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Lst>
  <p:notesMasterIdLst>
    <p:notesMasterId r:id="rId36"/>
  </p:notesMasterIdLst>
  <p:sldIdLst>
    <p:sldId id="325" r:id="rId3"/>
    <p:sldId id="1873" r:id="rId4"/>
    <p:sldId id="1874" r:id="rId5"/>
    <p:sldId id="1862" r:id="rId6"/>
    <p:sldId id="302" r:id="rId7"/>
    <p:sldId id="294" r:id="rId8"/>
    <p:sldId id="303" r:id="rId9"/>
    <p:sldId id="296" r:id="rId10"/>
    <p:sldId id="316" r:id="rId11"/>
    <p:sldId id="315" r:id="rId12"/>
    <p:sldId id="256" r:id="rId13"/>
    <p:sldId id="293" r:id="rId14"/>
    <p:sldId id="306" r:id="rId15"/>
    <p:sldId id="298" r:id="rId16"/>
    <p:sldId id="317" r:id="rId17"/>
    <p:sldId id="318" r:id="rId18"/>
    <p:sldId id="309" r:id="rId19"/>
    <p:sldId id="308" r:id="rId20"/>
    <p:sldId id="319" r:id="rId21"/>
    <p:sldId id="320" r:id="rId22"/>
    <p:sldId id="321" r:id="rId23"/>
    <p:sldId id="322" r:id="rId24"/>
    <p:sldId id="323" r:id="rId25"/>
    <p:sldId id="305" r:id="rId26"/>
    <p:sldId id="324" r:id="rId27"/>
    <p:sldId id="299" r:id="rId28"/>
    <p:sldId id="300" r:id="rId29"/>
    <p:sldId id="307" r:id="rId30"/>
    <p:sldId id="313" r:id="rId31"/>
    <p:sldId id="286" r:id="rId32"/>
    <p:sldId id="1876" r:id="rId33"/>
    <p:sldId id="1877" r:id="rId34"/>
    <p:sldId id="1864" r:id="rId35"/>
  </p:sldIdLst>
  <p:sldSz cx="24384000" cy="13716000"/>
  <p:notesSz cx="6805613" cy="99393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yza Basri" initials="BB" lastIdx="2" clrIdx="0">
    <p:extLst>
      <p:ext uri="{19B8F6BF-5375-455C-9EA6-DF929625EA0E}">
        <p15:presenceInfo xmlns:p15="http://schemas.microsoft.com/office/powerpoint/2012/main" userId="Beyza Bas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AD65"/>
    <a:srgbClr val="E43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3175" cap="flat">
              <a:solidFill>
                <a:srgbClr val="000000"/>
              </a:solidFill>
              <a:prstDash val="solid"/>
              <a:miter lim="400000"/>
            </a:ln>
          </a:left>
          <a:right>
            <a:ln w="12700"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firstCol>
    <a:la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lastRow>
    <a:fir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12700"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3175" cap="flat">
              <a:solidFill>
                <a:srgbClr val="536773"/>
              </a:solidFill>
              <a:prstDash val="solid"/>
              <a:miter lim="400000"/>
            </a:ln>
          </a:top>
          <a:bottom>
            <a:ln w="3175" cap="flat">
              <a:solidFill>
                <a:srgbClr val="536773"/>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3175" cap="flat">
              <a:solidFill>
                <a:srgbClr val="000000"/>
              </a:solidFill>
              <a:prstDash val="solid"/>
              <a:miter lim="400000"/>
            </a:ln>
          </a:left>
          <a:right>
            <a:ln w="12700" cap="flat">
              <a:solidFill>
                <a:srgbClr val="000000"/>
              </a:solidFill>
              <a:prstDash val="solid"/>
              <a:miter lim="400000"/>
            </a:ln>
          </a:right>
          <a:top>
            <a:ln w="3175" cap="flat">
              <a:solidFill>
                <a:srgbClr val="536773"/>
              </a:solidFill>
              <a:prstDash val="solid"/>
              <a:miter lim="400000"/>
            </a:ln>
          </a:top>
          <a:bottom>
            <a:ln w="3175" cap="flat">
              <a:solidFill>
                <a:srgbClr val="536773"/>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firstCol>
    <a:lastRow>
      <a:tcTxStyle b="off" i="off">
        <a:fontRef idx="minor">
          <a:srgbClr val="000000"/>
        </a:fontRef>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12700" cap="flat">
              <a:solidFill>
                <a:srgbClr val="000000"/>
              </a:solidFill>
              <a:prstDash val="solid"/>
              <a:miter lim="400000"/>
            </a:ln>
          </a:top>
          <a:bottom>
            <a:ln w="3175" cap="flat">
              <a:solidFill>
                <a:srgbClr val="000000"/>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lastRow>
    <a:firstRow>
      <a:tcTxStyle b="on" i="off">
        <a:fontRef idx="minor">
          <a:srgbClr val="000000"/>
        </a:fontRef>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838383"/>
              </a:solidFill>
              <a:prstDash val="solid"/>
              <a:miter lim="400000"/>
            </a:ln>
          </a:left>
          <a:right>
            <a:ln w="3175" cap="flat">
              <a:solidFill>
                <a:srgbClr val="838383"/>
              </a:solidFill>
              <a:prstDash val="solid"/>
              <a:miter lim="400000"/>
            </a:ln>
          </a:right>
          <a:top>
            <a:ln w="3175" cap="flat">
              <a:solidFill>
                <a:srgbClr val="838383"/>
              </a:solidFill>
              <a:prstDash val="solid"/>
              <a:miter lim="400000"/>
            </a:ln>
          </a:top>
          <a:bottom>
            <a:ln w="3175" cap="flat">
              <a:solidFill>
                <a:srgbClr val="838383"/>
              </a:solidFill>
              <a:prstDash val="solid"/>
              <a:miter lim="400000"/>
            </a:ln>
          </a:bottom>
          <a:insideH>
            <a:ln w="3175" cap="flat">
              <a:solidFill>
                <a:srgbClr val="838383"/>
              </a:solidFill>
              <a:prstDash val="solid"/>
              <a:miter lim="400000"/>
            </a:ln>
          </a:insideH>
          <a:insideV>
            <a:ln w="3175"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3175" cap="flat">
              <a:solidFill>
                <a:srgbClr val="4D4D4D"/>
              </a:solidFill>
              <a:prstDash val="solid"/>
              <a:miter lim="400000"/>
            </a:ln>
          </a:left>
          <a:right>
            <a:ln w="3175" cap="flat">
              <a:solidFill>
                <a:srgbClr val="808080"/>
              </a:solidFill>
              <a:prstDash val="solid"/>
              <a:miter lim="400000"/>
            </a:ln>
          </a:right>
          <a:top>
            <a:ln w="3175" cap="flat">
              <a:solidFill>
                <a:srgbClr val="808080"/>
              </a:solidFill>
              <a:prstDash val="solid"/>
              <a:miter lim="400000"/>
            </a:ln>
          </a:top>
          <a:bottom>
            <a:ln w="3175" cap="flat">
              <a:solidFill>
                <a:srgbClr val="808080"/>
              </a:solidFill>
              <a:prstDash val="solid"/>
              <a:miter lim="400000"/>
            </a:ln>
          </a:bottom>
          <a:insideH>
            <a:ln w="3175" cap="flat">
              <a:solidFill>
                <a:srgbClr val="808080"/>
              </a:solidFill>
              <a:prstDash val="solid"/>
              <a:miter lim="400000"/>
            </a:ln>
          </a:insideH>
          <a:insideV>
            <a:ln w="3175"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chemeClr val="accent3"/>
              </a:solidFill>
              <a:prstDash val="solid"/>
              <a:miter lim="400000"/>
            </a:ln>
          </a:top>
          <a:bottom>
            <a:ln w="3175" cap="flat">
              <a:solidFill>
                <a:srgbClr val="4D4D4D"/>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3175" cap="flat">
              <a:solidFill>
                <a:srgbClr val="4D4D4D"/>
              </a:solidFill>
              <a:prstDash val="solid"/>
              <a:miter lim="400000"/>
            </a:ln>
          </a:left>
          <a:right>
            <a:ln w="3175" cap="flat">
              <a:solidFill>
                <a:srgbClr val="4D4D4D"/>
              </a:solidFill>
              <a:prstDash val="solid"/>
              <a:miter lim="400000"/>
            </a:ln>
          </a:right>
          <a:top>
            <a:ln w="3175" cap="flat">
              <a:solidFill>
                <a:srgbClr val="4D4D4D"/>
              </a:solidFill>
              <a:prstDash val="solid"/>
              <a:miter lim="400000"/>
            </a:ln>
          </a:top>
          <a:bottom>
            <a:ln w="3175" cap="flat">
              <a:solidFill>
                <a:srgbClr val="4D4D4D"/>
              </a:solidFill>
              <a:prstDash val="solid"/>
              <a:miter lim="400000"/>
            </a:ln>
          </a:bottom>
          <a:insideH>
            <a:ln w="3175" cap="flat">
              <a:solidFill>
                <a:srgbClr val="4D4D4D"/>
              </a:solidFill>
              <a:prstDash val="solid"/>
              <a:miter lim="400000"/>
            </a:ln>
          </a:insideH>
          <a:insideV>
            <a:ln w="3175"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12700" cap="flat">
              <a:solidFill>
                <a:srgbClr val="F8BA00"/>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464646"/>
              </a:solidFill>
              <a:prstDash val="solid"/>
              <a:miter lim="400000"/>
            </a:ln>
          </a:left>
          <a:right>
            <a:ln w="3175" cap="flat">
              <a:solidFill>
                <a:srgbClr val="464646"/>
              </a:solidFill>
              <a:prstDash val="solid"/>
              <a:miter lim="400000"/>
            </a:ln>
          </a:right>
          <a:top>
            <a:ln w="3175" cap="flat">
              <a:solidFill>
                <a:srgbClr val="464646"/>
              </a:solidFill>
              <a:prstDash val="solid"/>
              <a:miter lim="400000"/>
            </a:ln>
          </a:top>
          <a:bottom>
            <a:ln w="3175" cap="flat">
              <a:solidFill>
                <a:srgbClr val="464646"/>
              </a:solidFill>
              <a:prstDash val="solid"/>
              <a:miter lim="400000"/>
            </a:ln>
          </a:bottom>
          <a:insideH>
            <a:ln w="3175" cap="flat">
              <a:solidFill>
                <a:srgbClr val="464646"/>
              </a:solidFill>
              <a:prstDash val="solid"/>
              <a:miter lim="400000"/>
            </a:ln>
          </a:insideH>
          <a:insideV>
            <a:ln w="3175"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3175" cap="flat">
              <a:solidFill>
                <a:srgbClr val="5E5E5E"/>
              </a:solidFill>
              <a:prstDash val="solid"/>
              <a:miter lim="400000"/>
            </a:ln>
          </a:left>
          <a:right>
            <a:ln w="3175" cap="flat">
              <a:solidFill>
                <a:srgbClr val="A6AAA9"/>
              </a:solidFill>
              <a:prstDash val="solid"/>
              <a:miter lim="400000"/>
            </a:ln>
          </a:right>
          <a:top>
            <a:ln w="3175" cap="flat">
              <a:solidFill>
                <a:srgbClr val="C3C3C3"/>
              </a:solidFill>
              <a:prstDash val="solid"/>
              <a:miter lim="400000"/>
            </a:ln>
          </a:top>
          <a:bottom>
            <a:ln w="3175" cap="flat">
              <a:solidFill>
                <a:srgbClr val="C3C3C3"/>
              </a:solidFill>
              <a:prstDash val="solid"/>
              <a:miter lim="400000"/>
            </a:ln>
          </a:bottom>
          <a:insideH>
            <a:ln w="3175" cap="flat">
              <a:solidFill>
                <a:srgbClr val="C3C3C3"/>
              </a:solidFill>
              <a:prstDash val="solid"/>
              <a:miter lim="400000"/>
            </a:ln>
          </a:insideH>
          <a:insideV>
            <a:ln w="3175"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3175" cap="flat">
              <a:solidFill>
                <a:srgbClr val="5E5E5E"/>
              </a:solidFill>
              <a:prstDash val="solid"/>
              <a:miter lim="400000"/>
            </a:ln>
          </a:left>
          <a:right>
            <a:ln w="3175" cap="flat">
              <a:solidFill>
                <a:srgbClr val="5E5E5E"/>
              </a:solidFill>
              <a:prstDash val="solid"/>
              <a:miter lim="400000"/>
            </a:ln>
          </a:right>
          <a:top>
            <a:ln w="12700" cap="flat">
              <a:solidFill>
                <a:srgbClr val="CB297B"/>
              </a:solidFill>
              <a:prstDash val="solid"/>
              <a:miter lim="400000"/>
            </a:ln>
          </a:top>
          <a:bottom>
            <a:ln w="3175" cap="flat">
              <a:solidFill>
                <a:srgbClr val="5E5E5E"/>
              </a:solidFill>
              <a:prstDash val="solid"/>
              <a:miter lim="400000"/>
            </a:ln>
          </a:bottom>
          <a:insideH>
            <a:ln w="3175" cap="flat">
              <a:solidFill>
                <a:srgbClr val="5E5E5E"/>
              </a:solidFill>
              <a:prstDash val="solid"/>
              <a:miter lim="400000"/>
            </a:ln>
          </a:insideH>
          <a:insideV>
            <a:ln w="3175"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5E5E5E"/>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3175" cap="flat">
              <a:solidFill>
                <a:srgbClr val="6C6C6C"/>
              </a:solidFill>
              <a:prstDash val="solid"/>
              <a:miter lim="400000"/>
            </a:ln>
          </a:left>
          <a:right>
            <a:ln w="12700"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firstCol>
    <a:la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rgbClr val="000000"/>
              </a:solidFill>
              <a:prstDash val="solid"/>
              <a:miter lim="400000"/>
            </a:ln>
          </a:top>
          <a:bottom>
            <a:ln w="3175" cap="flat">
              <a:solidFill>
                <a:srgbClr val="6C6C6C"/>
              </a:solidFill>
              <a:prstDash val="solid"/>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lastRow>
    <a:fir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6C6C6C"/>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D6DCE0"/>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49" autoAdjust="0"/>
    <p:restoredTop sz="89302" autoAdjust="0"/>
  </p:normalViewPr>
  <p:slideViewPr>
    <p:cSldViewPr snapToGrid="0" snapToObjects="1">
      <p:cViewPr varScale="1">
        <p:scale>
          <a:sx n="41" d="100"/>
          <a:sy n="41" d="100"/>
        </p:scale>
        <p:origin x="1110" y="60"/>
      </p:cViewPr>
      <p:guideLst/>
    </p:cSldViewPr>
  </p:slideViewPr>
  <p:notesTextViewPr>
    <p:cViewPr>
      <p:scale>
        <a:sx n="1" d="1"/>
        <a:sy n="1" d="1"/>
      </p:scale>
      <p:origin x="0" y="0"/>
    </p:cViewPr>
  </p:notesTextViewPr>
  <p:sorterViewPr>
    <p:cViewPr>
      <p:scale>
        <a:sx n="54" d="100"/>
        <a:sy n="5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Shape 26"/>
          <p:cNvSpPr>
            <a:spLocks noGrp="1" noRot="1" noChangeAspect="1"/>
          </p:cNvSpPr>
          <p:nvPr>
            <p:ph type="sldImg"/>
          </p:nvPr>
        </p:nvSpPr>
        <p:spPr>
          <a:xfrm>
            <a:off x="92075" y="746125"/>
            <a:ext cx="6623050" cy="3725863"/>
          </a:xfrm>
          <a:prstGeom prst="rect">
            <a:avLst/>
          </a:prstGeom>
        </p:spPr>
        <p:txBody>
          <a:bodyPr/>
          <a:lstStyle/>
          <a:p>
            <a:endParaRPr/>
          </a:p>
        </p:txBody>
      </p:sp>
      <p:sp>
        <p:nvSpPr>
          <p:cNvPr id="27" name="Shape 27"/>
          <p:cNvSpPr>
            <a:spLocks noGrp="1"/>
          </p:cNvSpPr>
          <p:nvPr>
            <p:ph type="body" sz="quarter" idx="1"/>
          </p:nvPr>
        </p:nvSpPr>
        <p:spPr>
          <a:xfrm>
            <a:off x="907415" y="4721186"/>
            <a:ext cx="4990783" cy="4472702"/>
          </a:xfrm>
          <a:prstGeom prst="rect">
            <a:avLst/>
          </a:prstGeom>
        </p:spPr>
        <p:txBody>
          <a:bodyPr/>
          <a:lstStyle/>
          <a:p>
            <a:endParaRPr/>
          </a:p>
        </p:txBody>
      </p:sp>
    </p:spTree>
    <p:extLst>
      <p:ext uri="{BB962C8B-B14F-4D97-AF65-F5344CB8AC3E}">
        <p14:creationId xmlns:p14="http://schemas.microsoft.com/office/powerpoint/2010/main" val="399981575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821514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923872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094926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79355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244544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647336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667154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412217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713193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903218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170316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694751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972526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679965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793256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267637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535854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2075" y="746125"/>
            <a:ext cx="6621463" cy="3725863"/>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609978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aşlık ve İçeri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372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Başlık Slaydı">
    <p:bg>
      <p:bgPr>
        <a:solidFill>
          <a:schemeClr val="bg1"/>
        </a:solidFill>
        <a:effectLst/>
      </p:bgPr>
    </p:bg>
    <p:spTree>
      <p:nvGrpSpPr>
        <p:cNvPr id="1" name=""/>
        <p:cNvGrpSpPr/>
        <p:nvPr/>
      </p:nvGrpSpPr>
      <p:grpSpPr>
        <a:xfrm>
          <a:off x="0" y="0"/>
          <a:ext cx="0" cy="0"/>
          <a:chOff x="0" y="0"/>
          <a:chExt cx="0" cy="0"/>
        </a:xfrm>
      </p:grpSpPr>
      <p:pic>
        <p:nvPicPr>
          <p:cNvPr id="3" name="Resim 2" descr="eklem bacaklı içeren bir resim&#10;&#10;Açıklama otomatik olarak oluşturuldu">
            <a:extLst>
              <a:ext uri="{FF2B5EF4-FFF2-40B4-BE49-F238E27FC236}">
                <a16:creationId xmlns:a16="http://schemas.microsoft.com/office/drawing/2014/main" id="{AB3BA4D1-29EC-D2CF-6779-0B7AFB8B34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1"/>
            <a:ext cx="24384000" cy="13714818"/>
          </a:xfrm>
          <a:prstGeom prst="rect">
            <a:avLst/>
          </a:prstGeom>
        </p:spPr>
      </p:pic>
    </p:spTree>
    <p:extLst>
      <p:ext uri="{BB962C8B-B14F-4D97-AF65-F5344CB8AC3E}">
        <p14:creationId xmlns:p14="http://schemas.microsoft.com/office/powerpoint/2010/main" val="3824035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Başlık Slaydı">
    <p:bg>
      <p:bgPr>
        <a:solidFill>
          <a:schemeClr val="bg1"/>
        </a:solidFill>
        <a:effectLst/>
      </p:bgPr>
    </p:bg>
    <p:spTree>
      <p:nvGrpSpPr>
        <p:cNvPr id="1" name=""/>
        <p:cNvGrpSpPr/>
        <p:nvPr/>
      </p:nvGrpSpPr>
      <p:grpSpPr>
        <a:xfrm>
          <a:off x="0" y="0"/>
          <a:ext cx="0" cy="0"/>
          <a:chOff x="0" y="0"/>
          <a:chExt cx="0" cy="0"/>
        </a:xfrm>
      </p:grpSpPr>
      <p:pic>
        <p:nvPicPr>
          <p:cNvPr id="4" name="Resim 3" descr="eklem bacaklı içeren bir resim&#10;&#10;Açıklama otomatik olarak oluşturuldu">
            <a:extLst>
              <a:ext uri="{FF2B5EF4-FFF2-40B4-BE49-F238E27FC236}">
                <a16:creationId xmlns:a16="http://schemas.microsoft.com/office/drawing/2014/main" id="{04E7D947-7184-BDD4-3EF7-B4F4E595B5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1"/>
            <a:ext cx="24384000" cy="13714818"/>
          </a:xfrm>
          <a:prstGeom prst="rect">
            <a:avLst/>
          </a:prstGeom>
        </p:spPr>
      </p:pic>
    </p:spTree>
    <p:extLst>
      <p:ext uri="{BB962C8B-B14F-4D97-AF65-F5344CB8AC3E}">
        <p14:creationId xmlns:p14="http://schemas.microsoft.com/office/powerpoint/2010/main" val="3133541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Başlık Slaydı">
    <p:bg>
      <p:bgPr>
        <a:solidFill>
          <a:schemeClr val="bg1"/>
        </a:solidFill>
        <a:effectLst/>
      </p:bgPr>
    </p:bg>
    <p:spTree>
      <p:nvGrpSpPr>
        <p:cNvPr id="1" name=""/>
        <p:cNvGrpSpPr/>
        <p:nvPr/>
      </p:nvGrpSpPr>
      <p:grpSpPr>
        <a:xfrm>
          <a:off x="0" y="0"/>
          <a:ext cx="0" cy="0"/>
          <a:chOff x="0" y="0"/>
          <a:chExt cx="0" cy="0"/>
        </a:xfrm>
      </p:grpSpPr>
      <p:pic>
        <p:nvPicPr>
          <p:cNvPr id="4" name="Resim 3" descr="eklem bacaklı içeren bir resim&#10;&#10;Açıklama otomatik olarak oluşturuldu">
            <a:extLst>
              <a:ext uri="{FF2B5EF4-FFF2-40B4-BE49-F238E27FC236}">
                <a16:creationId xmlns:a16="http://schemas.microsoft.com/office/drawing/2014/main" id="{04E7D947-7184-BDD4-3EF7-B4F4E595B5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1"/>
            <a:ext cx="24384000" cy="13714818"/>
          </a:xfrm>
          <a:prstGeom prst="rect">
            <a:avLst/>
          </a:prstGeom>
        </p:spPr>
      </p:pic>
    </p:spTree>
    <p:extLst>
      <p:ext uri="{BB962C8B-B14F-4D97-AF65-F5344CB8AC3E}">
        <p14:creationId xmlns:p14="http://schemas.microsoft.com/office/powerpoint/2010/main" val="30427398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video" Target="../media/media1.mp4"/><Relationship Id="rId4" Type="http://schemas.microsoft.com/office/2007/relationships/media" Target="../media/media1.mp4"/></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a-blue-frame-of-moving-dots-and-lines-2022-01-30-02-32-12-utc.mp4" descr="a-blue-frame-of-moving-dots-and-lines-2022-01-30-02-32-12-utc.mp4"/>
          <p:cNvPicPr>
            <a:picLocks/>
          </p:cNvPicPr>
          <p:nvPr>
            <a:videoFile r:link="rId5"/>
            <p:extLst>
              <p:ext uri="{DAA4B4D4-6D71-4841-9C94-3DE7FCFB9230}">
                <p14:media xmlns:p14="http://schemas.microsoft.com/office/powerpoint/2010/main" r:embed="rId4"/>
              </p:ext>
            </p:extLst>
          </p:nvPr>
        </p:nvPicPr>
        <p:blipFill>
          <a:blip r:embed="rId6"/>
          <a:stretch>
            <a:fillRect/>
          </a:stretch>
        </p:blipFill>
        <p:spPr>
          <a:xfrm>
            <a:off x="-89210" y="-50182"/>
            <a:ext cx="24562420" cy="13816364"/>
          </a:xfrm>
          <a:prstGeom prst="rect">
            <a:avLst/>
          </a:prstGeom>
          <a:ln w="12700">
            <a:miter lim="400000"/>
          </a:ln>
        </p:spPr>
      </p:pic>
      <p:sp>
        <p:nvSpPr>
          <p:cNvPr id="3" name="Presentation Title"/>
          <p:cNvSpPr txBox="1">
            <a:spLocks noGrp="1"/>
          </p:cNvSpPr>
          <p:nvPr>
            <p:ph type="title" hasCustomPrompt="1"/>
          </p:nvPr>
        </p:nvSpPr>
        <p:spPr>
          <a:xfrm>
            <a:off x="4597083" y="3896907"/>
            <a:ext cx="15189832" cy="321357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b">
            <a:normAutofit/>
          </a:bodyPr>
          <a:lstStyle/>
          <a:p>
            <a:r>
              <a:t>Presentation Title</a:t>
            </a:r>
          </a:p>
        </p:txBody>
      </p:sp>
      <p:sp>
        <p:nvSpPr>
          <p:cNvPr id="4" name="Body Level One…"/>
          <p:cNvSpPr txBox="1">
            <a:spLocks noGrp="1"/>
          </p:cNvSpPr>
          <p:nvPr>
            <p:ph type="body" idx="1" hasCustomPrompt="1"/>
          </p:nvPr>
        </p:nvSpPr>
        <p:spPr>
          <a:xfrm>
            <a:off x="4593520" y="7110477"/>
            <a:ext cx="15189828" cy="131703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ormAutofit/>
          </a:bodyPr>
          <a:lstStyle/>
          <a:p>
            <a:r>
              <a:t>Presentation Subtitle</a:t>
            </a:r>
          </a:p>
          <a:p>
            <a:pPr lvl="1"/>
            <a:endParaRPr/>
          </a:p>
          <a:p>
            <a:pPr lvl="2"/>
            <a:endParaRPr/>
          </a:p>
          <a:p>
            <a:pPr lvl="3"/>
            <a:endParaRPr/>
          </a:p>
          <a:p>
            <a:pPr lvl="4"/>
            <a:endParaRPr/>
          </a:p>
        </p:txBody>
      </p:sp>
      <p:sp>
        <p:nvSpPr>
          <p:cNvPr id="5" name="Slide Number"/>
          <p:cNvSpPr txBox="1">
            <a:spLocks noGrp="1"/>
          </p:cNvSpPr>
          <p:nvPr>
            <p:ph type="sldNum" sz="quarter" idx="2"/>
          </p:nvPr>
        </p:nvSpPr>
        <p:spPr>
          <a:xfrm>
            <a:off x="12033229" y="11126150"/>
            <a:ext cx="308902" cy="293153"/>
          </a:xfrm>
          <a:prstGeom prst="rect">
            <a:avLst/>
          </a:prstGeom>
          <a:ln w="3175">
            <a:miter lim="400000"/>
          </a:ln>
        </p:spPr>
        <p:txBody>
          <a:bodyPr wrap="none" lIns="35120" tIns="35120" rIns="35120" bIns="35120" anchor="b">
            <a:spAutoFit/>
          </a:bodyPr>
          <a:lstStyle>
            <a:lvl1pPr defTabSz="584200">
              <a:defRPr sz="16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9pPr>
    </p:titleStyle>
    <p:bodyStyle>
      <a:lvl1pPr marL="0" marR="0" indent="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5pPr>
      <a:lvl6pPr marL="0" marR="0" indent="22860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6pPr>
      <a:lvl7pPr marL="0" marR="0" indent="27432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7pPr>
      <a:lvl8pPr marL="0" marR="0" indent="32004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8pPr>
      <a:lvl9pPr marL="0" marR="0" indent="36576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Resim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58506395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hf sldNum="0" hdr="0" ftr="0" dt="0"/>
  <p:txStyles>
    <p:titleStyle>
      <a:lvl1pPr algn="l" defTabSz="1828754"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88" indent="-457188" algn="l" defTabSz="1828754"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66" indent="-457188" algn="l" defTabSz="1828754"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942" indent="-457188" algn="l" defTabSz="1828754"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320"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698"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074"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452"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828"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206"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tr-TR"/>
      </a:defPPr>
      <a:lvl1pPr marL="0" algn="l" defTabSz="1828754" rtl="0" eaLnBrk="1" latinLnBrk="0" hangingPunct="1">
        <a:defRPr sz="3600" kern="1200">
          <a:solidFill>
            <a:schemeClr val="tx1"/>
          </a:solidFill>
          <a:latin typeface="+mn-lt"/>
          <a:ea typeface="+mn-ea"/>
          <a:cs typeface="+mn-cs"/>
        </a:defRPr>
      </a:lvl1pPr>
      <a:lvl2pPr marL="914378" algn="l" defTabSz="1828754" rtl="0" eaLnBrk="1" latinLnBrk="0" hangingPunct="1">
        <a:defRPr sz="3600" kern="1200">
          <a:solidFill>
            <a:schemeClr val="tx1"/>
          </a:solidFill>
          <a:latin typeface="+mn-lt"/>
          <a:ea typeface="+mn-ea"/>
          <a:cs typeface="+mn-cs"/>
        </a:defRPr>
      </a:lvl2pPr>
      <a:lvl3pPr marL="1828754" algn="l" defTabSz="1828754" rtl="0" eaLnBrk="1" latinLnBrk="0" hangingPunct="1">
        <a:defRPr sz="3600" kern="1200">
          <a:solidFill>
            <a:schemeClr val="tx1"/>
          </a:solidFill>
          <a:latin typeface="+mn-lt"/>
          <a:ea typeface="+mn-ea"/>
          <a:cs typeface="+mn-cs"/>
        </a:defRPr>
      </a:lvl3pPr>
      <a:lvl4pPr marL="2743132" algn="l" defTabSz="1828754" rtl="0" eaLnBrk="1" latinLnBrk="0" hangingPunct="1">
        <a:defRPr sz="3600" kern="1200">
          <a:solidFill>
            <a:schemeClr val="tx1"/>
          </a:solidFill>
          <a:latin typeface="+mn-lt"/>
          <a:ea typeface="+mn-ea"/>
          <a:cs typeface="+mn-cs"/>
        </a:defRPr>
      </a:lvl4pPr>
      <a:lvl5pPr marL="3657508" algn="l" defTabSz="1828754" rtl="0" eaLnBrk="1" latinLnBrk="0" hangingPunct="1">
        <a:defRPr sz="3600" kern="1200">
          <a:solidFill>
            <a:schemeClr val="tx1"/>
          </a:solidFill>
          <a:latin typeface="+mn-lt"/>
          <a:ea typeface="+mn-ea"/>
          <a:cs typeface="+mn-cs"/>
        </a:defRPr>
      </a:lvl5pPr>
      <a:lvl6pPr marL="4571886" algn="l" defTabSz="1828754" rtl="0" eaLnBrk="1" latinLnBrk="0" hangingPunct="1">
        <a:defRPr sz="3600" kern="1200">
          <a:solidFill>
            <a:schemeClr val="tx1"/>
          </a:solidFill>
          <a:latin typeface="+mn-lt"/>
          <a:ea typeface="+mn-ea"/>
          <a:cs typeface="+mn-cs"/>
        </a:defRPr>
      </a:lvl6pPr>
      <a:lvl7pPr marL="5486262" algn="l" defTabSz="1828754" rtl="0" eaLnBrk="1" latinLnBrk="0" hangingPunct="1">
        <a:defRPr sz="3600" kern="1200">
          <a:solidFill>
            <a:schemeClr val="tx1"/>
          </a:solidFill>
          <a:latin typeface="+mn-lt"/>
          <a:ea typeface="+mn-ea"/>
          <a:cs typeface="+mn-cs"/>
        </a:defRPr>
      </a:lvl7pPr>
      <a:lvl8pPr marL="6400640" algn="l" defTabSz="1828754" rtl="0" eaLnBrk="1" latinLnBrk="0" hangingPunct="1">
        <a:defRPr sz="3600" kern="1200">
          <a:solidFill>
            <a:schemeClr val="tx1"/>
          </a:solidFill>
          <a:latin typeface="+mn-lt"/>
          <a:ea typeface="+mn-ea"/>
          <a:cs typeface="+mn-cs"/>
        </a:defRPr>
      </a:lvl8pPr>
      <a:lvl9pPr marL="7315018" algn="l" defTabSz="182875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8.png"/><Relationship Id="rId4" Type="http://schemas.openxmlformats.org/officeDocument/2006/relationships/image" Target="../media/image20.png"/><Relationship Id="rId9"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646651" y="4799979"/>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r>
              <a:rPr lang="tr-TR" dirty="0"/>
              <a:t>YENİ NESİL İHRACAT DESTEKLERİ</a:t>
            </a: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64523538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hape">
            <a:extLst>
              <a:ext uri="{FF2B5EF4-FFF2-40B4-BE49-F238E27FC236}">
                <a16:creationId xmlns:a16="http://schemas.microsoft.com/office/drawing/2014/main" id="{57E3E653-932E-40B9-A422-77EE51EA69CC}"/>
              </a:ext>
            </a:extLst>
          </p:cNvPr>
          <p:cNvGrpSpPr/>
          <p:nvPr/>
        </p:nvGrpSpPr>
        <p:grpSpPr>
          <a:xfrm>
            <a:off x="260770" y="-47558"/>
            <a:ext cx="2743813" cy="9523468"/>
            <a:chOff x="0" y="0"/>
            <a:chExt cx="2438012" cy="9523467"/>
          </a:xfrm>
        </p:grpSpPr>
        <p:sp>
          <p:nvSpPr>
            <p:cNvPr id="6" name="Shape">
              <a:extLst>
                <a:ext uri="{FF2B5EF4-FFF2-40B4-BE49-F238E27FC236}">
                  <a16:creationId xmlns:a16="http://schemas.microsoft.com/office/drawing/2014/main" id="{3C721647-825C-4D88-872A-6BE4D09E0A1F}"/>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7" name="Shape Shape" descr="Shape Shape">
              <a:extLst>
                <a:ext uri="{FF2B5EF4-FFF2-40B4-BE49-F238E27FC236}">
                  <a16:creationId xmlns:a16="http://schemas.microsoft.com/office/drawing/2014/main" id="{2DF6DB7D-E2E0-4E38-B06A-91275EF8B47A}"/>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8" name="Ticaret Bakanlığı Logo Altın Arma TR.png" descr="Ticaret Bakanlığı Logo Altın Arma TR.png">
            <a:extLst>
              <a:ext uri="{FF2B5EF4-FFF2-40B4-BE49-F238E27FC236}">
                <a16:creationId xmlns:a16="http://schemas.microsoft.com/office/drawing/2014/main" id="{7347E41B-F73E-4507-B626-DFB0E2993BAE}"/>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9" name="Shape">
            <a:extLst>
              <a:ext uri="{FF2B5EF4-FFF2-40B4-BE49-F238E27FC236}">
                <a16:creationId xmlns:a16="http://schemas.microsoft.com/office/drawing/2014/main" id="{92D07F97-AD84-450B-90B4-6AF5CDB5304F}"/>
              </a:ext>
            </a:extLst>
          </p:cNvPr>
          <p:cNvGrpSpPr/>
          <p:nvPr/>
        </p:nvGrpSpPr>
        <p:grpSpPr>
          <a:xfrm>
            <a:off x="21101362" y="-39495"/>
            <a:ext cx="3021866" cy="9523469"/>
            <a:chOff x="0" y="0"/>
            <a:chExt cx="2438012" cy="9523467"/>
          </a:xfrm>
        </p:grpSpPr>
        <p:sp>
          <p:nvSpPr>
            <p:cNvPr id="10" name="Shape">
              <a:extLst>
                <a:ext uri="{FF2B5EF4-FFF2-40B4-BE49-F238E27FC236}">
                  <a16:creationId xmlns:a16="http://schemas.microsoft.com/office/drawing/2014/main" id="{4332C0FD-EC74-4975-9A50-5289609856C6}"/>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1" name="Shape Shape" descr="Shape Shape">
              <a:extLst>
                <a:ext uri="{FF2B5EF4-FFF2-40B4-BE49-F238E27FC236}">
                  <a16:creationId xmlns:a16="http://schemas.microsoft.com/office/drawing/2014/main" id="{32843A15-1C5C-4DD0-9175-5C3190AC34B5}"/>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12" name="Ticaret Bakanlığı Logo Altın Arma TR.png" descr="Ticaret Bakanlığı Logo Altın Arma TR.png">
            <a:extLst>
              <a:ext uri="{FF2B5EF4-FFF2-40B4-BE49-F238E27FC236}">
                <a16:creationId xmlns:a16="http://schemas.microsoft.com/office/drawing/2014/main" id="{C88CEF6D-6C61-47DB-A7A4-FE1473733F16}"/>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3" name="YENİ NESİL İHRACAT DESTEKLERİ…">
            <a:extLst>
              <a:ext uri="{FF2B5EF4-FFF2-40B4-BE49-F238E27FC236}">
                <a16:creationId xmlns:a16="http://schemas.microsoft.com/office/drawing/2014/main" id="{3F43DF32-188A-41B1-9097-9BDB978D101A}"/>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4" name="YENİ NESİL İHRACAT DESTEKLERİ…">
            <a:extLst>
              <a:ext uri="{FF2B5EF4-FFF2-40B4-BE49-F238E27FC236}">
                <a16:creationId xmlns:a16="http://schemas.microsoft.com/office/drawing/2014/main" id="{DE867669-2C00-4768-8630-5A7FA035B654}"/>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5" name="Group">
            <a:extLst>
              <a:ext uri="{FF2B5EF4-FFF2-40B4-BE49-F238E27FC236}">
                <a16:creationId xmlns:a16="http://schemas.microsoft.com/office/drawing/2014/main" id="{631FC3D8-3673-43F5-8F55-C9D62CE07FB5}"/>
              </a:ext>
            </a:extLst>
          </p:cNvPr>
          <p:cNvGrpSpPr/>
          <p:nvPr/>
        </p:nvGrpSpPr>
        <p:grpSpPr>
          <a:xfrm>
            <a:off x="4965453" y="953881"/>
            <a:ext cx="15556672" cy="1394492"/>
            <a:chOff x="-12700" y="-12699"/>
            <a:chExt cx="12192954" cy="1394491"/>
          </a:xfrm>
        </p:grpSpPr>
        <p:grpSp>
          <p:nvGrpSpPr>
            <p:cNvPr id="16" name="Rectangle">
              <a:extLst>
                <a:ext uri="{FF2B5EF4-FFF2-40B4-BE49-F238E27FC236}">
                  <a16:creationId xmlns:a16="http://schemas.microsoft.com/office/drawing/2014/main" id="{B1FCD7AA-BF74-472C-8056-67EFFF450BAE}"/>
                </a:ext>
              </a:extLst>
            </p:cNvPr>
            <p:cNvGrpSpPr/>
            <p:nvPr/>
          </p:nvGrpSpPr>
          <p:grpSpPr>
            <a:xfrm>
              <a:off x="-12700" y="-12700"/>
              <a:ext cx="12192955" cy="1394492"/>
              <a:chOff x="0" y="0"/>
              <a:chExt cx="12192954" cy="1394491"/>
            </a:xfrm>
          </p:grpSpPr>
          <p:sp>
            <p:nvSpPr>
              <p:cNvPr id="18" name="Rectangle">
                <a:extLst>
                  <a:ext uri="{FF2B5EF4-FFF2-40B4-BE49-F238E27FC236}">
                    <a16:creationId xmlns:a16="http://schemas.microsoft.com/office/drawing/2014/main" id="{D76A938E-DB36-49B9-940A-E4C1BC8CE29A}"/>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9" name="Rectangle Rectangle" descr="Rectangle Rectangle">
                <a:extLst>
                  <a:ext uri="{FF2B5EF4-FFF2-40B4-BE49-F238E27FC236}">
                    <a16:creationId xmlns:a16="http://schemas.microsoft.com/office/drawing/2014/main" id="{399F9FDB-6CF9-4BB8-A4A9-B40C4431577B}"/>
                  </a:ext>
                </a:extLst>
              </p:cNvPr>
              <p:cNvPicPr>
                <a:picLocks/>
              </p:cNvPicPr>
              <p:nvPr/>
            </p:nvPicPr>
            <p:blipFill>
              <a:blip r:embed="rId4"/>
              <a:stretch>
                <a:fillRect/>
              </a:stretch>
            </p:blipFill>
            <p:spPr>
              <a:xfrm>
                <a:off x="0" y="-1"/>
                <a:ext cx="12192955" cy="1394493"/>
              </a:xfrm>
              <a:prstGeom prst="rect">
                <a:avLst/>
              </a:prstGeom>
              <a:effectLst/>
            </p:spPr>
          </p:pic>
        </p:grpSp>
        <p:sp>
          <p:nvSpPr>
            <p:cNvPr id="17" name="Line">
              <a:extLst>
                <a:ext uri="{FF2B5EF4-FFF2-40B4-BE49-F238E27FC236}">
                  <a16:creationId xmlns:a16="http://schemas.microsoft.com/office/drawing/2014/main" id="{BF681BCD-99CE-4A33-8164-F73FB6598DC4}"/>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20" name="YENİ NESİL İHRACAT DESTEKLERİ">
            <a:extLst>
              <a:ext uri="{FF2B5EF4-FFF2-40B4-BE49-F238E27FC236}">
                <a16:creationId xmlns:a16="http://schemas.microsoft.com/office/drawing/2014/main" id="{DA8CFB0C-2084-4A15-8F72-BA7C357F4042}"/>
              </a:ext>
            </a:extLst>
          </p:cNvPr>
          <p:cNvSpPr txBox="1"/>
          <p:nvPr/>
        </p:nvSpPr>
        <p:spPr>
          <a:xfrm>
            <a:off x="5479720" y="1040753"/>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cs typeface="Calibri" panose="020F0502020204030204" pitchFamily="34" charset="0"/>
              </a:rPr>
              <a:t>YURT DIŞI MARKA TESCİL DESTEĞİ</a:t>
            </a:r>
            <a:endParaRPr sz="6000" dirty="0">
              <a:latin typeface="Calibri" panose="020F0502020204030204" pitchFamily="34" charset="0"/>
              <a:cs typeface="Calibri" panose="020F0502020204030204" pitchFamily="34" charset="0"/>
            </a:endParaRPr>
          </a:p>
        </p:txBody>
      </p:sp>
      <p:sp>
        <p:nvSpPr>
          <p:cNvPr id="22" name="Metin kutusu 21">
            <a:extLst>
              <a:ext uri="{FF2B5EF4-FFF2-40B4-BE49-F238E27FC236}">
                <a16:creationId xmlns:a16="http://schemas.microsoft.com/office/drawing/2014/main" id="{F65D8784-96C0-4394-B999-858230871042}"/>
              </a:ext>
            </a:extLst>
          </p:cNvPr>
          <p:cNvSpPr txBox="1"/>
          <p:nvPr/>
        </p:nvSpPr>
        <p:spPr>
          <a:xfrm>
            <a:off x="8679987" y="8686770"/>
            <a:ext cx="7489134" cy="4062651"/>
          </a:xfrm>
          <a:prstGeom prst="rect">
            <a:avLst/>
          </a:prstGeom>
          <a:noFill/>
          <a:ln>
            <a:solidFill>
              <a:srgbClr val="0070C0"/>
            </a:solidFill>
          </a:ln>
        </p:spPr>
        <p:txBody>
          <a:bodyPr wrap="square" rtlCol="0">
            <a:spAutoFit/>
          </a:bodyPr>
          <a:lstStyle/>
          <a:p>
            <a:pPr lvl="0" algn="ctr">
              <a:buClr>
                <a:srgbClr val="990000"/>
              </a:buClr>
              <a:defRPr/>
            </a:pPr>
            <a:endParaRPr lang="tr-TR" sz="2800" b="1" dirty="0">
              <a:solidFill>
                <a:schemeClr val="bg1"/>
              </a:solidFill>
            </a:endParaRPr>
          </a:p>
          <a:p>
            <a:pPr lvl="0" algn="ctr">
              <a:buClr>
                <a:srgbClr val="990000"/>
              </a:buClr>
              <a:defRPr/>
            </a:pPr>
            <a:r>
              <a:rPr lang="tr-TR" sz="3600" b="1" dirty="0">
                <a:solidFill>
                  <a:schemeClr val="bg1"/>
                </a:solidFill>
                <a:latin typeface="Myriad Pro Cond"/>
              </a:rPr>
              <a:t>Destek Oranı : </a:t>
            </a:r>
            <a:r>
              <a:rPr lang="tr-TR" sz="3600" b="1" dirty="0">
                <a:solidFill>
                  <a:srgbClr val="ED3338"/>
                </a:solidFill>
                <a:latin typeface="Myriad Pro Cond"/>
              </a:rPr>
              <a:t>% 50 </a:t>
            </a:r>
          </a:p>
          <a:p>
            <a:pPr lvl="0" algn="ctr">
              <a:buClr>
                <a:srgbClr val="990000"/>
              </a:buClr>
              <a:defRPr/>
            </a:pPr>
            <a:r>
              <a:rPr lang="tr-TR" sz="3600" b="1" dirty="0">
                <a:solidFill>
                  <a:schemeClr val="bg1"/>
                </a:solidFill>
                <a:latin typeface="Myriad Pro Cond"/>
              </a:rPr>
              <a:t>Yıllık Limit </a:t>
            </a:r>
            <a:r>
              <a:rPr lang="tr-TR" sz="3600" b="1" dirty="0">
                <a:solidFill>
                  <a:srgbClr val="ED3338"/>
                </a:solidFill>
                <a:latin typeface="Myriad Pro Cond"/>
              </a:rPr>
              <a:t>1.357.000 TL / Yıl</a:t>
            </a:r>
          </a:p>
          <a:p>
            <a:pPr lvl="0" algn="ctr">
              <a:buClr>
                <a:srgbClr val="990000"/>
              </a:buClr>
              <a:defRPr/>
            </a:pPr>
            <a:r>
              <a:rPr lang="tr-TR" sz="3600" b="1" dirty="0">
                <a:solidFill>
                  <a:srgbClr val="ED3338"/>
                </a:solidFill>
                <a:latin typeface="Myriad Pro Cond"/>
              </a:rPr>
              <a:t>4 yıl</a:t>
            </a:r>
          </a:p>
          <a:p>
            <a:pPr lvl="0">
              <a:buClr>
                <a:srgbClr val="990000"/>
              </a:buClr>
              <a:defRPr/>
            </a:pPr>
            <a:r>
              <a:rPr lang="tr-TR" sz="3600" b="1" dirty="0">
                <a:solidFill>
                  <a:schemeClr val="bg1"/>
                </a:solidFill>
                <a:latin typeface="Myriad Pro Cond"/>
              </a:rPr>
              <a:t>Hedef Ülkeler: </a:t>
            </a:r>
            <a:r>
              <a:rPr lang="tr-TR" sz="3600" b="1" dirty="0">
                <a:solidFill>
                  <a:srgbClr val="ED3338"/>
                </a:solidFill>
                <a:latin typeface="Myriad Pro Cond"/>
              </a:rPr>
              <a:t>%20</a:t>
            </a:r>
          </a:p>
          <a:p>
            <a:pPr lvl="0">
              <a:buClr>
                <a:srgbClr val="990000"/>
              </a:buClr>
              <a:defRPr/>
            </a:pPr>
            <a:r>
              <a:rPr lang="tr-TR" sz="3600" b="1" dirty="0">
                <a:solidFill>
                  <a:schemeClr val="bg1"/>
                </a:solidFill>
                <a:latin typeface="Myriad Pro Cond"/>
              </a:rPr>
              <a:t>Hedef Sektör: </a:t>
            </a:r>
            <a:r>
              <a:rPr lang="tr-TR" sz="3600" b="1" dirty="0">
                <a:solidFill>
                  <a:srgbClr val="ED3338"/>
                </a:solidFill>
                <a:latin typeface="Myriad Pro Cond"/>
              </a:rPr>
              <a:t>%5</a:t>
            </a:r>
          </a:p>
          <a:p>
            <a:pPr lvl="0" algn="ctr">
              <a:buClr>
                <a:srgbClr val="990000"/>
              </a:buClr>
              <a:defRPr/>
            </a:pPr>
            <a:endParaRPr lang="tr-TR" sz="2800" b="1" dirty="0">
              <a:solidFill>
                <a:schemeClr val="bg1"/>
              </a:solidFill>
            </a:endParaRPr>
          </a:p>
          <a:p>
            <a:pPr lvl="0" algn="ctr">
              <a:buClr>
                <a:srgbClr val="990000"/>
              </a:buClr>
              <a:defRPr/>
            </a:pPr>
            <a:endParaRPr lang="tr-TR" dirty="0">
              <a:solidFill>
                <a:schemeClr val="accent1">
                  <a:lumMod val="50000"/>
                </a:schemeClr>
              </a:solidFill>
            </a:endParaRPr>
          </a:p>
        </p:txBody>
      </p:sp>
      <p:pic>
        <p:nvPicPr>
          <p:cNvPr id="23" name="Rectangle Rectangle" descr="Rectangle Rectangle">
            <a:extLst>
              <a:ext uri="{FF2B5EF4-FFF2-40B4-BE49-F238E27FC236}">
                <a16:creationId xmlns:a16="http://schemas.microsoft.com/office/drawing/2014/main" id="{48D3CE35-D796-4417-B36A-BB60AD26FEE7}"/>
              </a:ext>
            </a:extLst>
          </p:cNvPr>
          <p:cNvPicPr>
            <a:picLocks/>
          </p:cNvPicPr>
          <p:nvPr/>
        </p:nvPicPr>
        <p:blipFill>
          <a:blip r:embed="rId5"/>
          <a:stretch>
            <a:fillRect/>
          </a:stretch>
        </p:blipFill>
        <p:spPr>
          <a:xfrm>
            <a:off x="4037365" y="2568833"/>
            <a:ext cx="16774379" cy="5562796"/>
          </a:xfrm>
          <a:prstGeom prst="rect">
            <a:avLst/>
          </a:prstGeom>
          <a:effectLst/>
        </p:spPr>
      </p:pic>
      <p:sp>
        <p:nvSpPr>
          <p:cNvPr id="24" name="Metin kutusu 23">
            <a:extLst>
              <a:ext uri="{FF2B5EF4-FFF2-40B4-BE49-F238E27FC236}">
                <a16:creationId xmlns:a16="http://schemas.microsoft.com/office/drawing/2014/main" id="{AFA1CF19-3343-4CFE-9A23-089CC8CBF424}"/>
              </a:ext>
            </a:extLst>
          </p:cNvPr>
          <p:cNvSpPr txBox="1"/>
          <p:nvPr/>
        </p:nvSpPr>
        <p:spPr>
          <a:xfrm>
            <a:off x="4759360" y="2821778"/>
            <a:ext cx="15746564" cy="505690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600" b="1" dirty="0">
                <a:solidFill>
                  <a:srgbClr val="D8AD65"/>
                </a:solidFill>
                <a:latin typeface="Myriad Pro Cond"/>
                <a:cs typeface="Arial" pitchFamily="34" charset="0"/>
              </a:rPr>
              <a:t>Yurt içi marka tescil belgesine sahip olunan markaların</a:t>
            </a:r>
          </a:p>
          <a:p>
            <a:pPr lvl="2" indent="0" defTabSz="914400" hangingPunct="1">
              <a:buClr>
                <a:srgbClr val="990000"/>
              </a:buClr>
              <a:defRPr/>
            </a:pPr>
            <a:endParaRPr lang="tr-TR" sz="3600" b="1" dirty="0">
              <a:solidFill>
                <a:schemeClr val="bg1"/>
              </a:solidFill>
              <a:latin typeface="Myriad Pro Cond"/>
              <a:cs typeface="Arial" pitchFamily="34" charset="0"/>
            </a:endParaRPr>
          </a:p>
          <a:p>
            <a:pPr marL="457200" lvl="2" indent="-457200" defTabSz="914400" hangingPunct="1">
              <a:buClr>
                <a:srgbClr val="990000"/>
              </a:buClr>
              <a:buFont typeface="Arial" panose="020B0604020202020204" pitchFamily="34" charset="0"/>
              <a:buChar char="•"/>
              <a:defRPr/>
            </a:pPr>
            <a:r>
              <a:rPr lang="tr-TR" sz="3600" b="1" dirty="0">
                <a:solidFill>
                  <a:srgbClr val="ED3338"/>
                </a:solidFill>
                <a:latin typeface="Myriad Pro Cond"/>
                <a:sym typeface="Myriad Pro Condensed"/>
              </a:rPr>
              <a:t>Yurt dışı tescili giderleri</a:t>
            </a:r>
          </a:p>
          <a:p>
            <a:pPr lvl="2" indent="0" defTabSz="914400" hangingPunct="1">
              <a:buClr>
                <a:srgbClr val="990000"/>
              </a:buClr>
              <a:defRPr/>
            </a:pPr>
            <a:r>
              <a:rPr lang="tr-TR" sz="3600" b="1" dirty="0">
                <a:solidFill>
                  <a:schemeClr val="bg1"/>
                </a:solidFill>
                <a:latin typeface="Myriad Pro Cond"/>
                <a:cs typeface="Arial" pitchFamily="34" charset="0"/>
              </a:rPr>
              <a:t>(</a:t>
            </a:r>
            <a:r>
              <a:rPr lang="tr-TR" sz="3600" dirty="0">
                <a:solidFill>
                  <a:schemeClr val="bg1"/>
                </a:solidFill>
                <a:latin typeface="Myriad Pro Cond"/>
              </a:rPr>
              <a:t>marka/patent bürosu hizmet, danışmanlık giderleri, markanın o ülkede başka bir şirket adına tescil ettirilip ettirilmediğine ilişkin olarak yapılacak araştırma, inceleme, avukatlık ile ilgili bütün zorunlu giderleri )</a:t>
            </a:r>
            <a:endParaRPr lang="tr-TR" sz="3600" b="1" dirty="0">
              <a:solidFill>
                <a:schemeClr val="bg1"/>
              </a:solidFill>
              <a:latin typeface="Myriad Pro Cond"/>
              <a:cs typeface="Arial" pitchFamily="34" charset="0"/>
            </a:endParaRPr>
          </a:p>
          <a:p>
            <a:pPr marL="457200" lvl="2" indent="-457200" defTabSz="914400" hangingPunct="1">
              <a:buClr>
                <a:srgbClr val="990000"/>
              </a:buClr>
              <a:buFont typeface="Arial" panose="020B0604020202020204" pitchFamily="34" charset="0"/>
              <a:buChar char="•"/>
              <a:defRPr/>
            </a:pPr>
            <a:r>
              <a:rPr lang="tr-TR" sz="3600" b="1" dirty="0">
                <a:solidFill>
                  <a:srgbClr val="ED3338"/>
                </a:solidFill>
                <a:latin typeface="Myriad Pro Cond"/>
              </a:rPr>
              <a:t>Yurt dışı tescilin korunması giderleri</a:t>
            </a:r>
          </a:p>
          <a:p>
            <a:pPr lvl="2" indent="0" defTabSz="914400" hangingPunct="1">
              <a:buClr>
                <a:srgbClr val="990000"/>
              </a:buClr>
              <a:defRPr/>
            </a:pPr>
            <a:r>
              <a:rPr lang="tr-TR" sz="3600" dirty="0">
                <a:solidFill>
                  <a:schemeClr val="bg1"/>
                </a:solidFill>
                <a:latin typeface="Myriad Pro Cond"/>
              </a:rPr>
              <a:t>(Yurt dışında tescil ettirilmiş markalarının korunmasına ilişkin avukatlık giderleri)</a:t>
            </a:r>
          </a:p>
        </p:txBody>
      </p:sp>
    </p:spTree>
    <p:extLst>
      <p:ext uri="{BB962C8B-B14F-4D97-AF65-F5344CB8AC3E}">
        <p14:creationId xmlns:p14="http://schemas.microsoft.com/office/powerpoint/2010/main" val="280835626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982528" cy="3864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095992" y="4641088"/>
            <a:ext cx="10567966" cy="4022098"/>
          </a:xfrm>
          <a:prstGeom prst="rect">
            <a:avLst/>
          </a:prstGeom>
        </p:spPr>
      </p:pic>
      <p:sp>
        <p:nvSpPr>
          <p:cNvPr id="41" name="YENİ NESİL İHRACAT DESTEKLERİ  VE…"/>
          <p:cNvSpPr txBox="1"/>
          <p:nvPr/>
        </p:nvSpPr>
        <p:spPr>
          <a:xfrm>
            <a:off x="7586552" y="4436623"/>
            <a:ext cx="9586846"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PAZARA GİRİŞ BELGESİ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Rectangle Rectangle" descr="Rectangle Rectangle">
            <a:extLst>
              <a:ext uri="{FF2B5EF4-FFF2-40B4-BE49-F238E27FC236}">
                <a16:creationId xmlns:a16="http://schemas.microsoft.com/office/drawing/2014/main" id="{088D167C-D813-4FE2-BFB1-FCD6FC46338B}"/>
              </a:ext>
            </a:extLst>
          </p:cNvPr>
          <p:cNvPicPr>
            <a:picLocks/>
          </p:cNvPicPr>
          <p:nvPr/>
        </p:nvPicPr>
        <p:blipFill>
          <a:blip r:embed="rId2"/>
          <a:stretch>
            <a:fillRect/>
          </a:stretch>
        </p:blipFill>
        <p:spPr>
          <a:xfrm>
            <a:off x="4348974" y="2657818"/>
            <a:ext cx="16245443" cy="4215095"/>
          </a:xfrm>
          <a:prstGeom prst="rect">
            <a:avLst/>
          </a:prstGeom>
          <a:effectLst/>
        </p:spPr>
      </p:pic>
      <p:grpSp>
        <p:nvGrpSpPr>
          <p:cNvPr id="2" name="Shape">
            <a:extLst>
              <a:ext uri="{FF2B5EF4-FFF2-40B4-BE49-F238E27FC236}">
                <a16:creationId xmlns:a16="http://schemas.microsoft.com/office/drawing/2014/main" id="{157BFAB0-947C-4ABC-90EE-7757093EEA6A}"/>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50AB4209-62CC-44DE-AF62-C6592A61C382}"/>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2673E3B3-C901-4F58-9013-9610C2046667}"/>
                </a:ext>
              </a:extLst>
            </p:cNvPr>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365FCEC2-6075-4389-8760-CE7257E512D9}"/>
              </a:ext>
            </a:extLst>
          </p:cNvPr>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E7C0931F-7F76-4A60-B4E2-23CEB33E82F9}"/>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711CE826-7008-45EE-8130-758BF952FD08}"/>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D29D4CFD-4191-4BC7-8E13-059B3C4DEB24}"/>
                </a:ext>
              </a:extLst>
            </p:cNvPr>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E5B52199-F71A-4264-9D0B-D86217900BBF}"/>
              </a:ext>
            </a:extLst>
          </p:cNvPr>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C17C3FA9-D8AD-46FD-867B-09D4D037FA13}"/>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3ED20A81-F8F9-48C5-819D-5CAB20ED12D5}"/>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B3A37A78-78DF-45D5-B59B-16BFB7B2FDF4}"/>
              </a:ext>
            </a:extLst>
          </p:cNvPr>
          <p:cNvGrpSpPr/>
          <p:nvPr/>
        </p:nvGrpSpPr>
        <p:grpSpPr>
          <a:xfrm>
            <a:off x="4965453" y="953881"/>
            <a:ext cx="15556672" cy="1394492"/>
            <a:chOff x="-12700" y="-12699"/>
            <a:chExt cx="12192954" cy="1394491"/>
          </a:xfrm>
        </p:grpSpPr>
        <p:grpSp>
          <p:nvGrpSpPr>
            <p:cNvPr id="13" name="Rectangle">
              <a:extLst>
                <a:ext uri="{FF2B5EF4-FFF2-40B4-BE49-F238E27FC236}">
                  <a16:creationId xmlns:a16="http://schemas.microsoft.com/office/drawing/2014/main" id="{9F4FEFD9-B5E6-4C1A-928B-A448B2062134}"/>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0D240AA8-E79D-4A64-9A26-4E9BCF57D1C1}"/>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BB6034F9-EA28-472B-BC12-C9E026EA2F65}"/>
                  </a:ext>
                </a:extLst>
              </p:cNvPr>
              <p:cNvPicPr>
                <a:picLocks/>
              </p:cNvPicPr>
              <p:nvPr/>
            </p:nvPicPr>
            <p:blipFill>
              <a:blip r:embed="rId5"/>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D418E6FA-F2EE-441C-9105-41BEDAB71F65}"/>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YENİ NESİL İHRACAT DESTEKLERİ">
            <a:extLst>
              <a:ext uri="{FF2B5EF4-FFF2-40B4-BE49-F238E27FC236}">
                <a16:creationId xmlns:a16="http://schemas.microsoft.com/office/drawing/2014/main" id="{CDF20DE0-3F35-4AC8-BDF4-7D39E8A7C35A}"/>
              </a:ext>
            </a:extLst>
          </p:cNvPr>
          <p:cNvSpPr txBox="1"/>
          <p:nvPr/>
        </p:nvSpPr>
        <p:spPr>
          <a:xfrm>
            <a:off x="5242545" y="1052178"/>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cs typeface="Calibri" panose="020F0502020204030204" pitchFamily="34" charset="0"/>
              </a:rPr>
              <a:t>PAZARA GİRİŞ BELGESİ DESTEĞİ</a:t>
            </a:r>
            <a:endParaRPr sz="6000" dirty="0">
              <a:latin typeface="Calibri" panose="020F0502020204030204" pitchFamily="34" charset="0"/>
              <a:cs typeface="Calibri" panose="020F0502020204030204" pitchFamily="34" charset="0"/>
            </a:endParaRPr>
          </a:p>
        </p:txBody>
      </p:sp>
      <p:sp>
        <p:nvSpPr>
          <p:cNvPr id="27" name="Yuvarlatılmış Dikdörtgen 13">
            <a:extLst>
              <a:ext uri="{FF2B5EF4-FFF2-40B4-BE49-F238E27FC236}">
                <a16:creationId xmlns:a16="http://schemas.microsoft.com/office/drawing/2014/main" id="{4B876FE5-BBA9-4C68-9B22-A403DC75935F}"/>
              </a:ext>
            </a:extLst>
          </p:cNvPr>
          <p:cNvSpPr/>
          <p:nvPr/>
        </p:nvSpPr>
        <p:spPr>
          <a:xfrm>
            <a:off x="6959994" y="7127276"/>
            <a:ext cx="11460221" cy="333824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Metin kutusu 28">
            <a:extLst>
              <a:ext uri="{FF2B5EF4-FFF2-40B4-BE49-F238E27FC236}">
                <a16:creationId xmlns:a16="http://schemas.microsoft.com/office/drawing/2014/main" id="{E951479E-7F68-492D-8AEA-E99DC418BE1C}"/>
              </a:ext>
            </a:extLst>
          </p:cNvPr>
          <p:cNvSpPr txBox="1"/>
          <p:nvPr/>
        </p:nvSpPr>
        <p:spPr>
          <a:xfrm>
            <a:off x="6959994" y="7240245"/>
            <a:ext cx="11085960" cy="3016210"/>
          </a:xfrm>
          <a:prstGeom prst="rect">
            <a:avLst/>
          </a:prstGeom>
          <a:noFill/>
        </p:spPr>
        <p:txBody>
          <a:bodyPr wrap="square" rtlCol="0">
            <a:spAutoFit/>
          </a:bodyPr>
          <a:lstStyle/>
          <a:p>
            <a:pPr algn="ctr">
              <a:tabLst>
                <a:tab pos="1431925" algn="l"/>
              </a:tabLst>
            </a:pPr>
            <a:endParaRPr lang="tr-TR" sz="2400" b="1" dirty="0">
              <a:solidFill>
                <a:srgbClr val="D8AD65"/>
              </a:solidFill>
              <a:latin typeface="Arial" panose="020B0604020202020204" pitchFamily="34" charset="0"/>
              <a:cs typeface="Arial" panose="020B0604020202020204" pitchFamily="34" charset="0"/>
            </a:endParaRPr>
          </a:p>
          <a:p>
            <a:pPr marL="571500" indent="-571500" algn="ctr">
              <a:buFont typeface="Arial" panose="020B0604020202020204" pitchFamily="34" charset="0"/>
              <a:buChar char="•"/>
              <a:tabLst>
                <a:tab pos="1431925" algn="l"/>
              </a:tabLst>
            </a:pPr>
            <a:r>
              <a:rPr lang="tr-TR" sz="3600" b="1" dirty="0">
                <a:solidFill>
                  <a:srgbClr val="D8AD65"/>
                </a:solidFill>
                <a:latin typeface="Myriad Pro Cond"/>
                <a:cs typeface="Arial" panose="020B0604020202020204" pitchFamily="34" charset="0"/>
              </a:rPr>
              <a:t>Pazara Giriş Belgeleri </a:t>
            </a:r>
          </a:p>
          <a:p>
            <a:pPr marL="571500" indent="-571500" algn="ctr">
              <a:buFont typeface="Arial" panose="020B0604020202020204" pitchFamily="34" charset="0"/>
              <a:buChar char="•"/>
              <a:tabLst>
                <a:tab pos="1431925" algn="l"/>
              </a:tabLst>
            </a:pPr>
            <a:r>
              <a:rPr lang="tr-TR" sz="3600" b="1" dirty="0">
                <a:solidFill>
                  <a:srgbClr val="D8AD65"/>
                </a:solidFill>
                <a:latin typeface="Myriad Pro Cond"/>
                <a:cs typeface="Arial" panose="020B0604020202020204" pitchFamily="34" charset="0"/>
              </a:rPr>
              <a:t>Ruhsatlandırma ve Kayıt İşlemleri Giderleri </a:t>
            </a:r>
          </a:p>
          <a:p>
            <a:pPr algn="ctr"/>
            <a:endParaRPr lang="tr-TR" dirty="0">
              <a:latin typeface="Myriad Pro Cond"/>
            </a:endParaRPr>
          </a:p>
          <a:p>
            <a:pPr lvl="0" algn="ctr">
              <a:buClr>
                <a:srgbClr val="990000"/>
              </a:buClr>
              <a:defRPr/>
            </a:pPr>
            <a:r>
              <a:rPr lang="tr-TR" sz="3600" b="1" dirty="0">
                <a:solidFill>
                  <a:schemeClr val="bg1"/>
                </a:solidFill>
                <a:latin typeface="Myriad Pro Cond"/>
              </a:rPr>
              <a:t>Destek Oranı : </a:t>
            </a:r>
            <a:r>
              <a:rPr lang="tr-TR" sz="3600" b="1" dirty="0">
                <a:solidFill>
                  <a:srgbClr val="ED3338"/>
                </a:solidFill>
                <a:latin typeface="Myriad Pro Cond"/>
              </a:rPr>
              <a:t>% 50 </a:t>
            </a:r>
          </a:p>
          <a:p>
            <a:pPr lvl="0" algn="ctr">
              <a:buClr>
                <a:srgbClr val="990000"/>
              </a:buClr>
              <a:defRPr/>
            </a:pPr>
            <a:r>
              <a:rPr lang="tr-TR" sz="3600" b="1" dirty="0">
                <a:solidFill>
                  <a:schemeClr val="bg1"/>
                </a:solidFill>
                <a:latin typeface="Myriad Pro Cond"/>
              </a:rPr>
              <a:t>Yıllık Limit </a:t>
            </a:r>
            <a:r>
              <a:rPr lang="tr-TR" sz="3600" b="1" dirty="0">
                <a:solidFill>
                  <a:srgbClr val="ED3338"/>
                </a:solidFill>
                <a:latin typeface="Myriad Pro Cond"/>
              </a:rPr>
              <a:t>7.239.000 TL / Yıl</a:t>
            </a:r>
          </a:p>
        </p:txBody>
      </p:sp>
      <p:pic>
        <p:nvPicPr>
          <p:cNvPr id="31" name="Image" descr="Image">
            <a:extLst>
              <a:ext uri="{FF2B5EF4-FFF2-40B4-BE49-F238E27FC236}">
                <a16:creationId xmlns:a16="http://schemas.microsoft.com/office/drawing/2014/main" id="{D7038607-FEFE-42FA-A039-E0A009A4B18E}"/>
              </a:ext>
            </a:extLst>
          </p:cNvPr>
          <p:cNvPicPr>
            <a:picLocks noChangeAspect="1"/>
          </p:cNvPicPr>
          <p:nvPr/>
        </p:nvPicPr>
        <p:blipFill>
          <a:blip r:embed="rId6"/>
          <a:stretch>
            <a:fillRect/>
          </a:stretch>
        </p:blipFill>
        <p:spPr>
          <a:xfrm>
            <a:off x="3346985" y="10717769"/>
            <a:ext cx="2432937" cy="2433029"/>
          </a:xfrm>
          <a:prstGeom prst="rect">
            <a:avLst/>
          </a:prstGeom>
          <a:ln w="3175" cap="flat">
            <a:noFill/>
            <a:miter lim="400000"/>
          </a:ln>
          <a:effectLst/>
        </p:spPr>
      </p:pic>
      <p:sp>
        <p:nvSpPr>
          <p:cNvPr id="32" name="Dikdörtgen 31">
            <a:extLst>
              <a:ext uri="{FF2B5EF4-FFF2-40B4-BE49-F238E27FC236}">
                <a16:creationId xmlns:a16="http://schemas.microsoft.com/office/drawing/2014/main" id="{FC69788E-3F68-4464-9C51-ADCCF6EE77B9}"/>
              </a:ext>
            </a:extLst>
          </p:cNvPr>
          <p:cNvSpPr/>
          <p:nvPr/>
        </p:nvSpPr>
        <p:spPr>
          <a:xfrm>
            <a:off x="3791832" y="11641895"/>
            <a:ext cx="1358685" cy="584775"/>
          </a:xfrm>
          <a:prstGeom prst="rect">
            <a:avLst/>
          </a:prstGeom>
        </p:spPr>
        <p:txBody>
          <a:bodyPr wrap="square">
            <a:spAutoFit/>
          </a:bodyPr>
          <a:lstStyle/>
          <a:p>
            <a:r>
              <a:rPr lang="tr-TR" sz="3200" b="1" dirty="0">
                <a:solidFill>
                  <a:srgbClr val="FFFFFF"/>
                </a:solidFill>
                <a:latin typeface="Myriad Pro Cond"/>
                <a:sym typeface="Myriad Pro Condensed"/>
              </a:rPr>
              <a:t>YENİ</a:t>
            </a:r>
          </a:p>
        </p:txBody>
      </p:sp>
      <p:sp>
        <p:nvSpPr>
          <p:cNvPr id="23" name="Metin kutusu 22">
            <a:extLst>
              <a:ext uri="{FF2B5EF4-FFF2-40B4-BE49-F238E27FC236}">
                <a16:creationId xmlns:a16="http://schemas.microsoft.com/office/drawing/2014/main" id="{6F8EC534-085A-40E0-BE1A-442A89884BA3}"/>
              </a:ext>
            </a:extLst>
          </p:cNvPr>
          <p:cNvSpPr txBox="1"/>
          <p:nvPr/>
        </p:nvSpPr>
        <p:spPr>
          <a:xfrm>
            <a:off x="4871284" y="2602737"/>
            <a:ext cx="15263379" cy="428746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a:buClr>
                <a:srgbClr val="990000"/>
              </a:buClr>
            </a:pPr>
            <a:r>
              <a:rPr lang="tr-TR" sz="3600" b="1" dirty="0">
                <a:solidFill>
                  <a:srgbClr val="D8AD65"/>
                </a:solidFill>
              </a:rPr>
              <a:t>Akredite edilmiş kurum ve/veya kuruluşlardan alınacak;</a:t>
            </a:r>
          </a:p>
          <a:p>
            <a:pPr lvl="2" indent="0">
              <a:buClr>
                <a:srgbClr val="990000"/>
              </a:buClr>
            </a:pPr>
            <a:endParaRPr lang="tr-TR" sz="3600" b="1" dirty="0">
              <a:solidFill>
                <a:srgbClr val="D8AD65"/>
              </a:solidFill>
            </a:endParaRPr>
          </a:p>
          <a:p>
            <a:pPr lvl="2" indent="0">
              <a:buClr>
                <a:srgbClr val="990000"/>
              </a:buClr>
            </a:pPr>
            <a:r>
              <a:rPr lang="tr-TR" sz="3600" b="1" dirty="0"/>
              <a:t> </a:t>
            </a:r>
            <a:r>
              <a:rPr lang="tr-TR" sz="3600" b="1" dirty="0">
                <a:solidFill>
                  <a:schemeClr val="bg1"/>
                </a:solidFill>
                <a:latin typeface="Myriad Pro Cond"/>
              </a:rPr>
              <a:t>Belge/Sertifikalar,</a:t>
            </a:r>
          </a:p>
          <a:p>
            <a:pPr lvl="2" indent="0">
              <a:buClr>
                <a:srgbClr val="990000"/>
              </a:buClr>
            </a:pPr>
            <a:r>
              <a:rPr lang="tr-TR" sz="3600" b="1" dirty="0">
                <a:solidFill>
                  <a:schemeClr val="bg1"/>
                </a:solidFill>
                <a:latin typeface="Myriad Pro Cond"/>
              </a:rPr>
              <a:t>Test/analiz raporu giderleri,</a:t>
            </a:r>
          </a:p>
          <a:p>
            <a:pPr lvl="2" indent="0">
              <a:buClr>
                <a:srgbClr val="990000"/>
              </a:buClr>
            </a:pPr>
            <a:r>
              <a:rPr lang="tr-TR" sz="3600" b="1" dirty="0">
                <a:solidFill>
                  <a:schemeClr val="bg1"/>
                </a:solidFill>
                <a:latin typeface="Myriad Pro Cond"/>
              </a:rPr>
              <a:t>Tarım ürünlerine ilişkin laboratuvar analizleri ve belgelendirme giderleri,</a:t>
            </a:r>
          </a:p>
          <a:p>
            <a:pPr lvl="2" indent="0">
              <a:buClr>
                <a:srgbClr val="990000"/>
              </a:buClr>
            </a:pPr>
            <a:r>
              <a:rPr lang="tr-TR" sz="3600" b="1" dirty="0">
                <a:solidFill>
                  <a:schemeClr val="bg1"/>
                </a:solidFill>
                <a:latin typeface="Myriad Pro Cond"/>
              </a:rPr>
              <a:t>İlaç ruhsatlandırma ve tıbbi cihaz kayıt giderleri desteklenir.</a:t>
            </a:r>
          </a:p>
          <a:p>
            <a:pPr marL="0" marR="0" indent="0" algn="ctr" defTabSz="2438338" rtl="0" fontAlgn="auto" latinLnBrk="0" hangingPunct="0">
              <a:lnSpc>
                <a:spcPct val="100000"/>
              </a:lnSpc>
              <a:spcBef>
                <a:spcPts val="0"/>
              </a:spcBef>
              <a:spcAft>
                <a:spcPts val="0"/>
              </a:spcAft>
              <a:buClrTx/>
              <a:buSzTx/>
              <a:buFontTx/>
              <a:buNone/>
              <a:tabLst/>
            </a:pPr>
            <a:endParaRPr kumimoji="0" lang="tr-TR" sz="2200" b="0" i="0" u="none" strike="noStrike" cap="none" spc="0" normalizeH="0" baseline="0" dirty="0">
              <a:ln>
                <a:noFill/>
              </a:ln>
              <a:solidFill>
                <a:srgbClr val="5E5E5E"/>
              </a:solidFill>
              <a:effectLst/>
              <a:uFillTx/>
              <a:latin typeface="+mn-lt"/>
              <a:ea typeface="+mn-ea"/>
              <a:cs typeface="+mn-cs"/>
              <a:sym typeface="Helvetica Neue"/>
            </a:endParaRPr>
          </a:p>
        </p:txBody>
      </p:sp>
      <p:sp>
        <p:nvSpPr>
          <p:cNvPr id="24" name="Metin kutusu 23">
            <a:extLst>
              <a:ext uri="{FF2B5EF4-FFF2-40B4-BE49-F238E27FC236}">
                <a16:creationId xmlns:a16="http://schemas.microsoft.com/office/drawing/2014/main" id="{531ACA90-CCD4-4A76-925E-C80C1983150C}"/>
              </a:ext>
            </a:extLst>
          </p:cNvPr>
          <p:cNvSpPr txBox="1"/>
          <p:nvPr/>
        </p:nvSpPr>
        <p:spPr>
          <a:xfrm>
            <a:off x="5779922" y="11004994"/>
            <a:ext cx="17919716" cy="224075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l" defTabSz="2438338" rtl="0" fontAlgn="auto" latinLnBrk="0" hangingPunct="0">
              <a:lnSpc>
                <a:spcPct val="150000"/>
              </a:lnSpc>
              <a:spcBef>
                <a:spcPts val="0"/>
              </a:spcBef>
              <a:spcAft>
                <a:spcPts val="0"/>
              </a:spcAft>
              <a:buClrTx/>
              <a:buSzTx/>
              <a:buFontTx/>
              <a:buNone/>
              <a:tabLst/>
            </a:pPr>
            <a:r>
              <a:rPr kumimoji="0" lang="tr-TR" sz="2400" b="1" i="0" u="sng" strike="noStrike" cap="none" spc="0" normalizeH="0" baseline="0" dirty="0">
                <a:ln>
                  <a:noFill/>
                </a:ln>
                <a:solidFill>
                  <a:srgbClr val="E43033"/>
                </a:solidFill>
                <a:effectLst/>
                <a:uFillTx/>
                <a:latin typeface="Myriad Pro Cond"/>
                <a:sym typeface="Helvetica Neue"/>
              </a:rPr>
              <a:t>*</a:t>
            </a:r>
            <a:r>
              <a:rPr kumimoji="0" lang="tr-TR" sz="2400" b="1" i="0" u="sng" strike="noStrike" cap="none" spc="0" normalizeH="0" baseline="0" dirty="0">
                <a:ln>
                  <a:noFill/>
                </a:ln>
                <a:solidFill>
                  <a:srgbClr val="FF0000"/>
                </a:solidFill>
                <a:effectLst/>
                <a:uFillTx/>
                <a:latin typeface="Myriad Pro Cond"/>
                <a:sym typeface="Helvetica Neue"/>
              </a:rPr>
              <a:t>RUHSATLANDIRMA VE KAYIT GİDERLERİ DESTEK KAPSAMINA ALINDI.</a:t>
            </a:r>
          </a:p>
          <a:p>
            <a:pPr marL="0" marR="0" indent="0" algn="l" defTabSz="2438338" rtl="0" fontAlgn="auto" latinLnBrk="0" hangingPunct="0">
              <a:lnSpc>
                <a:spcPct val="150000"/>
              </a:lnSpc>
              <a:spcBef>
                <a:spcPts val="0"/>
              </a:spcBef>
              <a:spcAft>
                <a:spcPts val="0"/>
              </a:spcAft>
              <a:buClrTx/>
              <a:buSzTx/>
              <a:buFontTx/>
              <a:buNone/>
              <a:tabLst/>
            </a:pPr>
            <a:r>
              <a:rPr lang="tr-TR" sz="2400" b="1" u="sng" dirty="0">
                <a:solidFill>
                  <a:srgbClr val="FF0000"/>
                </a:solidFill>
                <a:latin typeface="Myriad Pro Cond"/>
              </a:rPr>
              <a:t>*ÜRÜN BELGELERİNİN YANI SIRA SİSTEM BELGELERİNE İLİŞKİN YENİLEME GİDERLERİ DESTEK KAPSAMINDA ALINDI.</a:t>
            </a:r>
          </a:p>
          <a:p>
            <a:pPr algn="l">
              <a:lnSpc>
                <a:spcPct val="150000"/>
              </a:lnSpc>
            </a:pPr>
            <a:r>
              <a:rPr kumimoji="0" lang="tr-TR" sz="2400" b="1" i="0" u="sng" strike="noStrike" cap="none" spc="0" normalizeH="0" baseline="0" dirty="0">
                <a:ln>
                  <a:noFill/>
                </a:ln>
                <a:solidFill>
                  <a:srgbClr val="FF0000"/>
                </a:solidFill>
                <a:effectLst/>
                <a:uFillTx/>
                <a:latin typeface="Myriad Pro Cond"/>
                <a:sym typeface="Helvetica Neue"/>
              </a:rPr>
              <a:t>*</a:t>
            </a:r>
            <a:r>
              <a:rPr lang="tr-TR" sz="2400" b="1" u="sng" dirty="0">
                <a:solidFill>
                  <a:srgbClr val="FF0000"/>
                </a:solidFill>
                <a:latin typeface="Myriad Pro Cond"/>
              </a:rPr>
              <a:t>SONUCUNDA BELGE/SERTİFİKA DÜZENLENMEKSİZİN TÜM TEST/ANALİZ RAPORLARI DESTEK KAPSAMINA ALINDI.</a:t>
            </a:r>
          </a:p>
          <a:p>
            <a:pPr marL="0" marR="0" indent="0" algn="l" defTabSz="2438338" rtl="0" fontAlgn="auto" latinLnBrk="0" hangingPunct="0">
              <a:lnSpc>
                <a:spcPct val="150000"/>
              </a:lnSpc>
              <a:spcBef>
                <a:spcPts val="0"/>
              </a:spcBef>
              <a:spcAft>
                <a:spcPts val="0"/>
              </a:spcAft>
              <a:buClrTx/>
              <a:buSzTx/>
              <a:buFontTx/>
              <a:buNone/>
              <a:tabLst/>
            </a:pPr>
            <a:endParaRPr kumimoji="0" lang="tr-TR" sz="2200" b="1" i="0" u="sng" strike="noStrike" cap="none" spc="0" normalizeH="0" baseline="0" dirty="0">
              <a:ln>
                <a:noFill/>
              </a:ln>
              <a:solidFill>
                <a:srgbClr val="E43033"/>
              </a:solidFill>
              <a:effectLst/>
              <a:uFillTx/>
              <a:latin typeface="+mn-lt"/>
              <a:ea typeface="+mn-ea"/>
              <a:cs typeface="+mn-cs"/>
              <a:sym typeface="Helvetica Neue"/>
            </a:endParaRPr>
          </a:p>
        </p:txBody>
      </p:sp>
    </p:spTree>
    <p:extLst>
      <p:ext uri="{BB962C8B-B14F-4D97-AF65-F5344CB8AC3E}">
        <p14:creationId xmlns:p14="http://schemas.microsoft.com/office/powerpoint/2010/main" val="233746280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KÜRESEL TEDARİK ZİNCİRİ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94005766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hape">
            <a:extLst>
              <a:ext uri="{FF2B5EF4-FFF2-40B4-BE49-F238E27FC236}">
                <a16:creationId xmlns:a16="http://schemas.microsoft.com/office/drawing/2014/main" id="{D8AD84CB-EFA1-4990-9F03-DA6357993AAA}"/>
              </a:ext>
            </a:extLst>
          </p:cNvPr>
          <p:cNvGrpSpPr/>
          <p:nvPr/>
        </p:nvGrpSpPr>
        <p:grpSpPr>
          <a:xfrm>
            <a:off x="260770" y="-47558"/>
            <a:ext cx="2743813" cy="9523468"/>
            <a:chOff x="0" y="0"/>
            <a:chExt cx="2438012" cy="9523467"/>
          </a:xfrm>
        </p:grpSpPr>
        <p:sp>
          <p:nvSpPr>
            <p:cNvPr id="4" name="Shape">
              <a:extLst>
                <a:ext uri="{FF2B5EF4-FFF2-40B4-BE49-F238E27FC236}">
                  <a16:creationId xmlns:a16="http://schemas.microsoft.com/office/drawing/2014/main" id="{D0EF8AD6-1DDC-49F4-A88E-6E16E7D5043B}"/>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5" name="Shape Shape" descr="Shape Shape">
              <a:extLst>
                <a:ext uri="{FF2B5EF4-FFF2-40B4-BE49-F238E27FC236}">
                  <a16:creationId xmlns:a16="http://schemas.microsoft.com/office/drawing/2014/main" id="{B1540AC7-92E2-41A1-A7B6-2E4D6422BC14}"/>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6" name="Ticaret Bakanlığı Logo Altın Arma TR.png" descr="Ticaret Bakanlığı Logo Altın Arma TR.png">
            <a:extLst>
              <a:ext uri="{FF2B5EF4-FFF2-40B4-BE49-F238E27FC236}">
                <a16:creationId xmlns:a16="http://schemas.microsoft.com/office/drawing/2014/main" id="{5410A2FC-E089-441F-9117-E87F587F7A24}"/>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7" name="Shape">
            <a:extLst>
              <a:ext uri="{FF2B5EF4-FFF2-40B4-BE49-F238E27FC236}">
                <a16:creationId xmlns:a16="http://schemas.microsoft.com/office/drawing/2014/main" id="{843CEEF9-4F9E-4831-96C4-FA6AF5E315B1}"/>
              </a:ext>
            </a:extLst>
          </p:cNvPr>
          <p:cNvGrpSpPr/>
          <p:nvPr/>
        </p:nvGrpSpPr>
        <p:grpSpPr>
          <a:xfrm>
            <a:off x="21101362" y="-39495"/>
            <a:ext cx="3021866" cy="9523469"/>
            <a:chOff x="0" y="0"/>
            <a:chExt cx="2438012" cy="9523467"/>
          </a:xfrm>
        </p:grpSpPr>
        <p:sp>
          <p:nvSpPr>
            <p:cNvPr id="8" name="Shape">
              <a:extLst>
                <a:ext uri="{FF2B5EF4-FFF2-40B4-BE49-F238E27FC236}">
                  <a16:creationId xmlns:a16="http://schemas.microsoft.com/office/drawing/2014/main" id="{24430B2B-64BF-40A0-BFEA-E2ACECFFEEA4}"/>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9" name="Shape Shape" descr="Shape Shape">
              <a:extLst>
                <a:ext uri="{FF2B5EF4-FFF2-40B4-BE49-F238E27FC236}">
                  <a16:creationId xmlns:a16="http://schemas.microsoft.com/office/drawing/2014/main" id="{5D757C20-68BC-4922-91FE-CCC5CB267268}"/>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10" name="Ticaret Bakanlığı Logo Altın Arma TR.png" descr="Ticaret Bakanlığı Logo Altın Arma TR.png">
            <a:extLst>
              <a:ext uri="{FF2B5EF4-FFF2-40B4-BE49-F238E27FC236}">
                <a16:creationId xmlns:a16="http://schemas.microsoft.com/office/drawing/2014/main" id="{91C05391-1269-46F2-882D-B04EE14C42FF}"/>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1" name="YENİ NESİL İHRACAT DESTEKLERİ…">
            <a:extLst>
              <a:ext uri="{FF2B5EF4-FFF2-40B4-BE49-F238E27FC236}">
                <a16:creationId xmlns:a16="http://schemas.microsoft.com/office/drawing/2014/main" id="{3241E474-C30A-4144-875D-13CE7E3224F7}"/>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2" name="YENİ NESİL İHRACAT DESTEKLERİ…">
            <a:extLst>
              <a:ext uri="{FF2B5EF4-FFF2-40B4-BE49-F238E27FC236}">
                <a16:creationId xmlns:a16="http://schemas.microsoft.com/office/drawing/2014/main" id="{B69DE614-7DF4-4A62-B2F4-48C696CBB0EF}"/>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3" name="Group">
            <a:extLst>
              <a:ext uri="{FF2B5EF4-FFF2-40B4-BE49-F238E27FC236}">
                <a16:creationId xmlns:a16="http://schemas.microsoft.com/office/drawing/2014/main" id="{EBC37749-D83B-4F14-9AC5-3578A6E02B98}"/>
              </a:ext>
            </a:extLst>
          </p:cNvPr>
          <p:cNvGrpSpPr/>
          <p:nvPr/>
        </p:nvGrpSpPr>
        <p:grpSpPr>
          <a:xfrm>
            <a:off x="4965453" y="953881"/>
            <a:ext cx="15556672" cy="1394492"/>
            <a:chOff x="-12700" y="-12699"/>
            <a:chExt cx="12192954" cy="1394491"/>
          </a:xfrm>
        </p:grpSpPr>
        <p:grpSp>
          <p:nvGrpSpPr>
            <p:cNvPr id="14" name="Rectangle">
              <a:extLst>
                <a:ext uri="{FF2B5EF4-FFF2-40B4-BE49-F238E27FC236}">
                  <a16:creationId xmlns:a16="http://schemas.microsoft.com/office/drawing/2014/main" id="{93A11AD5-04C7-4429-AF57-403055A3E629}"/>
                </a:ext>
              </a:extLst>
            </p:cNvPr>
            <p:cNvGrpSpPr/>
            <p:nvPr/>
          </p:nvGrpSpPr>
          <p:grpSpPr>
            <a:xfrm>
              <a:off x="-12700" y="-12700"/>
              <a:ext cx="12192955" cy="1394492"/>
              <a:chOff x="0" y="0"/>
              <a:chExt cx="12192954" cy="1394491"/>
            </a:xfrm>
          </p:grpSpPr>
          <p:sp>
            <p:nvSpPr>
              <p:cNvPr id="16" name="Rectangle">
                <a:extLst>
                  <a:ext uri="{FF2B5EF4-FFF2-40B4-BE49-F238E27FC236}">
                    <a16:creationId xmlns:a16="http://schemas.microsoft.com/office/drawing/2014/main" id="{4F0B8C1B-246E-4AE3-9412-D095F848DD5D}"/>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7" name="Rectangle Rectangle" descr="Rectangle Rectangle">
                <a:extLst>
                  <a:ext uri="{FF2B5EF4-FFF2-40B4-BE49-F238E27FC236}">
                    <a16:creationId xmlns:a16="http://schemas.microsoft.com/office/drawing/2014/main" id="{6CFF7B32-37A4-42FE-9AD8-7DD809E6F400}"/>
                  </a:ext>
                </a:extLst>
              </p:cNvPr>
              <p:cNvPicPr>
                <a:picLocks/>
              </p:cNvPicPr>
              <p:nvPr/>
            </p:nvPicPr>
            <p:blipFill>
              <a:blip r:embed="rId4"/>
              <a:stretch>
                <a:fillRect/>
              </a:stretch>
            </p:blipFill>
            <p:spPr>
              <a:xfrm>
                <a:off x="0" y="-1"/>
                <a:ext cx="12192955" cy="1394493"/>
              </a:xfrm>
              <a:prstGeom prst="rect">
                <a:avLst/>
              </a:prstGeom>
              <a:effectLst/>
            </p:spPr>
          </p:pic>
        </p:grpSp>
        <p:sp>
          <p:nvSpPr>
            <p:cNvPr id="15" name="Line">
              <a:extLst>
                <a:ext uri="{FF2B5EF4-FFF2-40B4-BE49-F238E27FC236}">
                  <a16:creationId xmlns:a16="http://schemas.microsoft.com/office/drawing/2014/main" id="{C567E539-B29A-46D0-A152-0CE4CC40F586}"/>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8" name="YENİ NESİL İHRACAT DESTEKLERİ">
            <a:extLst>
              <a:ext uri="{FF2B5EF4-FFF2-40B4-BE49-F238E27FC236}">
                <a16:creationId xmlns:a16="http://schemas.microsoft.com/office/drawing/2014/main" id="{02547AB2-68DF-45D7-A8D9-5294D9D60283}"/>
              </a:ext>
            </a:extLst>
          </p:cNvPr>
          <p:cNvSpPr txBox="1"/>
          <p:nvPr/>
        </p:nvSpPr>
        <p:spPr>
          <a:xfrm>
            <a:off x="5479720" y="1040753"/>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defRPr sz="4400" b="1">
                <a:solidFill>
                  <a:srgbClr val="D8AD65"/>
                </a:solidFill>
                <a:latin typeface="Myriad Pro Cond"/>
                <a:ea typeface="Myriad Pro Cond"/>
                <a:cs typeface="Myriad Pro Cond"/>
                <a:sym typeface="Myriad Pro Condensed"/>
              </a:defRPr>
            </a:pPr>
            <a:r>
              <a:rPr lang="tr-TR" altLang="tr-TR" sz="6000" dirty="0">
                <a:latin typeface="Calibri" panose="020F0502020204030204" pitchFamily="34" charset="0"/>
                <a:cs typeface="Arial" panose="020B0604020202020204" pitchFamily="34" charset="0"/>
              </a:rPr>
              <a:t>KÜRESEL TEDARİK ZİNCİRİ DESTEĞİ</a:t>
            </a:r>
            <a:endParaRPr lang="tr-TR" sz="6000" dirty="0"/>
          </a:p>
        </p:txBody>
      </p:sp>
      <p:sp>
        <p:nvSpPr>
          <p:cNvPr id="19" name="Yuvarlatılmış Dikdörtgen 13">
            <a:extLst>
              <a:ext uri="{FF2B5EF4-FFF2-40B4-BE49-F238E27FC236}">
                <a16:creationId xmlns:a16="http://schemas.microsoft.com/office/drawing/2014/main" id="{442670FD-64C3-4BA9-945B-AD98CEAD88DD}"/>
              </a:ext>
            </a:extLst>
          </p:cNvPr>
          <p:cNvSpPr/>
          <p:nvPr/>
        </p:nvSpPr>
        <p:spPr>
          <a:xfrm>
            <a:off x="4374700" y="9338877"/>
            <a:ext cx="15883841" cy="25925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Metin kutusu 19">
            <a:extLst>
              <a:ext uri="{FF2B5EF4-FFF2-40B4-BE49-F238E27FC236}">
                <a16:creationId xmlns:a16="http://schemas.microsoft.com/office/drawing/2014/main" id="{52D5C12F-0AF0-46DD-B9D6-800DCA85439A}"/>
              </a:ext>
            </a:extLst>
          </p:cNvPr>
          <p:cNvSpPr txBox="1"/>
          <p:nvPr/>
        </p:nvSpPr>
        <p:spPr>
          <a:xfrm>
            <a:off x="5479720" y="9684686"/>
            <a:ext cx="6713034" cy="2246769"/>
          </a:xfrm>
          <a:prstGeom prst="rect">
            <a:avLst/>
          </a:prstGeom>
          <a:noFill/>
        </p:spPr>
        <p:txBody>
          <a:bodyPr wrap="square" rtlCol="0">
            <a:spAutoFit/>
          </a:bodyPr>
          <a:lstStyle/>
          <a:p>
            <a:pPr algn="ctr">
              <a:tabLst>
                <a:tab pos="1431925" algn="l"/>
              </a:tabLst>
            </a:pPr>
            <a:r>
              <a:rPr lang="tr-TR" sz="2800" b="1" dirty="0">
                <a:solidFill>
                  <a:srgbClr val="D8AD65"/>
                </a:solidFill>
                <a:latin typeface="Myriad Pro Cond"/>
                <a:cs typeface="Arial" panose="020B0604020202020204" pitchFamily="34" charset="0"/>
              </a:rPr>
              <a:t>Küresel Tedarik Zinciri Projeleri</a:t>
            </a:r>
          </a:p>
          <a:p>
            <a:pPr algn="ctr"/>
            <a:endParaRPr lang="tr-TR" sz="2800" dirty="0">
              <a:latin typeface="Myriad Pro Cond"/>
            </a:endParaRPr>
          </a:p>
          <a:p>
            <a:pPr lvl="0" algn="ctr">
              <a:buClr>
                <a:srgbClr val="990000"/>
              </a:buClr>
              <a:defRPr/>
            </a:pPr>
            <a:r>
              <a:rPr lang="tr-TR" sz="2800" b="1" dirty="0">
                <a:solidFill>
                  <a:schemeClr val="bg1"/>
                </a:solidFill>
                <a:latin typeface="Myriad Pro Cond"/>
              </a:rPr>
              <a:t>Destek Oranı : % 50 </a:t>
            </a:r>
          </a:p>
          <a:p>
            <a:pPr lvl="0" algn="ctr">
              <a:buClr>
                <a:srgbClr val="990000"/>
              </a:buClr>
              <a:defRPr/>
            </a:pPr>
            <a:r>
              <a:rPr lang="tr-TR" sz="2800" b="1" dirty="0">
                <a:solidFill>
                  <a:schemeClr val="bg1"/>
                </a:solidFill>
                <a:latin typeface="Myriad Pro Cond"/>
              </a:rPr>
              <a:t>Destek Miktarı: 27.149.000 TL / Proje </a:t>
            </a:r>
          </a:p>
          <a:p>
            <a:pPr lvl="0" algn="ctr">
              <a:buClr>
                <a:srgbClr val="990000"/>
              </a:buClr>
              <a:defRPr/>
            </a:pPr>
            <a:endParaRPr lang="tr-TR" sz="2800" dirty="0">
              <a:solidFill>
                <a:schemeClr val="accent1">
                  <a:lumMod val="50000"/>
                </a:schemeClr>
              </a:solidFill>
            </a:endParaRPr>
          </a:p>
        </p:txBody>
      </p:sp>
      <p:pic>
        <p:nvPicPr>
          <p:cNvPr id="21" name="Rectangle Rectangle" descr="Rectangle Rectangle">
            <a:extLst>
              <a:ext uri="{FF2B5EF4-FFF2-40B4-BE49-F238E27FC236}">
                <a16:creationId xmlns:a16="http://schemas.microsoft.com/office/drawing/2014/main" id="{E7A3CF36-937F-4B5F-9C2F-E260568AC85A}"/>
              </a:ext>
            </a:extLst>
          </p:cNvPr>
          <p:cNvPicPr>
            <a:picLocks/>
          </p:cNvPicPr>
          <p:nvPr/>
        </p:nvPicPr>
        <p:blipFill>
          <a:blip r:embed="rId5"/>
          <a:stretch>
            <a:fillRect/>
          </a:stretch>
        </p:blipFill>
        <p:spPr>
          <a:xfrm>
            <a:off x="3162769" y="2748708"/>
            <a:ext cx="17841335" cy="5928305"/>
          </a:xfrm>
          <a:prstGeom prst="rect">
            <a:avLst/>
          </a:prstGeom>
          <a:effectLst/>
        </p:spPr>
      </p:pic>
      <p:sp>
        <p:nvSpPr>
          <p:cNvPr id="22" name="Metin kutusu 21">
            <a:extLst>
              <a:ext uri="{FF2B5EF4-FFF2-40B4-BE49-F238E27FC236}">
                <a16:creationId xmlns:a16="http://schemas.microsoft.com/office/drawing/2014/main" id="{E3A3B947-1ED2-4DE7-9389-D12580D1AD1E}"/>
              </a:ext>
            </a:extLst>
          </p:cNvPr>
          <p:cNvSpPr txBox="1"/>
          <p:nvPr/>
        </p:nvSpPr>
        <p:spPr>
          <a:xfrm>
            <a:off x="3624457" y="2719306"/>
            <a:ext cx="18157703" cy="62492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600" b="1" dirty="0">
                <a:solidFill>
                  <a:srgbClr val="D8AD65"/>
                </a:solidFill>
                <a:latin typeface="Myriad Pro Cond"/>
                <a:cs typeface="Arial" pitchFamily="34" charset="0"/>
              </a:rPr>
              <a:t>Üretici firmaların küresel firmaların tedarik zincirine girebilmesini </a:t>
            </a:r>
            <a:r>
              <a:rPr lang="tr-TR" sz="3600" b="1" dirty="0" err="1">
                <a:solidFill>
                  <a:srgbClr val="D8AD65"/>
                </a:solidFill>
                <a:latin typeface="Myriad Pro Cond"/>
                <a:cs typeface="Arial" pitchFamily="34" charset="0"/>
              </a:rPr>
              <a:t>teminen</a:t>
            </a:r>
            <a:r>
              <a:rPr lang="tr-TR" sz="3600" b="1" dirty="0">
                <a:solidFill>
                  <a:srgbClr val="D8AD65"/>
                </a:solidFill>
                <a:latin typeface="Myriad Pro Cond"/>
                <a:cs typeface="Arial" pitchFamily="34" charset="0"/>
              </a:rPr>
              <a:t>;</a:t>
            </a:r>
          </a:p>
        </p:txBody>
      </p:sp>
      <p:pic>
        <p:nvPicPr>
          <p:cNvPr id="25" name="Image" descr="Image">
            <a:extLst>
              <a:ext uri="{FF2B5EF4-FFF2-40B4-BE49-F238E27FC236}">
                <a16:creationId xmlns:a16="http://schemas.microsoft.com/office/drawing/2014/main" id="{B99F9678-23B7-4AF6-B7F9-B42CB8049BCD}"/>
              </a:ext>
            </a:extLst>
          </p:cNvPr>
          <p:cNvPicPr>
            <a:picLocks noChangeAspect="1"/>
          </p:cNvPicPr>
          <p:nvPr/>
        </p:nvPicPr>
        <p:blipFill>
          <a:blip r:embed="rId6"/>
          <a:stretch>
            <a:fillRect/>
          </a:stretch>
        </p:blipFill>
        <p:spPr>
          <a:xfrm>
            <a:off x="3101842" y="9193882"/>
            <a:ext cx="2432937" cy="2433029"/>
          </a:xfrm>
          <a:prstGeom prst="rect">
            <a:avLst/>
          </a:prstGeom>
          <a:ln w="3175" cap="flat">
            <a:noFill/>
            <a:miter lim="400000"/>
          </a:ln>
          <a:effectLst/>
        </p:spPr>
      </p:pic>
      <p:sp>
        <p:nvSpPr>
          <p:cNvPr id="26" name="Metin kutusu 25">
            <a:extLst>
              <a:ext uri="{FF2B5EF4-FFF2-40B4-BE49-F238E27FC236}">
                <a16:creationId xmlns:a16="http://schemas.microsoft.com/office/drawing/2014/main" id="{12FDFEBF-4A57-4AAD-B5A9-26515BA240D5}"/>
              </a:ext>
            </a:extLst>
          </p:cNvPr>
          <p:cNvSpPr txBox="1"/>
          <p:nvPr/>
        </p:nvSpPr>
        <p:spPr>
          <a:xfrm>
            <a:off x="3465091" y="10022549"/>
            <a:ext cx="1516566" cy="5633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chemeClr val="bg1"/>
                </a:solidFill>
                <a:effectLst/>
                <a:uFillTx/>
                <a:latin typeface="Myriad Pro Cond"/>
                <a:sym typeface="Helvetica Neue"/>
              </a:rPr>
              <a:t>YENİ</a:t>
            </a:r>
          </a:p>
        </p:txBody>
      </p:sp>
      <p:sp>
        <p:nvSpPr>
          <p:cNvPr id="27" name="Dikdörtgen 26">
            <a:extLst>
              <a:ext uri="{FF2B5EF4-FFF2-40B4-BE49-F238E27FC236}">
                <a16:creationId xmlns:a16="http://schemas.microsoft.com/office/drawing/2014/main" id="{606D13AA-7EF7-4CFA-BDF0-697A73F9DB5C}"/>
              </a:ext>
            </a:extLst>
          </p:cNvPr>
          <p:cNvSpPr/>
          <p:nvPr/>
        </p:nvSpPr>
        <p:spPr>
          <a:xfrm>
            <a:off x="3624457" y="12272346"/>
            <a:ext cx="12142477" cy="1661993"/>
          </a:xfrm>
          <a:prstGeom prst="rect">
            <a:avLst/>
          </a:prstGeom>
        </p:spPr>
        <p:txBody>
          <a:bodyPr wrap="square">
            <a:spAutoFit/>
          </a:bodyPr>
          <a:lstStyle/>
          <a:p>
            <a:pPr algn="l"/>
            <a:r>
              <a:rPr lang="tr-TR" sz="2800" b="1" u="sng" dirty="0">
                <a:solidFill>
                  <a:srgbClr val="FF0000"/>
                </a:solidFill>
                <a:latin typeface="Myriad Pro Cond"/>
              </a:rPr>
              <a:t>GRUP ŞİRKETLERİ KTZ PROJE DESTEĞİ LİMİTİ KALDIRILDI.</a:t>
            </a:r>
          </a:p>
          <a:p>
            <a:pPr algn="l"/>
            <a:r>
              <a:rPr lang="tr-TR" sz="2800" b="1" u="sng" dirty="0">
                <a:solidFill>
                  <a:srgbClr val="FF0000"/>
                </a:solidFill>
                <a:latin typeface="Myriad Pro Cond"/>
              </a:rPr>
              <a:t>YURT DIŞI DEPO KİRA GİDERLERİ DESTEK KAPSAMINA ALINDI.</a:t>
            </a:r>
          </a:p>
          <a:p>
            <a:pPr algn="l"/>
            <a:endParaRPr lang="tr-TR" sz="2400" b="1" u="sng" dirty="0">
              <a:solidFill>
                <a:srgbClr val="FF0000"/>
              </a:solidFill>
            </a:endParaRPr>
          </a:p>
          <a:p>
            <a:pPr algn="l"/>
            <a:endParaRPr lang="tr-TR" b="1" u="sng" dirty="0">
              <a:solidFill>
                <a:srgbClr val="E43033"/>
              </a:solidFill>
            </a:endParaRPr>
          </a:p>
        </p:txBody>
      </p:sp>
      <p:sp>
        <p:nvSpPr>
          <p:cNvPr id="28" name="Metin kutusu 27">
            <a:extLst>
              <a:ext uri="{FF2B5EF4-FFF2-40B4-BE49-F238E27FC236}">
                <a16:creationId xmlns:a16="http://schemas.microsoft.com/office/drawing/2014/main" id="{E3A3B947-1ED2-4DE7-9389-D12580D1AD1E}"/>
              </a:ext>
            </a:extLst>
          </p:cNvPr>
          <p:cNvSpPr txBox="1"/>
          <p:nvPr/>
        </p:nvSpPr>
        <p:spPr>
          <a:xfrm>
            <a:off x="4461039" y="3368544"/>
            <a:ext cx="8180360" cy="499535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200" b="1" dirty="0">
                <a:solidFill>
                  <a:schemeClr val="bg1"/>
                </a:solidFill>
                <a:latin typeface="Myriad Pro Cond"/>
                <a:cs typeface="Arial" pitchFamily="34" charset="0"/>
              </a:rPr>
              <a:t>Makine-Ekipman-Donanım Alımı,</a:t>
            </a:r>
          </a:p>
          <a:p>
            <a:pPr lvl="2" indent="0" defTabSz="914400" hangingPunct="1">
              <a:buClr>
                <a:srgbClr val="990000"/>
              </a:buClr>
              <a:defRPr/>
            </a:pPr>
            <a:r>
              <a:rPr lang="tr-TR" sz="3200" b="1" dirty="0">
                <a:solidFill>
                  <a:schemeClr val="bg1"/>
                </a:solidFill>
                <a:latin typeface="Myriad Pro Cond"/>
                <a:cs typeface="Arial" pitchFamily="34" charset="0"/>
              </a:rPr>
              <a:t>Yazılım Alımı,</a:t>
            </a:r>
          </a:p>
          <a:p>
            <a:pPr marL="457200" lvl="3" indent="0" defTabSz="914400" hangingPunct="1">
              <a:buClr>
                <a:srgbClr val="990000"/>
              </a:buClr>
              <a:defRPr/>
            </a:pPr>
            <a:r>
              <a:rPr lang="tr-TR" sz="3200" b="1" dirty="0">
                <a:solidFill>
                  <a:schemeClr val="bg1"/>
                </a:solidFill>
                <a:latin typeface="Myriad Pro Cond"/>
                <a:cs typeface="Arial" pitchFamily="34" charset="0"/>
              </a:rPr>
              <a:t>Eğitim, Danışmanlık, </a:t>
            </a:r>
          </a:p>
          <a:p>
            <a:pPr marL="457200" lvl="3" indent="0" defTabSz="914400" hangingPunct="1">
              <a:buClr>
                <a:srgbClr val="990000"/>
              </a:buClr>
              <a:defRPr/>
            </a:pPr>
            <a:r>
              <a:rPr lang="tr-TR" sz="3200" b="1" dirty="0">
                <a:solidFill>
                  <a:schemeClr val="bg1"/>
                </a:solidFill>
                <a:latin typeface="Myriad Pro Cond"/>
                <a:cs typeface="Arial" pitchFamily="34" charset="0"/>
              </a:rPr>
              <a:t>Sertifikasyon, Test-Analiz, ürün doğrulama giderleri,</a:t>
            </a:r>
          </a:p>
          <a:p>
            <a:pPr algn="just" defTabSz="342900"/>
            <a:endParaRPr lang="tr-TR" sz="3200" b="1" dirty="0">
              <a:latin typeface="Myriad Pro Cond"/>
              <a:cs typeface="Arial" pitchFamily="34" charset="0"/>
            </a:endParaRPr>
          </a:p>
          <a:p>
            <a:pPr defTabSz="342900"/>
            <a:r>
              <a:rPr lang="tr-TR" sz="3200" b="1" dirty="0">
                <a:solidFill>
                  <a:srgbClr val="D8AD65"/>
                </a:solidFill>
                <a:latin typeface="Myriad Pro Cond"/>
                <a:cs typeface="Arial" pitchFamily="34" charset="0"/>
              </a:rPr>
              <a:t>Şirketlerin azami 1 projesi destek kapsamındadır.</a:t>
            </a:r>
          </a:p>
          <a:p>
            <a:pPr defTabSz="342900"/>
            <a:r>
              <a:rPr lang="tr-TR" sz="3200" b="1" dirty="0">
                <a:solidFill>
                  <a:srgbClr val="D8AD65"/>
                </a:solidFill>
                <a:latin typeface="Myriad Pro Cond"/>
                <a:cs typeface="Arial" pitchFamily="34" charset="0"/>
              </a:rPr>
              <a:t>Şirketlerin üretici olması gerekmektedir.</a:t>
            </a:r>
          </a:p>
          <a:p>
            <a:pPr defTabSz="342900"/>
            <a:r>
              <a:rPr lang="tr-TR" sz="3200" b="1" dirty="0">
                <a:solidFill>
                  <a:srgbClr val="D8AD65"/>
                </a:solidFill>
                <a:latin typeface="Myriad Pro Cond"/>
                <a:cs typeface="Arial" pitchFamily="34" charset="0"/>
              </a:rPr>
              <a:t>Proje süresi 2 yıldır.</a:t>
            </a:r>
          </a:p>
        </p:txBody>
      </p:sp>
      <p:sp>
        <p:nvSpPr>
          <p:cNvPr id="2" name="Dikdörtgen 1"/>
          <p:cNvSpPr/>
          <p:nvPr/>
        </p:nvSpPr>
        <p:spPr>
          <a:xfrm>
            <a:off x="11896877" y="3953572"/>
            <a:ext cx="9686462" cy="3724096"/>
          </a:xfrm>
          <a:prstGeom prst="rect">
            <a:avLst/>
          </a:prstGeom>
        </p:spPr>
        <p:txBody>
          <a:bodyPr wrap="square">
            <a:spAutoFit/>
          </a:bodyPr>
          <a:lstStyle/>
          <a:p>
            <a:pPr marL="457200" lvl="3" indent="0" defTabSz="914400" hangingPunct="1">
              <a:buClr>
                <a:srgbClr val="990000"/>
              </a:buClr>
              <a:defRPr/>
            </a:pPr>
            <a:r>
              <a:rPr lang="tr-TR" sz="3200" b="1" dirty="0">
                <a:solidFill>
                  <a:schemeClr val="bg1"/>
                </a:solidFill>
                <a:latin typeface="Myriad Pro Cond"/>
                <a:cs typeface="Arial" pitchFamily="34" charset="0"/>
              </a:rPr>
              <a:t>Yurt dışı depo kira giderleri</a:t>
            </a:r>
          </a:p>
          <a:p>
            <a:pPr marL="457200" lvl="3" indent="0" defTabSz="914400" hangingPunct="1">
              <a:buClr>
                <a:srgbClr val="990000"/>
              </a:buClr>
              <a:defRPr/>
            </a:pPr>
            <a:r>
              <a:rPr lang="tr-TR" sz="3200" b="1" dirty="0">
                <a:solidFill>
                  <a:schemeClr val="bg1"/>
                </a:solidFill>
                <a:latin typeface="Myriad Pro Cond"/>
                <a:cs typeface="Arial" pitchFamily="34" charset="0"/>
              </a:rPr>
              <a:t>Depolama hizmet giderleri</a:t>
            </a:r>
          </a:p>
          <a:p>
            <a:pPr marL="457200" lvl="3" indent="0" defTabSz="914400" hangingPunct="1">
              <a:buClr>
                <a:srgbClr val="990000"/>
              </a:buClr>
              <a:defRPr/>
            </a:pPr>
            <a:r>
              <a:rPr lang="tr-TR" sz="3200" b="1" dirty="0">
                <a:solidFill>
                  <a:schemeClr val="bg1"/>
                </a:solidFill>
                <a:latin typeface="Myriad Pro Cond"/>
                <a:cs typeface="Arial" pitchFamily="34" charset="0"/>
              </a:rPr>
              <a:t>(Yükleme, boşaltma, </a:t>
            </a:r>
            <a:r>
              <a:rPr lang="tr-TR" sz="3200" b="1" dirty="0" err="1">
                <a:solidFill>
                  <a:schemeClr val="bg1"/>
                </a:solidFill>
                <a:latin typeface="Myriad Pro Cond"/>
                <a:cs typeface="Arial" pitchFamily="34" charset="0"/>
              </a:rPr>
              <a:t>elleçleme</a:t>
            </a:r>
            <a:r>
              <a:rPr lang="tr-TR" sz="3200" b="1" dirty="0">
                <a:solidFill>
                  <a:schemeClr val="bg1"/>
                </a:solidFill>
                <a:latin typeface="Myriad Pro Cond"/>
                <a:cs typeface="Arial" pitchFamily="34" charset="0"/>
              </a:rPr>
              <a:t>)</a:t>
            </a:r>
          </a:p>
          <a:p>
            <a:pPr algn="just" defTabSz="342900"/>
            <a:endParaRPr lang="tr-TR" sz="2800" b="1" dirty="0">
              <a:cs typeface="Arial" pitchFamily="34" charset="0"/>
            </a:endParaRPr>
          </a:p>
          <a:p>
            <a:pPr defTabSz="342900"/>
            <a:endParaRPr lang="tr-TR" sz="2800" b="1" dirty="0">
              <a:solidFill>
                <a:srgbClr val="D8AD65"/>
              </a:solidFill>
              <a:cs typeface="Arial" pitchFamily="34" charset="0"/>
            </a:endParaRPr>
          </a:p>
          <a:p>
            <a:pPr defTabSz="342900"/>
            <a:endParaRPr lang="tr-TR" sz="2800" b="1" dirty="0">
              <a:solidFill>
                <a:srgbClr val="D8AD65"/>
              </a:solidFill>
              <a:latin typeface="Myriad Pro Cond"/>
              <a:cs typeface="Arial" pitchFamily="34" charset="0"/>
            </a:endParaRPr>
          </a:p>
          <a:p>
            <a:pPr defTabSz="342900"/>
            <a:r>
              <a:rPr lang="tr-TR" sz="2800" b="1" dirty="0">
                <a:solidFill>
                  <a:srgbClr val="D8AD65"/>
                </a:solidFill>
                <a:latin typeface="Myriad Pro Cond"/>
                <a:cs typeface="Arial" pitchFamily="34" charset="0"/>
              </a:rPr>
              <a:t>Ülke başına 4 yıl</a:t>
            </a:r>
          </a:p>
          <a:p>
            <a:pPr defTabSz="342900"/>
            <a:r>
              <a:rPr lang="tr-TR" sz="2800" b="1" dirty="0">
                <a:solidFill>
                  <a:srgbClr val="D8AD65"/>
                </a:solidFill>
                <a:latin typeface="Myriad Pro Cond"/>
                <a:cs typeface="Arial" pitchFamily="34" charset="0"/>
              </a:rPr>
              <a:t>En fazla 25 birim</a:t>
            </a:r>
          </a:p>
        </p:txBody>
      </p:sp>
      <p:sp>
        <p:nvSpPr>
          <p:cNvPr id="30" name="Metin kutusu 29">
            <a:extLst>
              <a:ext uri="{FF2B5EF4-FFF2-40B4-BE49-F238E27FC236}">
                <a16:creationId xmlns:a16="http://schemas.microsoft.com/office/drawing/2014/main" id="{52D5C12F-0AF0-46DD-B9D6-800DCA85439A}"/>
              </a:ext>
            </a:extLst>
          </p:cNvPr>
          <p:cNvSpPr txBox="1"/>
          <p:nvPr/>
        </p:nvSpPr>
        <p:spPr>
          <a:xfrm>
            <a:off x="12890163" y="9193882"/>
            <a:ext cx="6713034" cy="3108543"/>
          </a:xfrm>
          <a:prstGeom prst="rect">
            <a:avLst/>
          </a:prstGeom>
          <a:noFill/>
        </p:spPr>
        <p:txBody>
          <a:bodyPr wrap="square" rtlCol="0">
            <a:spAutoFit/>
          </a:bodyPr>
          <a:lstStyle/>
          <a:p>
            <a:pPr lvl="0" algn="ctr">
              <a:buClr>
                <a:srgbClr val="990000"/>
              </a:buClr>
              <a:defRPr/>
            </a:pPr>
            <a:endParaRPr lang="tr-TR" sz="2800" dirty="0">
              <a:solidFill>
                <a:schemeClr val="accent1">
                  <a:lumMod val="50000"/>
                </a:schemeClr>
              </a:solidFill>
            </a:endParaRPr>
          </a:p>
          <a:p>
            <a:pPr lvl="0">
              <a:tabLst>
                <a:tab pos="1431925" algn="l"/>
              </a:tabLst>
              <a:defRPr/>
            </a:pPr>
            <a:r>
              <a:rPr lang="tr-TR" sz="2800" b="1" dirty="0">
                <a:solidFill>
                  <a:srgbClr val="D8AD65"/>
                </a:solidFill>
                <a:latin typeface="Myriad Pro Cond"/>
                <a:cs typeface="Arial" panose="020B0604020202020204" pitchFamily="34" charset="0"/>
              </a:rPr>
              <a:t>Küresel Tedarik Zinciri Depo Kira</a:t>
            </a:r>
          </a:p>
          <a:p>
            <a:pPr>
              <a:buClr>
                <a:srgbClr val="990000"/>
              </a:buClr>
              <a:defRPr/>
            </a:pPr>
            <a:r>
              <a:rPr lang="tr-TR" sz="2800" b="1" dirty="0">
                <a:solidFill>
                  <a:schemeClr val="bg1"/>
                </a:solidFill>
                <a:latin typeface="Myriad Pro Cond"/>
              </a:rPr>
              <a:t>Destek Oranı: %50</a:t>
            </a:r>
          </a:p>
          <a:p>
            <a:pPr>
              <a:buClr>
                <a:srgbClr val="990000"/>
              </a:buClr>
              <a:defRPr/>
            </a:pPr>
            <a:r>
              <a:rPr lang="tr-TR" sz="2800" b="1" dirty="0">
                <a:solidFill>
                  <a:schemeClr val="bg1"/>
                </a:solidFill>
                <a:latin typeface="Myriad Pro Cond"/>
              </a:rPr>
              <a:t>Destek Miktarı: 7.239.000 TL/Yıl</a:t>
            </a:r>
          </a:p>
          <a:p>
            <a:pPr lvl="0">
              <a:buClr>
                <a:srgbClr val="990000"/>
              </a:buClr>
              <a:defRPr/>
            </a:pPr>
            <a:r>
              <a:rPr lang="tr-TR" sz="2800" b="1" dirty="0">
                <a:solidFill>
                  <a:schemeClr val="bg1"/>
                </a:solidFill>
                <a:latin typeface="Myriad Pro Cond"/>
              </a:rPr>
              <a:t>Hedef Ülkeler: %20</a:t>
            </a:r>
          </a:p>
          <a:p>
            <a:pPr lvl="0">
              <a:buClr>
                <a:srgbClr val="990000"/>
              </a:buClr>
              <a:defRPr/>
            </a:pPr>
            <a:r>
              <a:rPr lang="tr-TR" sz="2800" b="1" dirty="0">
                <a:solidFill>
                  <a:schemeClr val="bg1"/>
                </a:solidFill>
                <a:latin typeface="Myriad Pro Cond"/>
              </a:rPr>
              <a:t>Hedef Sektör: %5</a:t>
            </a:r>
          </a:p>
          <a:p>
            <a:pPr>
              <a:buClr>
                <a:srgbClr val="990000"/>
              </a:buClr>
              <a:defRPr/>
            </a:pPr>
            <a:endParaRPr lang="tr-TR" sz="2800" b="1" dirty="0">
              <a:solidFill>
                <a:schemeClr val="bg1"/>
              </a:solidFill>
            </a:endParaRPr>
          </a:p>
        </p:txBody>
      </p:sp>
      <p:pic>
        <p:nvPicPr>
          <p:cNvPr id="23" name="Resim 22"/>
          <p:cNvPicPr>
            <a:picLocks noChangeAspect="1"/>
          </p:cNvPicPr>
          <p:nvPr/>
        </p:nvPicPr>
        <p:blipFill>
          <a:blip r:embed="rId7"/>
          <a:stretch>
            <a:fillRect/>
          </a:stretch>
        </p:blipFill>
        <p:spPr>
          <a:xfrm>
            <a:off x="16795599" y="12196723"/>
            <a:ext cx="6334293" cy="1127858"/>
          </a:xfrm>
          <a:prstGeom prst="rect">
            <a:avLst/>
          </a:prstGeom>
        </p:spPr>
      </p:pic>
    </p:spTree>
    <p:extLst>
      <p:ext uri="{BB962C8B-B14F-4D97-AF65-F5344CB8AC3E}">
        <p14:creationId xmlns:p14="http://schemas.microsoft.com/office/powerpoint/2010/main" val="405196264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38785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lvl="0" defTabSz="457200" eaLnBrk="0" fontAlgn="base">
              <a:spcBef>
                <a:spcPct val="0"/>
              </a:spcBef>
              <a:spcAft>
                <a:spcPct val="0"/>
              </a:spcAft>
              <a:defRPr/>
            </a:pPr>
            <a:r>
              <a:rPr lang="tr-TR" sz="4400" b="1" dirty="0">
                <a:solidFill>
                  <a:srgbClr val="D8AE63"/>
                </a:solidFill>
                <a:latin typeface="Myriad Pro Cond"/>
              </a:rPr>
              <a:t>EXIMBANK’IN UYGULADIĞI FAİZ ORANI İLE CIRR ARASINDAKİ FARKIN DESTEKLENMESİ VE EXIMBANK İHRACAT KREDİ SİGORTASI TAZMİN DESTEĞİ</a:t>
            </a: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19156340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8" name="Rectangle">
            <a:extLst>
              <a:ext uri="{FF2B5EF4-FFF2-40B4-BE49-F238E27FC236}">
                <a16:creationId xmlns:a16="http://schemas.microsoft.com/office/drawing/2014/main" id="{E603BBA2-5F22-4385-962C-94BE86E85115}"/>
              </a:ext>
            </a:extLst>
          </p:cNvPr>
          <p:cNvGrpSpPr/>
          <p:nvPr/>
        </p:nvGrpSpPr>
        <p:grpSpPr>
          <a:xfrm>
            <a:off x="3645849" y="3077012"/>
            <a:ext cx="8074705" cy="3799752"/>
            <a:chOff x="0" y="0"/>
            <a:chExt cx="11052295" cy="1969638"/>
          </a:xfrm>
        </p:grpSpPr>
        <p:sp>
          <p:nvSpPr>
            <p:cNvPr id="19" name="Rectangle">
              <a:extLst>
                <a:ext uri="{FF2B5EF4-FFF2-40B4-BE49-F238E27FC236}">
                  <a16:creationId xmlns:a16="http://schemas.microsoft.com/office/drawing/2014/main" id="{141F675B-3A4D-4FC5-B0F9-2BD5E47590AD}"/>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0" name="Rectangle Rectangle" descr="Rectangle Rectangle">
              <a:extLst>
                <a:ext uri="{FF2B5EF4-FFF2-40B4-BE49-F238E27FC236}">
                  <a16:creationId xmlns:a16="http://schemas.microsoft.com/office/drawing/2014/main" id="{7634F14C-A621-4885-8EEC-ADFD09A592C2}"/>
                </a:ext>
              </a:extLst>
            </p:cNvPr>
            <p:cNvPicPr>
              <a:picLocks/>
            </p:cNvPicPr>
            <p:nvPr/>
          </p:nvPicPr>
          <p:blipFill>
            <a:blip r:embed="rId5"/>
            <a:stretch>
              <a:fillRect/>
            </a:stretch>
          </p:blipFill>
          <p:spPr>
            <a:xfrm>
              <a:off x="0" y="-1"/>
              <a:ext cx="11052296" cy="1969640"/>
            </a:xfrm>
            <a:prstGeom prst="rect">
              <a:avLst/>
            </a:prstGeom>
            <a:effectLst/>
          </p:spPr>
        </p:pic>
      </p:grpSp>
      <p:grpSp>
        <p:nvGrpSpPr>
          <p:cNvPr id="21" name="Rectangle">
            <a:extLst>
              <a:ext uri="{FF2B5EF4-FFF2-40B4-BE49-F238E27FC236}">
                <a16:creationId xmlns:a16="http://schemas.microsoft.com/office/drawing/2014/main" id="{E603BBA2-5F22-4385-962C-94BE86E85115}"/>
              </a:ext>
            </a:extLst>
          </p:cNvPr>
          <p:cNvGrpSpPr/>
          <p:nvPr/>
        </p:nvGrpSpPr>
        <p:grpSpPr>
          <a:xfrm>
            <a:off x="3217671" y="7665184"/>
            <a:ext cx="8563147" cy="5282234"/>
            <a:chOff x="0" y="0"/>
            <a:chExt cx="11052295" cy="1969638"/>
          </a:xfrm>
        </p:grpSpPr>
        <p:sp>
          <p:nvSpPr>
            <p:cNvPr id="22" name="Rectangle">
              <a:extLst>
                <a:ext uri="{FF2B5EF4-FFF2-40B4-BE49-F238E27FC236}">
                  <a16:creationId xmlns:a16="http://schemas.microsoft.com/office/drawing/2014/main" id="{141F675B-3A4D-4FC5-B0F9-2BD5E47590AD}"/>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3" name="Rectangle Rectangle" descr="Rectangle Rectangle">
              <a:extLst>
                <a:ext uri="{FF2B5EF4-FFF2-40B4-BE49-F238E27FC236}">
                  <a16:creationId xmlns:a16="http://schemas.microsoft.com/office/drawing/2014/main" id="{7634F14C-A621-4885-8EEC-ADFD09A592C2}"/>
                </a:ext>
              </a:extLst>
            </p:cNvPr>
            <p:cNvPicPr>
              <a:picLocks/>
            </p:cNvPicPr>
            <p:nvPr/>
          </p:nvPicPr>
          <p:blipFill>
            <a:blip r:embed="rId5"/>
            <a:stretch>
              <a:fillRect/>
            </a:stretch>
          </p:blipFill>
          <p:spPr>
            <a:xfrm>
              <a:off x="0" y="-1"/>
              <a:ext cx="11052296" cy="1969640"/>
            </a:xfrm>
            <a:prstGeom prst="rect">
              <a:avLst/>
            </a:prstGeom>
            <a:effectLst/>
          </p:spPr>
        </p:pic>
      </p:grpSp>
      <p:grpSp>
        <p:nvGrpSpPr>
          <p:cNvPr id="24" name="Rectangle">
            <a:extLst>
              <a:ext uri="{FF2B5EF4-FFF2-40B4-BE49-F238E27FC236}">
                <a16:creationId xmlns:a16="http://schemas.microsoft.com/office/drawing/2014/main" id="{E603BBA2-5F22-4385-962C-94BE86E85115}"/>
              </a:ext>
            </a:extLst>
          </p:cNvPr>
          <p:cNvGrpSpPr/>
          <p:nvPr/>
        </p:nvGrpSpPr>
        <p:grpSpPr>
          <a:xfrm>
            <a:off x="12192001" y="7631123"/>
            <a:ext cx="8719384" cy="5316297"/>
            <a:chOff x="0" y="0"/>
            <a:chExt cx="11052295" cy="1969638"/>
          </a:xfrm>
        </p:grpSpPr>
        <p:sp>
          <p:nvSpPr>
            <p:cNvPr id="25" name="Rectangle">
              <a:extLst>
                <a:ext uri="{FF2B5EF4-FFF2-40B4-BE49-F238E27FC236}">
                  <a16:creationId xmlns:a16="http://schemas.microsoft.com/office/drawing/2014/main" id="{141F675B-3A4D-4FC5-B0F9-2BD5E47590AD}"/>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6" name="Rectangle Rectangle" descr="Rectangle Rectangle">
              <a:extLst>
                <a:ext uri="{FF2B5EF4-FFF2-40B4-BE49-F238E27FC236}">
                  <a16:creationId xmlns:a16="http://schemas.microsoft.com/office/drawing/2014/main" id="{7634F14C-A621-4885-8EEC-ADFD09A592C2}"/>
                </a:ext>
              </a:extLst>
            </p:cNvPr>
            <p:cNvPicPr>
              <a:picLocks/>
            </p:cNvPicPr>
            <p:nvPr/>
          </p:nvPicPr>
          <p:blipFill>
            <a:blip r:embed="rId5"/>
            <a:stretch>
              <a:fillRect/>
            </a:stretch>
          </p:blipFill>
          <p:spPr>
            <a:xfrm>
              <a:off x="0" y="-1"/>
              <a:ext cx="11052296" cy="1969640"/>
            </a:xfrm>
            <a:prstGeom prst="rect">
              <a:avLst/>
            </a:prstGeom>
            <a:effectLst/>
          </p:spPr>
        </p:pic>
      </p:grpSp>
      <p:grpSp>
        <p:nvGrpSpPr>
          <p:cNvPr id="27" name="Rectangle">
            <a:extLst>
              <a:ext uri="{FF2B5EF4-FFF2-40B4-BE49-F238E27FC236}">
                <a16:creationId xmlns:a16="http://schemas.microsoft.com/office/drawing/2014/main" id="{E603BBA2-5F22-4385-962C-94BE86E85115}"/>
              </a:ext>
            </a:extLst>
          </p:cNvPr>
          <p:cNvGrpSpPr/>
          <p:nvPr/>
        </p:nvGrpSpPr>
        <p:grpSpPr>
          <a:xfrm>
            <a:off x="12126202" y="3069319"/>
            <a:ext cx="8719383" cy="3807447"/>
            <a:chOff x="0" y="0"/>
            <a:chExt cx="11052295" cy="1969638"/>
          </a:xfrm>
        </p:grpSpPr>
        <p:sp>
          <p:nvSpPr>
            <p:cNvPr id="28" name="Rectangle">
              <a:extLst>
                <a:ext uri="{FF2B5EF4-FFF2-40B4-BE49-F238E27FC236}">
                  <a16:creationId xmlns:a16="http://schemas.microsoft.com/office/drawing/2014/main" id="{141F675B-3A4D-4FC5-B0F9-2BD5E47590AD}"/>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0" name="Rectangle Rectangle" descr="Rectangle Rectangle">
              <a:extLst>
                <a:ext uri="{FF2B5EF4-FFF2-40B4-BE49-F238E27FC236}">
                  <a16:creationId xmlns:a16="http://schemas.microsoft.com/office/drawing/2014/main" id="{7634F14C-A621-4885-8EEC-ADFD09A592C2}"/>
                </a:ext>
              </a:extLst>
            </p:cNvPr>
            <p:cNvPicPr>
              <a:picLocks/>
            </p:cNvPicPr>
            <p:nvPr/>
          </p:nvPicPr>
          <p:blipFill>
            <a:blip r:embed="rId5"/>
            <a:stretch>
              <a:fillRect/>
            </a:stretch>
          </p:blipFill>
          <p:spPr>
            <a:xfrm>
              <a:off x="0" y="-1"/>
              <a:ext cx="11052296" cy="1969640"/>
            </a:xfrm>
            <a:prstGeom prst="rect">
              <a:avLst/>
            </a:prstGeom>
            <a:effectLst/>
          </p:spPr>
        </p:pic>
      </p:grpSp>
      <p:sp>
        <p:nvSpPr>
          <p:cNvPr id="5" name="Dikdörtgen 4"/>
          <p:cNvSpPr/>
          <p:nvPr/>
        </p:nvSpPr>
        <p:spPr>
          <a:xfrm>
            <a:off x="3703658" y="3337886"/>
            <a:ext cx="7372465" cy="3416320"/>
          </a:xfrm>
          <a:prstGeom prst="rect">
            <a:avLst/>
          </a:prstGeom>
        </p:spPr>
        <p:txBody>
          <a:bodyPr wrap="square">
            <a:spAutoFit/>
          </a:bodyPr>
          <a:lstStyle/>
          <a:p>
            <a:r>
              <a:rPr lang="tr-TR" sz="3600" b="1" dirty="0">
                <a:solidFill>
                  <a:srgbClr val="D8AD65"/>
                </a:solidFill>
                <a:latin typeface="Myriad Pro Cond"/>
                <a:ea typeface="Myriad Pro Cond"/>
                <a:cs typeface="Times New Roman" panose="02020603050405020304" pitchFamily="18" charset="0"/>
              </a:rPr>
              <a:t>Yurt dışı alıcılara Türkiye’den yatırım/sermaye malı ithalatlarında Türk Eximbank kanalıyla CIRR (Referans Ticari Faiz Oranları) üzerinden kredi verme olanağı sağlanmaktadır.</a:t>
            </a:r>
          </a:p>
        </p:txBody>
      </p:sp>
      <p:sp>
        <p:nvSpPr>
          <p:cNvPr id="7" name="Dikdörtgen 6"/>
          <p:cNvSpPr/>
          <p:nvPr/>
        </p:nvSpPr>
        <p:spPr>
          <a:xfrm>
            <a:off x="12535524" y="3310946"/>
            <a:ext cx="7683419" cy="3539430"/>
          </a:xfrm>
          <a:prstGeom prst="rect">
            <a:avLst/>
          </a:prstGeom>
        </p:spPr>
        <p:txBody>
          <a:bodyPr wrap="square">
            <a:spAutoFit/>
          </a:bodyPr>
          <a:lstStyle/>
          <a:p>
            <a:r>
              <a:rPr lang="tr-TR" sz="3200" b="1" dirty="0">
                <a:solidFill>
                  <a:srgbClr val="D8AD65"/>
                </a:solidFill>
                <a:latin typeface="Myriad Pro Cond"/>
                <a:ea typeface="Myriad Pro Cond"/>
                <a:cs typeface="Times New Roman" panose="02020603050405020304" pitchFamily="18" charset="0"/>
              </a:rPr>
              <a:t>İhracatçılarımızın yeni pazarlara ve yeni müşterilere ihracat yaparken üstlendikleri risklerin Eximbank tarafından daha cesaretle sigortalanmasının sağlanması için Türk Eximbank’a sigorta tazmin desteği verilmektedir.</a:t>
            </a:r>
          </a:p>
        </p:txBody>
      </p:sp>
      <p:sp>
        <p:nvSpPr>
          <p:cNvPr id="44" name="Dikdörtgen 43"/>
          <p:cNvSpPr/>
          <p:nvPr/>
        </p:nvSpPr>
        <p:spPr>
          <a:xfrm>
            <a:off x="3538413" y="7962068"/>
            <a:ext cx="7881327" cy="4832092"/>
          </a:xfrm>
          <a:prstGeom prst="rect">
            <a:avLst/>
          </a:prstGeom>
        </p:spPr>
        <p:txBody>
          <a:bodyPr wrap="square">
            <a:spAutoFit/>
          </a:bodyPr>
          <a:lstStyle/>
          <a:p>
            <a:r>
              <a:rPr lang="tr-TR" sz="2800" b="1" dirty="0">
                <a:solidFill>
                  <a:srgbClr val="D8AD65"/>
                </a:solidFill>
                <a:latin typeface="Myriad Pro Cond"/>
                <a:ea typeface="Myriad Pro Cond"/>
                <a:cs typeface="Times New Roman" panose="02020603050405020304" pitchFamily="18" charset="0"/>
              </a:rPr>
              <a:t>Eximbank ihracat kredi sigortası programları dahilinde sigorta kapsamına alınan ve yıllık olarak düzenlenen reasürans anlaşması çerçevesinde reasüre edilen risklerden doğan tazminat ödemeleri neticesinde oluşan zarar </a:t>
            </a:r>
            <a:r>
              <a:rPr lang="tr-TR" sz="2800" b="1" dirty="0" err="1">
                <a:solidFill>
                  <a:srgbClr val="D8AD65"/>
                </a:solidFill>
                <a:latin typeface="Myriad Pro Cond"/>
                <a:ea typeface="Myriad Pro Cond"/>
                <a:cs typeface="Times New Roman" panose="02020603050405020304" pitchFamily="18" charset="0"/>
              </a:rPr>
              <a:t>rasyosunun</a:t>
            </a:r>
            <a:r>
              <a:rPr lang="tr-TR" sz="2800" b="1" dirty="0">
                <a:solidFill>
                  <a:srgbClr val="D8AD65"/>
                </a:solidFill>
                <a:latin typeface="Myriad Pro Cond"/>
                <a:ea typeface="Myriad Pro Cond"/>
                <a:cs typeface="Times New Roman" panose="02020603050405020304" pitchFamily="18" charset="0"/>
              </a:rPr>
              <a:t> takvim yılı bazında %60’ın üzerine çıkması durumunda, bu oranın üzerinde kalan tazminat tutarlarının reasürans anlaşmasında belirlenen Eximbank payına düşen giderleri yıllık 20 milyon TL’ye kadar desteklenmektedir.</a:t>
            </a:r>
          </a:p>
        </p:txBody>
      </p:sp>
      <p:sp>
        <p:nvSpPr>
          <p:cNvPr id="45" name="Dikdörtgen 44"/>
          <p:cNvSpPr/>
          <p:nvPr/>
        </p:nvSpPr>
        <p:spPr>
          <a:xfrm>
            <a:off x="12799660" y="7684441"/>
            <a:ext cx="7372465" cy="5262979"/>
          </a:xfrm>
          <a:prstGeom prst="rect">
            <a:avLst/>
          </a:prstGeom>
        </p:spPr>
        <p:txBody>
          <a:bodyPr wrap="square">
            <a:spAutoFit/>
          </a:bodyPr>
          <a:lstStyle/>
          <a:p>
            <a:r>
              <a:rPr lang="tr-TR" sz="2800" b="1" dirty="0">
                <a:solidFill>
                  <a:srgbClr val="D8AD65"/>
                </a:solidFill>
                <a:latin typeface="Myriad Pro Cond"/>
                <a:ea typeface="Myriad Pro Cond"/>
                <a:cs typeface="Times New Roman" panose="02020603050405020304" pitchFamily="18" charset="0"/>
              </a:rPr>
              <a:t>Eximbank ihracat kredi sigortası programları kapsamında özellikle yatırım malı; makine ve teçhizat gibi orta ve uzun vadeli sigortaya konu spesifik nitelikteki mal ihracatının sigortalanmasına yönelik işlemlerde, Eximbank tarafından herhangi bir reasürör bulunamaması ve/veya reasürans tutarının yetersiz olması durumunda, Eximbank tarafından yapılan tazminat ödemelerinin reasüre edilemeyen kısmı %50 oranında ve yıllık 100 milyon TL’ye kadar desteklenir.</a:t>
            </a:r>
          </a:p>
        </p:txBody>
      </p:sp>
      <p:grpSp>
        <p:nvGrpSpPr>
          <p:cNvPr id="3" name="Group">
            <a:extLst>
              <a:ext uri="{FF2B5EF4-FFF2-40B4-BE49-F238E27FC236}">
                <a16:creationId xmlns:a16="http://schemas.microsoft.com/office/drawing/2014/main" id="{0DA50391-99B0-85C1-B1C1-C8E6FC6686E0}"/>
              </a:ext>
            </a:extLst>
          </p:cNvPr>
          <p:cNvGrpSpPr/>
          <p:nvPr/>
        </p:nvGrpSpPr>
        <p:grpSpPr>
          <a:xfrm>
            <a:off x="4678472" y="669231"/>
            <a:ext cx="15556672" cy="1394492"/>
            <a:chOff x="-12700" y="-12699"/>
            <a:chExt cx="12192954" cy="1394491"/>
          </a:xfrm>
        </p:grpSpPr>
        <p:grpSp>
          <p:nvGrpSpPr>
            <p:cNvPr id="4" name="Rectangle">
              <a:extLst>
                <a:ext uri="{FF2B5EF4-FFF2-40B4-BE49-F238E27FC236}">
                  <a16:creationId xmlns:a16="http://schemas.microsoft.com/office/drawing/2014/main" id="{957F4C22-C876-A7D4-D3A4-D7D6C29F5C90}"/>
                </a:ext>
              </a:extLst>
            </p:cNvPr>
            <p:cNvGrpSpPr/>
            <p:nvPr/>
          </p:nvGrpSpPr>
          <p:grpSpPr>
            <a:xfrm>
              <a:off x="-12700" y="-12700"/>
              <a:ext cx="12192955" cy="1394492"/>
              <a:chOff x="0" y="0"/>
              <a:chExt cx="12192954" cy="1394491"/>
            </a:xfrm>
          </p:grpSpPr>
          <p:sp>
            <p:nvSpPr>
              <p:cNvPr id="8" name="Rectangle">
                <a:extLst>
                  <a:ext uri="{FF2B5EF4-FFF2-40B4-BE49-F238E27FC236}">
                    <a16:creationId xmlns:a16="http://schemas.microsoft.com/office/drawing/2014/main" id="{510AA815-5FF9-ED9F-C54F-BA5A9DF5120A}"/>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9" name="Rectangle Rectangle" descr="Rectangle Rectangle">
                <a:extLst>
                  <a:ext uri="{FF2B5EF4-FFF2-40B4-BE49-F238E27FC236}">
                    <a16:creationId xmlns:a16="http://schemas.microsoft.com/office/drawing/2014/main" id="{DC96A263-84C5-26D2-0F1A-2602C79CA4DF}"/>
                  </a:ext>
                </a:extLst>
              </p:cNvPr>
              <p:cNvPicPr>
                <a:picLocks/>
              </p:cNvPicPr>
              <p:nvPr/>
            </p:nvPicPr>
            <p:blipFill>
              <a:blip r:embed="rId6"/>
              <a:stretch>
                <a:fillRect/>
              </a:stretch>
            </p:blipFill>
            <p:spPr>
              <a:xfrm>
                <a:off x="0" y="-1"/>
                <a:ext cx="12192955" cy="1394493"/>
              </a:xfrm>
              <a:prstGeom prst="rect">
                <a:avLst/>
              </a:prstGeom>
              <a:effectLst/>
            </p:spPr>
          </p:pic>
        </p:grpSp>
        <p:sp>
          <p:nvSpPr>
            <p:cNvPr id="6" name="Line">
              <a:extLst>
                <a:ext uri="{FF2B5EF4-FFF2-40B4-BE49-F238E27FC236}">
                  <a16:creationId xmlns:a16="http://schemas.microsoft.com/office/drawing/2014/main" id="{8C705E00-3F95-4C71-680F-8AEE72132BC0}"/>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1" name="Metin kutusu 10">
            <a:extLst>
              <a:ext uri="{FF2B5EF4-FFF2-40B4-BE49-F238E27FC236}">
                <a16:creationId xmlns:a16="http://schemas.microsoft.com/office/drawing/2014/main" id="{4EDDFFF1-5A9F-9A80-06DF-EED21D7C86D2}"/>
              </a:ext>
            </a:extLst>
          </p:cNvPr>
          <p:cNvSpPr txBox="1"/>
          <p:nvPr/>
        </p:nvSpPr>
        <p:spPr>
          <a:xfrm>
            <a:off x="6276444" y="768582"/>
            <a:ext cx="12360728" cy="1015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eaLnBrk="0">
              <a:defRPr sz="4400" b="1">
                <a:solidFill>
                  <a:srgbClr val="D8AD65"/>
                </a:solidFill>
                <a:latin typeface="Myriad Pro Cond"/>
                <a:ea typeface="Myriad Pro Cond"/>
                <a:cs typeface="Myriad Pro Cond"/>
                <a:sym typeface="Myriad Pro Condensed"/>
              </a:defRPr>
            </a:pPr>
            <a:r>
              <a:rPr lang="tr-TR" sz="6000" b="1" dirty="0">
                <a:solidFill>
                  <a:srgbClr val="D8AD65"/>
                </a:solidFill>
                <a:latin typeface="Calibri" panose="020F0502020204030204" pitchFamily="34" charset="0"/>
                <a:cs typeface="Calibri" panose="020F0502020204030204" pitchFamily="34" charset="0"/>
                <a:sym typeface="Myriad Pro Condensed"/>
              </a:rPr>
              <a:t>EXIMBANK DESTEKLERİ</a:t>
            </a:r>
          </a:p>
        </p:txBody>
      </p:sp>
    </p:spTree>
    <p:extLst>
      <p:ext uri="{BB962C8B-B14F-4D97-AF65-F5344CB8AC3E}">
        <p14:creationId xmlns:p14="http://schemas.microsoft.com/office/powerpoint/2010/main" val="68625527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PAZARA GİRİŞ RAPOR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260797532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hape">
            <a:extLst>
              <a:ext uri="{FF2B5EF4-FFF2-40B4-BE49-F238E27FC236}">
                <a16:creationId xmlns:a16="http://schemas.microsoft.com/office/drawing/2014/main" id="{57E3E653-932E-40B9-A422-77EE51EA69CC}"/>
              </a:ext>
            </a:extLst>
          </p:cNvPr>
          <p:cNvGrpSpPr/>
          <p:nvPr/>
        </p:nvGrpSpPr>
        <p:grpSpPr>
          <a:xfrm>
            <a:off x="260770" y="-47558"/>
            <a:ext cx="2743813" cy="9523468"/>
            <a:chOff x="0" y="0"/>
            <a:chExt cx="2438012" cy="9523467"/>
          </a:xfrm>
        </p:grpSpPr>
        <p:sp>
          <p:nvSpPr>
            <p:cNvPr id="6" name="Shape">
              <a:extLst>
                <a:ext uri="{FF2B5EF4-FFF2-40B4-BE49-F238E27FC236}">
                  <a16:creationId xmlns:a16="http://schemas.microsoft.com/office/drawing/2014/main" id="{3C721647-825C-4D88-872A-6BE4D09E0A1F}"/>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7" name="Shape Shape" descr="Shape Shape">
              <a:extLst>
                <a:ext uri="{FF2B5EF4-FFF2-40B4-BE49-F238E27FC236}">
                  <a16:creationId xmlns:a16="http://schemas.microsoft.com/office/drawing/2014/main" id="{2DF6DB7D-E2E0-4E38-B06A-91275EF8B47A}"/>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8" name="Ticaret Bakanlığı Logo Altın Arma TR.png" descr="Ticaret Bakanlığı Logo Altın Arma TR.png">
            <a:extLst>
              <a:ext uri="{FF2B5EF4-FFF2-40B4-BE49-F238E27FC236}">
                <a16:creationId xmlns:a16="http://schemas.microsoft.com/office/drawing/2014/main" id="{7347E41B-F73E-4507-B626-DFB0E2993BAE}"/>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9" name="Shape">
            <a:extLst>
              <a:ext uri="{FF2B5EF4-FFF2-40B4-BE49-F238E27FC236}">
                <a16:creationId xmlns:a16="http://schemas.microsoft.com/office/drawing/2014/main" id="{92D07F97-AD84-450B-90B4-6AF5CDB5304F}"/>
              </a:ext>
            </a:extLst>
          </p:cNvPr>
          <p:cNvGrpSpPr/>
          <p:nvPr/>
        </p:nvGrpSpPr>
        <p:grpSpPr>
          <a:xfrm>
            <a:off x="21101362" y="-39495"/>
            <a:ext cx="3021866" cy="9523469"/>
            <a:chOff x="0" y="0"/>
            <a:chExt cx="2438012" cy="9523467"/>
          </a:xfrm>
        </p:grpSpPr>
        <p:sp>
          <p:nvSpPr>
            <p:cNvPr id="10" name="Shape">
              <a:extLst>
                <a:ext uri="{FF2B5EF4-FFF2-40B4-BE49-F238E27FC236}">
                  <a16:creationId xmlns:a16="http://schemas.microsoft.com/office/drawing/2014/main" id="{4332C0FD-EC74-4975-9A50-5289609856C6}"/>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1" name="Shape Shape" descr="Shape Shape">
              <a:extLst>
                <a:ext uri="{FF2B5EF4-FFF2-40B4-BE49-F238E27FC236}">
                  <a16:creationId xmlns:a16="http://schemas.microsoft.com/office/drawing/2014/main" id="{32843A15-1C5C-4DD0-9175-5C3190AC34B5}"/>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12" name="Ticaret Bakanlığı Logo Altın Arma TR.png" descr="Ticaret Bakanlığı Logo Altın Arma TR.png">
            <a:extLst>
              <a:ext uri="{FF2B5EF4-FFF2-40B4-BE49-F238E27FC236}">
                <a16:creationId xmlns:a16="http://schemas.microsoft.com/office/drawing/2014/main" id="{C88CEF6D-6C61-47DB-A7A4-FE1473733F16}"/>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3" name="YENİ NESİL İHRACAT DESTEKLERİ…">
            <a:extLst>
              <a:ext uri="{FF2B5EF4-FFF2-40B4-BE49-F238E27FC236}">
                <a16:creationId xmlns:a16="http://schemas.microsoft.com/office/drawing/2014/main" id="{3F43DF32-188A-41B1-9097-9BDB978D101A}"/>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4" name="YENİ NESİL İHRACAT DESTEKLERİ…">
            <a:extLst>
              <a:ext uri="{FF2B5EF4-FFF2-40B4-BE49-F238E27FC236}">
                <a16:creationId xmlns:a16="http://schemas.microsoft.com/office/drawing/2014/main" id="{DE867669-2C00-4768-8630-5A7FA035B654}"/>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5" name="Group">
            <a:extLst>
              <a:ext uri="{FF2B5EF4-FFF2-40B4-BE49-F238E27FC236}">
                <a16:creationId xmlns:a16="http://schemas.microsoft.com/office/drawing/2014/main" id="{631FC3D8-3673-43F5-8F55-C9D62CE07FB5}"/>
              </a:ext>
            </a:extLst>
          </p:cNvPr>
          <p:cNvGrpSpPr/>
          <p:nvPr/>
        </p:nvGrpSpPr>
        <p:grpSpPr>
          <a:xfrm>
            <a:off x="4965453" y="953881"/>
            <a:ext cx="15556672" cy="1394492"/>
            <a:chOff x="-12700" y="-12699"/>
            <a:chExt cx="12192954" cy="1394491"/>
          </a:xfrm>
        </p:grpSpPr>
        <p:grpSp>
          <p:nvGrpSpPr>
            <p:cNvPr id="16" name="Rectangle">
              <a:extLst>
                <a:ext uri="{FF2B5EF4-FFF2-40B4-BE49-F238E27FC236}">
                  <a16:creationId xmlns:a16="http://schemas.microsoft.com/office/drawing/2014/main" id="{B1FCD7AA-BF74-472C-8056-67EFFF450BAE}"/>
                </a:ext>
              </a:extLst>
            </p:cNvPr>
            <p:cNvGrpSpPr/>
            <p:nvPr/>
          </p:nvGrpSpPr>
          <p:grpSpPr>
            <a:xfrm>
              <a:off x="-12700" y="-12700"/>
              <a:ext cx="12192955" cy="1394492"/>
              <a:chOff x="0" y="0"/>
              <a:chExt cx="12192954" cy="1394491"/>
            </a:xfrm>
          </p:grpSpPr>
          <p:sp>
            <p:nvSpPr>
              <p:cNvPr id="18" name="Rectangle">
                <a:extLst>
                  <a:ext uri="{FF2B5EF4-FFF2-40B4-BE49-F238E27FC236}">
                    <a16:creationId xmlns:a16="http://schemas.microsoft.com/office/drawing/2014/main" id="{D76A938E-DB36-49B9-940A-E4C1BC8CE29A}"/>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9" name="Rectangle Rectangle" descr="Rectangle Rectangle">
                <a:extLst>
                  <a:ext uri="{FF2B5EF4-FFF2-40B4-BE49-F238E27FC236}">
                    <a16:creationId xmlns:a16="http://schemas.microsoft.com/office/drawing/2014/main" id="{399F9FDB-6CF9-4BB8-A4A9-B40C4431577B}"/>
                  </a:ext>
                </a:extLst>
              </p:cNvPr>
              <p:cNvPicPr>
                <a:picLocks/>
              </p:cNvPicPr>
              <p:nvPr/>
            </p:nvPicPr>
            <p:blipFill>
              <a:blip r:embed="rId4"/>
              <a:stretch>
                <a:fillRect/>
              </a:stretch>
            </p:blipFill>
            <p:spPr>
              <a:xfrm>
                <a:off x="0" y="-1"/>
                <a:ext cx="12192955" cy="1394493"/>
              </a:xfrm>
              <a:prstGeom prst="rect">
                <a:avLst/>
              </a:prstGeom>
              <a:effectLst/>
            </p:spPr>
          </p:pic>
        </p:grpSp>
        <p:sp>
          <p:nvSpPr>
            <p:cNvPr id="17" name="Line">
              <a:extLst>
                <a:ext uri="{FF2B5EF4-FFF2-40B4-BE49-F238E27FC236}">
                  <a16:creationId xmlns:a16="http://schemas.microsoft.com/office/drawing/2014/main" id="{BF681BCD-99CE-4A33-8164-F73FB6598DC4}"/>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20" name="YENİ NESİL İHRACAT DESTEKLERİ">
            <a:extLst>
              <a:ext uri="{FF2B5EF4-FFF2-40B4-BE49-F238E27FC236}">
                <a16:creationId xmlns:a16="http://schemas.microsoft.com/office/drawing/2014/main" id="{DA8CFB0C-2084-4A15-8F72-BA7C357F4042}"/>
              </a:ext>
            </a:extLst>
          </p:cNvPr>
          <p:cNvSpPr txBox="1"/>
          <p:nvPr/>
        </p:nvSpPr>
        <p:spPr>
          <a:xfrm>
            <a:off x="5479720" y="1040753"/>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rPr>
              <a:t>PAZARA GİRİŞ RAPOR DESTEĞİ</a:t>
            </a:r>
            <a:endParaRPr sz="6000" dirty="0">
              <a:latin typeface="Calibri" panose="020F0502020204030204" pitchFamily="34" charset="0"/>
            </a:endParaRPr>
          </a:p>
        </p:txBody>
      </p:sp>
      <p:sp>
        <p:nvSpPr>
          <p:cNvPr id="21" name="Yuvarlatılmış Dikdörtgen 13">
            <a:extLst>
              <a:ext uri="{FF2B5EF4-FFF2-40B4-BE49-F238E27FC236}">
                <a16:creationId xmlns:a16="http://schemas.microsoft.com/office/drawing/2014/main" id="{14D8D248-03F3-4EC2-8935-9D8B14962DB3}"/>
              </a:ext>
            </a:extLst>
          </p:cNvPr>
          <p:cNvSpPr/>
          <p:nvPr/>
        </p:nvSpPr>
        <p:spPr>
          <a:xfrm>
            <a:off x="9521283" y="9222040"/>
            <a:ext cx="6713034" cy="33974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F65D8784-96C0-4394-B999-858230871042}"/>
              </a:ext>
            </a:extLst>
          </p:cNvPr>
          <p:cNvSpPr txBox="1"/>
          <p:nvPr/>
        </p:nvSpPr>
        <p:spPr>
          <a:xfrm>
            <a:off x="9533646" y="9982055"/>
            <a:ext cx="6713034" cy="1877437"/>
          </a:xfrm>
          <a:prstGeom prst="rect">
            <a:avLst/>
          </a:prstGeom>
          <a:noFill/>
        </p:spPr>
        <p:txBody>
          <a:bodyPr wrap="square" rtlCol="0">
            <a:spAutoFit/>
          </a:bodyPr>
          <a:lstStyle/>
          <a:p>
            <a:pPr algn="ctr"/>
            <a:endParaRPr lang="tr-TR" dirty="0"/>
          </a:p>
          <a:p>
            <a:pPr lvl="0" algn="ctr">
              <a:buClr>
                <a:srgbClr val="990000"/>
              </a:buClr>
              <a:defRPr/>
            </a:pPr>
            <a:r>
              <a:rPr lang="tr-TR" sz="3600" b="1" dirty="0">
                <a:solidFill>
                  <a:schemeClr val="bg1"/>
                </a:solidFill>
                <a:latin typeface="Myriad Pro Cond"/>
              </a:rPr>
              <a:t>Destek Oranı : </a:t>
            </a:r>
            <a:r>
              <a:rPr lang="tr-TR" sz="3600" b="1" dirty="0">
                <a:solidFill>
                  <a:srgbClr val="E43033"/>
                </a:solidFill>
                <a:latin typeface="Myriad Pro Cond"/>
              </a:rPr>
              <a:t>% 50 </a:t>
            </a:r>
          </a:p>
          <a:p>
            <a:pPr lvl="0" algn="ctr">
              <a:buClr>
                <a:srgbClr val="990000"/>
              </a:buClr>
              <a:defRPr/>
            </a:pPr>
            <a:r>
              <a:rPr lang="tr-TR" sz="3600" b="1" dirty="0">
                <a:solidFill>
                  <a:schemeClr val="bg1"/>
                </a:solidFill>
                <a:latin typeface="Myriad Pro Cond"/>
              </a:rPr>
              <a:t>Yıllık Limit </a:t>
            </a:r>
            <a:r>
              <a:rPr lang="tr-TR" sz="3600" b="1" dirty="0">
                <a:solidFill>
                  <a:srgbClr val="E43033"/>
                </a:solidFill>
                <a:latin typeface="Myriad Pro Cond"/>
              </a:rPr>
              <a:t>5.429.000 TL / Yıl</a:t>
            </a:r>
          </a:p>
          <a:p>
            <a:pPr lvl="0" algn="ctr">
              <a:buClr>
                <a:srgbClr val="990000"/>
              </a:buClr>
              <a:defRPr/>
            </a:pPr>
            <a:endParaRPr lang="tr-TR" dirty="0">
              <a:solidFill>
                <a:schemeClr val="accent1">
                  <a:lumMod val="50000"/>
                </a:schemeClr>
              </a:solidFill>
            </a:endParaRPr>
          </a:p>
        </p:txBody>
      </p:sp>
      <p:pic>
        <p:nvPicPr>
          <p:cNvPr id="23" name="Rectangle Rectangle" descr="Rectangle Rectangle">
            <a:extLst>
              <a:ext uri="{FF2B5EF4-FFF2-40B4-BE49-F238E27FC236}">
                <a16:creationId xmlns:a16="http://schemas.microsoft.com/office/drawing/2014/main" id="{48D3CE35-D796-4417-B36A-BB60AD26FEE7}"/>
              </a:ext>
            </a:extLst>
          </p:cNvPr>
          <p:cNvPicPr>
            <a:picLocks/>
          </p:cNvPicPr>
          <p:nvPr/>
        </p:nvPicPr>
        <p:blipFill>
          <a:blip r:embed="rId5"/>
          <a:stretch>
            <a:fillRect/>
          </a:stretch>
        </p:blipFill>
        <p:spPr>
          <a:xfrm>
            <a:off x="5779922" y="3254861"/>
            <a:ext cx="13879678" cy="4768016"/>
          </a:xfrm>
          <a:prstGeom prst="rect">
            <a:avLst/>
          </a:prstGeom>
          <a:effectLst/>
        </p:spPr>
      </p:pic>
      <p:sp>
        <p:nvSpPr>
          <p:cNvPr id="24" name="Metin kutusu 23">
            <a:extLst>
              <a:ext uri="{FF2B5EF4-FFF2-40B4-BE49-F238E27FC236}">
                <a16:creationId xmlns:a16="http://schemas.microsoft.com/office/drawing/2014/main" id="{AFA1CF19-3343-4CFE-9A23-089CC8CBF424}"/>
              </a:ext>
            </a:extLst>
          </p:cNvPr>
          <p:cNvSpPr txBox="1"/>
          <p:nvPr/>
        </p:nvSpPr>
        <p:spPr>
          <a:xfrm>
            <a:off x="3730121" y="3751051"/>
            <a:ext cx="17473419" cy="339491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600" b="1" dirty="0">
                <a:solidFill>
                  <a:schemeClr val="bg1"/>
                </a:solidFill>
                <a:latin typeface="Myriad Pro Cond"/>
                <a:cs typeface="Arial" pitchFamily="34" charset="0"/>
              </a:rPr>
              <a:t>Sektör Raporları</a:t>
            </a:r>
          </a:p>
          <a:p>
            <a:pPr lvl="2" indent="0" defTabSz="914400" hangingPunct="1">
              <a:buClr>
                <a:srgbClr val="990000"/>
              </a:buClr>
              <a:defRPr/>
            </a:pPr>
            <a:r>
              <a:rPr lang="tr-TR" sz="3600" b="1" dirty="0">
                <a:solidFill>
                  <a:schemeClr val="bg1"/>
                </a:solidFill>
                <a:latin typeface="Myriad Pro Cond"/>
                <a:cs typeface="Arial" pitchFamily="34" charset="0"/>
              </a:rPr>
              <a:t>Ülke Raporları</a:t>
            </a:r>
          </a:p>
          <a:p>
            <a:pPr lvl="2" indent="0" defTabSz="914400" hangingPunct="1">
              <a:buClr>
                <a:srgbClr val="990000"/>
              </a:buClr>
              <a:defRPr/>
            </a:pPr>
            <a:r>
              <a:rPr lang="tr-TR" sz="3600" b="1" dirty="0">
                <a:solidFill>
                  <a:schemeClr val="bg1"/>
                </a:solidFill>
                <a:latin typeface="Myriad Pro Cond"/>
                <a:cs typeface="Arial" pitchFamily="34" charset="0"/>
              </a:rPr>
              <a:t>Yurt dışında yerleşik şirket veya marka odaklı raporlar</a:t>
            </a:r>
          </a:p>
          <a:p>
            <a:pPr algn="just" defTabSz="342900"/>
            <a:endParaRPr lang="tr-TR" sz="3600" b="1" dirty="0">
              <a:latin typeface="Myriad Pro Cond"/>
              <a:cs typeface="Arial" pitchFamily="34" charset="0"/>
            </a:endParaRPr>
          </a:p>
          <a:p>
            <a:pPr defTabSz="342900"/>
            <a:r>
              <a:rPr lang="tr-TR" sz="3600" b="1" dirty="0">
                <a:solidFill>
                  <a:srgbClr val="D8AD65"/>
                </a:solidFill>
                <a:latin typeface="Myriad Pro Cond"/>
                <a:cs typeface="Arial" pitchFamily="34" charset="0"/>
              </a:rPr>
              <a:t>Bakanlıktan ön onay alan</a:t>
            </a:r>
          </a:p>
          <a:p>
            <a:pPr defTabSz="342900"/>
            <a:r>
              <a:rPr lang="tr-TR" sz="3600" b="1" dirty="0">
                <a:solidFill>
                  <a:srgbClr val="D8AD65"/>
                </a:solidFill>
                <a:latin typeface="Myriad Pro Cond"/>
                <a:cs typeface="Arial" pitchFamily="34" charset="0"/>
              </a:rPr>
              <a:t>İş birliği kuruluşları</a:t>
            </a:r>
          </a:p>
        </p:txBody>
      </p:sp>
    </p:spTree>
    <p:extLst>
      <p:ext uri="{BB962C8B-B14F-4D97-AF65-F5344CB8AC3E}">
        <p14:creationId xmlns:p14="http://schemas.microsoft.com/office/powerpoint/2010/main" val="268491567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SEKTÖREL TİCARET HEYETİ </a:t>
            </a:r>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VE </a:t>
            </a:r>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ALIM HEYETİ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34077681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D9638FF4-C9B1-4F14-A397-7389B7485604}"/>
              </a:ext>
            </a:extLst>
          </p:cNvPr>
          <p:cNvGrpSpPr/>
          <p:nvPr/>
        </p:nvGrpSpPr>
        <p:grpSpPr>
          <a:xfrm>
            <a:off x="4965453" y="953881"/>
            <a:ext cx="15556672" cy="1394492"/>
            <a:chOff x="-12700" y="-12699"/>
            <a:chExt cx="12192954" cy="1394491"/>
          </a:xfrm>
        </p:grpSpPr>
        <p:grpSp>
          <p:nvGrpSpPr>
            <p:cNvPr id="3" name="Rectangle">
              <a:extLst>
                <a:ext uri="{FF2B5EF4-FFF2-40B4-BE49-F238E27FC236}">
                  <a16:creationId xmlns:a16="http://schemas.microsoft.com/office/drawing/2014/main" id="{575533B9-5704-4864-8193-3445988553F3}"/>
                </a:ext>
              </a:extLst>
            </p:cNvPr>
            <p:cNvGrpSpPr/>
            <p:nvPr/>
          </p:nvGrpSpPr>
          <p:grpSpPr>
            <a:xfrm>
              <a:off x="-12700" y="-12700"/>
              <a:ext cx="12192955" cy="1394492"/>
              <a:chOff x="0" y="0"/>
              <a:chExt cx="12192954" cy="1394491"/>
            </a:xfrm>
          </p:grpSpPr>
          <p:sp>
            <p:nvSpPr>
              <p:cNvPr id="5" name="Rectangle">
                <a:extLst>
                  <a:ext uri="{FF2B5EF4-FFF2-40B4-BE49-F238E27FC236}">
                    <a16:creationId xmlns:a16="http://schemas.microsoft.com/office/drawing/2014/main" id="{509BDF77-1201-4E0D-A2CA-3B855AF0B365}"/>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6" name="Rectangle Rectangle" descr="Rectangle Rectangle">
                <a:extLst>
                  <a:ext uri="{FF2B5EF4-FFF2-40B4-BE49-F238E27FC236}">
                    <a16:creationId xmlns:a16="http://schemas.microsoft.com/office/drawing/2014/main" id="{062826C6-E429-40D3-BD02-F0AEAA05513B}"/>
                  </a:ext>
                </a:extLst>
              </p:cNvPr>
              <p:cNvPicPr>
                <a:picLocks/>
              </p:cNvPicPr>
              <p:nvPr/>
            </p:nvPicPr>
            <p:blipFill>
              <a:blip r:embed="rId2"/>
              <a:stretch>
                <a:fillRect/>
              </a:stretch>
            </p:blipFill>
            <p:spPr>
              <a:xfrm>
                <a:off x="0" y="-1"/>
                <a:ext cx="12192955" cy="1394493"/>
              </a:xfrm>
              <a:prstGeom prst="rect">
                <a:avLst/>
              </a:prstGeom>
              <a:effectLst/>
            </p:spPr>
          </p:pic>
        </p:grpSp>
        <p:sp>
          <p:nvSpPr>
            <p:cNvPr id="4" name="Line">
              <a:extLst>
                <a:ext uri="{FF2B5EF4-FFF2-40B4-BE49-F238E27FC236}">
                  <a16:creationId xmlns:a16="http://schemas.microsoft.com/office/drawing/2014/main" id="{B8C4DD44-73D6-431D-9C96-CD18AA9C3115}"/>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grpSp>
        <p:nvGrpSpPr>
          <p:cNvPr id="7" name="Shape">
            <a:extLst>
              <a:ext uri="{FF2B5EF4-FFF2-40B4-BE49-F238E27FC236}">
                <a16:creationId xmlns:a16="http://schemas.microsoft.com/office/drawing/2014/main" id="{4FA50B1B-15AE-41CC-A7DD-5A0703E6D0F1}"/>
              </a:ext>
            </a:extLst>
          </p:cNvPr>
          <p:cNvGrpSpPr/>
          <p:nvPr/>
        </p:nvGrpSpPr>
        <p:grpSpPr>
          <a:xfrm>
            <a:off x="260770" y="-47558"/>
            <a:ext cx="2743813" cy="9523468"/>
            <a:chOff x="0" y="0"/>
            <a:chExt cx="2438012" cy="9523467"/>
          </a:xfrm>
        </p:grpSpPr>
        <p:sp>
          <p:nvSpPr>
            <p:cNvPr id="8" name="Shape">
              <a:extLst>
                <a:ext uri="{FF2B5EF4-FFF2-40B4-BE49-F238E27FC236}">
                  <a16:creationId xmlns:a16="http://schemas.microsoft.com/office/drawing/2014/main" id="{CE7FBAF6-CA2D-417C-A436-2A40C3363053}"/>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9" name="Shape Shape" descr="Shape Shape">
              <a:extLst>
                <a:ext uri="{FF2B5EF4-FFF2-40B4-BE49-F238E27FC236}">
                  <a16:creationId xmlns:a16="http://schemas.microsoft.com/office/drawing/2014/main" id="{EF13EE58-425D-4FB5-8A12-CDA8440F7654}"/>
                </a:ext>
              </a:extLst>
            </p:cNvPr>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10" name="Ticaret Bakanlığı Logo Altın Arma TR.png" descr="Ticaret Bakanlığı Logo Altın Arma TR.png">
            <a:extLst>
              <a:ext uri="{FF2B5EF4-FFF2-40B4-BE49-F238E27FC236}">
                <a16:creationId xmlns:a16="http://schemas.microsoft.com/office/drawing/2014/main" id="{83FEC852-53D8-4CAF-B15A-329E614AB59C}"/>
              </a:ext>
            </a:extLst>
          </p:cNvPr>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11" name="Shape">
            <a:extLst>
              <a:ext uri="{FF2B5EF4-FFF2-40B4-BE49-F238E27FC236}">
                <a16:creationId xmlns:a16="http://schemas.microsoft.com/office/drawing/2014/main" id="{2AC3B480-7751-4140-B1A9-0FB3A801EA68}"/>
              </a:ext>
            </a:extLst>
          </p:cNvPr>
          <p:cNvGrpSpPr/>
          <p:nvPr/>
        </p:nvGrpSpPr>
        <p:grpSpPr>
          <a:xfrm>
            <a:off x="21101362" y="-39495"/>
            <a:ext cx="3021866" cy="9523469"/>
            <a:chOff x="0" y="0"/>
            <a:chExt cx="2438012" cy="9523467"/>
          </a:xfrm>
        </p:grpSpPr>
        <p:sp>
          <p:nvSpPr>
            <p:cNvPr id="12" name="Shape">
              <a:extLst>
                <a:ext uri="{FF2B5EF4-FFF2-40B4-BE49-F238E27FC236}">
                  <a16:creationId xmlns:a16="http://schemas.microsoft.com/office/drawing/2014/main" id="{6F06DB03-E7EA-471C-AC3B-0C5F3152446E}"/>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3" name="Shape Shape" descr="Shape Shape">
              <a:extLst>
                <a:ext uri="{FF2B5EF4-FFF2-40B4-BE49-F238E27FC236}">
                  <a16:creationId xmlns:a16="http://schemas.microsoft.com/office/drawing/2014/main" id="{66E73F3B-1104-4354-9E95-DB789E39DA71}"/>
                </a:ext>
              </a:extLst>
            </p:cNvPr>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14" name="Ticaret Bakanlığı Logo Altın Arma TR.png" descr="Ticaret Bakanlığı Logo Altın Arma TR.png">
            <a:extLst>
              <a:ext uri="{FF2B5EF4-FFF2-40B4-BE49-F238E27FC236}">
                <a16:creationId xmlns:a16="http://schemas.microsoft.com/office/drawing/2014/main" id="{85F08CA0-6E12-449C-9504-08888EC9FA07}"/>
              </a:ext>
            </a:extLst>
          </p:cNvPr>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5" name="YENİ NESİL İHRACAT DESTEKLERİ…">
            <a:extLst>
              <a:ext uri="{FF2B5EF4-FFF2-40B4-BE49-F238E27FC236}">
                <a16:creationId xmlns:a16="http://schemas.microsoft.com/office/drawing/2014/main" id="{FCA96FE0-12C9-46C1-99AA-FD4EA41794BB}"/>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6" name="YENİ NESİL İHRACAT DESTEKLERİ…">
            <a:extLst>
              <a:ext uri="{FF2B5EF4-FFF2-40B4-BE49-F238E27FC236}">
                <a16:creationId xmlns:a16="http://schemas.microsoft.com/office/drawing/2014/main" id="{46DA1AE3-8252-4474-BA26-BE094B36B011}"/>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a:extLst>
              <a:ext uri="{FF2B5EF4-FFF2-40B4-BE49-F238E27FC236}">
                <a16:creationId xmlns:a16="http://schemas.microsoft.com/office/drawing/2014/main" id="{8FACFACC-52A0-44AD-BFC7-56960F254192}"/>
              </a:ext>
            </a:extLst>
          </p:cNvPr>
          <p:cNvSpPr txBox="1"/>
          <p:nvPr/>
        </p:nvSpPr>
        <p:spPr>
          <a:xfrm>
            <a:off x="5479720" y="1009976"/>
            <a:ext cx="14820887" cy="105581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dirty="0"/>
              <a:t>YENİ NESİL İHRACAT DESTEKLERİ</a:t>
            </a:r>
          </a:p>
        </p:txBody>
      </p:sp>
      <p:pic>
        <p:nvPicPr>
          <p:cNvPr id="18" name="Esnek Esnek" descr="Esnek Esnek">
            <a:extLst>
              <a:ext uri="{FF2B5EF4-FFF2-40B4-BE49-F238E27FC236}">
                <a16:creationId xmlns:a16="http://schemas.microsoft.com/office/drawing/2014/main" id="{21546EA7-1F3B-4663-9674-C23CA96454F4}"/>
              </a:ext>
            </a:extLst>
          </p:cNvPr>
          <p:cNvPicPr>
            <a:picLocks/>
          </p:cNvPicPr>
          <p:nvPr/>
        </p:nvPicPr>
        <p:blipFill>
          <a:blip r:embed="rId5"/>
          <a:stretch>
            <a:fillRect/>
          </a:stretch>
        </p:blipFill>
        <p:spPr>
          <a:xfrm>
            <a:off x="7132791" y="6439894"/>
            <a:ext cx="3147310" cy="3163813"/>
          </a:xfrm>
          <a:prstGeom prst="rect">
            <a:avLst/>
          </a:prstGeom>
          <a:effectLst>
            <a:outerShdw blurRad="114300" dist="12700" dir="5400000" rotWithShape="0">
              <a:srgbClr val="000000">
                <a:alpha val="65982"/>
              </a:srgbClr>
            </a:outerShdw>
          </a:effectLst>
        </p:spPr>
      </p:pic>
      <p:pic>
        <p:nvPicPr>
          <p:cNvPr id="19" name="İşlevsel İşlevsel" descr="İşlevsel İşlevsel">
            <a:extLst>
              <a:ext uri="{FF2B5EF4-FFF2-40B4-BE49-F238E27FC236}">
                <a16:creationId xmlns:a16="http://schemas.microsoft.com/office/drawing/2014/main" id="{516B0BBF-FB87-4BBE-BCF9-60ACA3CFDEF4}"/>
              </a:ext>
            </a:extLst>
          </p:cNvPr>
          <p:cNvPicPr>
            <a:picLocks/>
          </p:cNvPicPr>
          <p:nvPr/>
        </p:nvPicPr>
        <p:blipFill>
          <a:blip r:embed="rId6"/>
          <a:stretch>
            <a:fillRect/>
          </a:stretch>
        </p:blipFill>
        <p:spPr>
          <a:xfrm>
            <a:off x="5945891" y="9220029"/>
            <a:ext cx="3147311" cy="3163813"/>
          </a:xfrm>
          <a:prstGeom prst="rect">
            <a:avLst/>
          </a:prstGeom>
          <a:effectLst>
            <a:outerShdw blurRad="114300" dist="12700" dir="5400000" rotWithShape="0">
              <a:srgbClr val="000000">
                <a:alpha val="65982"/>
              </a:srgbClr>
            </a:outerShdw>
          </a:effectLst>
        </p:spPr>
      </p:pic>
      <p:pic>
        <p:nvPicPr>
          <p:cNvPr id="20" name="Yenilikçi Yenilikçi" descr="Yenilikçi Yenilikçi">
            <a:extLst>
              <a:ext uri="{FF2B5EF4-FFF2-40B4-BE49-F238E27FC236}">
                <a16:creationId xmlns:a16="http://schemas.microsoft.com/office/drawing/2014/main" id="{6EFB58D5-6A4C-48C9-8F84-A77627E6FCA6}"/>
              </a:ext>
            </a:extLst>
          </p:cNvPr>
          <p:cNvPicPr>
            <a:picLocks/>
          </p:cNvPicPr>
          <p:nvPr/>
        </p:nvPicPr>
        <p:blipFill>
          <a:blip r:embed="rId7"/>
          <a:stretch>
            <a:fillRect/>
          </a:stretch>
        </p:blipFill>
        <p:spPr>
          <a:xfrm>
            <a:off x="4056422" y="6071505"/>
            <a:ext cx="3031455" cy="3427405"/>
          </a:xfrm>
          <a:prstGeom prst="rect">
            <a:avLst/>
          </a:prstGeom>
          <a:effectLst>
            <a:outerShdw blurRad="114300" dist="12700" dir="5400000" rotWithShape="0">
              <a:srgbClr val="000000">
                <a:alpha val="65982"/>
              </a:srgbClr>
            </a:outerShdw>
          </a:effectLst>
        </p:spPr>
      </p:pic>
      <p:pic>
        <p:nvPicPr>
          <p:cNvPr id="21" name="Yalın Yalın" descr="Yalın Yalın">
            <a:extLst>
              <a:ext uri="{FF2B5EF4-FFF2-40B4-BE49-F238E27FC236}">
                <a16:creationId xmlns:a16="http://schemas.microsoft.com/office/drawing/2014/main" id="{D20D63AE-0961-4EC2-AB80-838830349595}"/>
              </a:ext>
            </a:extLst>
          </p:cNvPr>
          <p:cNvPicPr>
            <a:picLocks/>
          </p:cNvPicPr>
          <p:nvPr/>
        </p:nvPicPr>
        <p:blipFill>
          <a:blip r:embed="rId8"/>
          <a:stretch>
            <a:fillRect/>
          </a:stretch>
        </p:blipFill>
        <p:spPr>
          <a:xfrm>
            <a:off x="6135769" y="3659759"/>
            <a:ext cx="3031455" cy="2952736"/>
          </a:xfrm>
          <a:prstGeom prst="rect">
            <a:avLst/>
          </a:prstGeom>
          <a:effectLst>
            <a:outerShdw blurRad="114300" dist="12700" dir="5400000" rotWithShape="0">
              <a:srgbClr val="000000">
                <a:alpha val="65982"/>
              </a:srgbClr>
            </a:outerShdw>
          </a:effectLst>
        </p:spPr>
      </p:pic>
      <p:pic>
        <p:nvPicPr>
          <p:cNvPr id="22" name="Anlaşılır Anlaşılır" descr="Anlaşılır Anlaşılır">
            <a:extLst>
              <a:ext uri="{FF2B5EF4-FFF2-40B4-BE49-F238E27FC236}">
                <a16:creationId xmlns:a16="http://schemas.microsoft.com/office/drawing/2014/main" id="{36A37149-027C-442E-887D-EB89B995A549}"/>
              </a:ext>
            </a:extLst>
          </p:cNvPr>
          <p:cNvPicPr>
            <a:picLocks/>
          </p:cNvPicPr>
          <p:nvPr/>
        </p:nvPicPr>
        <p:blipFill>
          <a:blip r:embed="rId9"/>
          <a:stretch>
            <a:fillRect/>
          </a:stretch>
        </p:blipFill>
        <p:spPr>
          <a:xfrm>
            <a:off x="3449805" y="2944203"/>
            <a:ext cx="3147311" cy="3163812"/>
          </a:xfrm>
          <a:prstGeom prst="rect">
            <a:avLst/>
          </a:prstGeom>
          <a:effectLst>
            <a:outerShdw blurRad="114300" dist="12700" dir="5400000" rotWithShape="0">
              <a:srgbClr val="000000">
                <a:alpha val="65982"/>
              </a:srgbClr>
            </a:outerShdw>
          </a:effectLst>
        </p:spPr>
      </p:pic>
      <p:sp>
        <p:nvSpPr>
          <p:cNvPr id="23" name="İhracat desteklerimizi yeni bir bakış açısıyla kurguladık">
            <a:extLst>
              <a:ext uri="{FF2B5EF4-FFF2-40B4-BE49-F238E27FC236}">
                <a16:creationId xmlns:a16="http://schemas.microsoft.com/office/drawing/2014/main" id="{44B397A3-8EE1-42BE-9B50-C5CBF68626ED}"/>
              </a:ext>
            </a:extLst>
          </p:cNvPr>
          <p:cNvSpPr txBox="1"/>
          <p:nvPr/>
        </p:nvSpPr>
        <p:spPr>
          <a:xfrm>
            <a:off x="11853188" y="2614066"/>
            <a:ext cx="9103365" cy="11789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lgn="l">
              <a:defRPr sz="3600" b="1">
                <a:solidFill>
                  <a:srgbClr val="D8AD65"/>
                </a:solidFill>
                <a:latin typeface="Myriad Pro Cond"/>
                <a:ea typeface="Myriad Pro Cond"/>
                <a:cs typeface="Myriad Pro Cond"/>
                <a:sym typeface="Myriad Pro Condensed"/>
              </a:defRPr>
            </a:lvl1pPr>
          </a:lstStyle>
          <a:p>
            <a:r>
              <a:rPr dirty="0" err="1">
                <a:solidFill>
                  <a:srgbClr val="ED3338"/>
                </a:solidFill>
                <a:sym typeface="Helvetica Neue"/>
              </a:rPr>
              <a:t>İhracat</a:t>
            </a:r>
            <a:r>
              <a:rPr dirty="0">
                <a:solidFill>
                  <a:srgbClr val="ED3338"/>
                </a:solidFill>
                <a:sym typeface="Helvetica Neue"/>
              </a:rPr>
              <a:t> </a:t>
            </a:r>
            <a:r>
              <a:rPr dirty="0" err="1">
                <a:solidFill>
                  <a:srgbClr val="ED3338"/>
                </a:solidFill>
                <a:sym typeface="Helvetica Neue"/>
              </a:rPr>
              <a:t>desteklerimizi</a:t>
            </a:r>
            <a:r>
              <a:rPr dirty="0">
                <a:solidFill>
                  <a:srgbClr val="ED3338"/>
                </a:solidFill>
                <a:sym typeface="Helvetica Neue"/>
              </a:rPr>
              <a:t> </a:t>
            </a:r>
            <a:r>
              <a:rPr dirty="0" err="1">
                <a:solidFill>
                  <a:srgbClr val="ED3338"/>
                </a:solidFill>
                <a:sym typeface="Helvetica Neue"/>
              </a:rPr>
              <a:t>yeni</a:t>
            </a:r>
            <a:r>
              <a:rPr dirty="0">
                <a:solidFill>
                  <a:srgbClr val="ED3338"/>
                </a:solidFill>
                <a:sym typeface="Helvetica Neue"/>
              </a:rPr>
              <a:t> </a:t>
            </a:r>
            <a:r>
              <a:rPr dirty="0" err="1">
                <a:solidFill>
                  <a:srgbClr val="ED3338"/>
                </a:solidFill>
                <a:sym typeface="Helvetica Neue"/>
              </a:rPr>
              <a:t>bir</a:t>
            </a:r>
            <a:r>
              <a:rPr dirty="0">
                <a:solidFill>
                  <a:srgbClr val="ED3338"/>
                </a:solidFill>
                <a:sym typeface="Helvetica Neue"/>
              </a:rPr>
              <a:t> </a:t>
            </a:r>
            <a:r>
              <a:rPr dirty="0" err="1">
                <a:solidFill>
                  <a:srgbClr val="ED3338"/>
                </a:solidFill>
                <a:sym typeface="Helvetica Neue"/>
              </a:rPr>
              <a:t>bakış</a:t>
            </a:r>
            <a:r>
              <a:rPr dirty="0">
                <a:solidFill>
                  <a:srgbClr val="ED3338"/>
                </a:solidFill>
                <a:sym typeface="Helvetica Neue"/>
              </a:rPr>
              <a:t> </a:t>
            </a:r>
            <a:r>
              <a:rPr dirty="0" err="1">
                <a:solidFill>
                  <a:srgbClr val="ED3338"/>
                </a:solidFill>
                <a:sym typeface="Helvetica Neue"/>
              </a:rPr>
              <a:t>açısıyla</a:t>
            </a:r>
            <a:r>
              <a:rPr dirty="0">
                <a:solidFill>
                  <a:srgbClr val="ED3338"/>
                </a:solidFill>
                <a:sym typeface="Helvetica Neue"/>
              </a:rPr>
              <a:t> </a:t>
            </a:r>
            <a:r>
              <a:rPr dirty="0" err="1">
                <a:solidFill>
                  <a:srgbClr val="ED3338"/>
                </a:solidFill>
                <a:sym typeface="Helvetica Neue"/>
              </a:rPr>
              <a:t>kurguladık</a:t>
            </a:r>
            <a:endParaRPr dirty="0">
              <a:solidFill>
                <a:srgbClr val="ED3338"/>
              </a:solidFill>
              <a:sym typeface="Helvetica Neue"/>
            </a:endParaRPr>
          </a:p>
        </p:txBody>
      </p:sp>
      <p:sp>
        <p:nvSpPr>
          <p:cNvPr id="24" name="14 farklı mevzuat  (yaklaşık 200 sayfa) ile düzenlenen tüm destekler Çerçeve Üst bir Kararda toplandı.…">
            <a:extLst>
              <a:ext uri="{FF2B5EF4-FFF2-40B4-BE49-F238E27FC236}">
                <a16:creationId xmlns:a16="http://schemas.microsoft.com/office/drawing/2014/main" id="{B36E790C-ED19-4D9C-9242-7CAE085D215C}"/>
              </a:ext>
            </a:extLst>
          </p:cNvPr>
          <p:cNvSpPr txBox="1"/>
          <p:nvPr/>
        </p:nvSpPr>
        <p:spPr>
          <a:xfrm>
            <a:off x="11740340" y="4714176"/>
            <a:ext cx="8915801" cy="51614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ctr"/>
          <a:lstStyle/>
          <a:p>
            <a:pPr marL="342900" indent="-342900" algn="l">
              <a:spcBef>
                <a:spcPts val="1200"/>
              </a:spcBef>
              <a:buSzPct val="123000"/>
              <a:buChar char="•"/>
              <a:defRPr sz="3600">
                <a:solidFill>
                  <a:srgbClr val="FFFFFF"/>
                </a:solidFill>
                <a:latin typeface="Myriad Pro Cond"/>
                <a:ea typeface="Myriad Pro Cond"/>
                <a:cs typeface="Myriad Pro Cond"/>
                <a:sym typeface="Myriad Pro Condensed"/>
              </a:defRPr>
            </a:pPr>
            <a:r>
              <a:rPr sz="3400" dirty="0"/>
              <a:t>14 </a:t>
            </a:r>
            <a:r>
              <a:rPr sz="3400" dirty="0" err="1"/>
              <a:t>farklı</a:t>
            </a:r>
            <a:r>
              <a:rPr sz="3400" dirty="0"/>
              <a:t> </a:t>
            </a:r>
            <a:r>
              <a:rPr sz="3400" dirty="0" err="1"/>
              <a:t>mevzuat</a:t>
            </a:r>
            <a:r>
              <a:rPr sz="3400" dirty="0"/>
              <a:t>  (</a:t>
            </a:r>
            <a:r>
              <a:rPr sz="3400" dirty="0" err="1"/>
              <a:t>yaklaşık</a:t>
            </a:r>
            <a:r>
              <a:rPr sz="3400" dirty="0"/>
              <a:t> 200 </a:t>
            </a:r>
            <a:r>
              <a:rPr sz="3400" dirty="0" err="1"/>
              <a:t>sayfa</a:t>
            </a:r>
            <a:r>
              <a:rPr sz="3400" dirty="0"/>
              <a:t>) </a:t>
            </a:r>
            <a:r>
              <a:rPr sz="3400" dirty="0" err="1"/>
              <a:t>ile</a:t>
            </a:r>
            <a:r>
              <a:rPr sz="3400" dirty="0"/>
              <a:t> </a:t>
            </a:r>
            <a:r>
              <a:rPr sz="3400" dirty="0" err="1"/>
              <a:t>düzenlenen</a:t>
            </a:r>
            <a:r>
              <a:rPr sz="3400" dirty="0"/>
              <a:t> </a:t>
            </a:r>
            <a:r>
              <a:rPr sz="3400" dirty="0" err="1"/>
              <a:t>tüm</a:t>
            </a:r>
            <a:r>
              <a:rPr sz="3400" dirty="0"/>
              <a:t> </a:t>
            </a:r>
            <a:r>
              <a:rPr sz="3400" dirty="0" err="1"/>
              <a:t>destekler</a:t>
            </a:r>
            <a:r>
              <a:rPr sz="3400" dirty="0"/>
              <a:t> </a:t>
            </a:r>
            <a:r>
              <a:rPr sz="3400" b="1" dirty="0" err="1">
                <a:solidFill>
                  <a:srgbClr val="D8AD65"/>
                </a:solidFill>
              </a:rPr>
              <a:t>Çerçeve</a:t>
            </a:r>
            <a:r>
              <a:rPr sz="3400" b="1" dirty="0">
                <a:solidFill>
                  <a:srgbClr val="D8AD65"/>
                </a:solidFill>
              </a:rPr>
              <a:t> </a:t>
            </a:r>
            <a:r>
              <a:rPr sz="3400" b="1" dirty="0" err="1">
                <a:solidFill>
                  <a:srgbClr val="D8AD65"/>
                </a:solidFill>
              </a:rPr>
              <a:t>Üst</a:t>
            </a:r>
            <a:r>
              <a:rPr sz="3400" b="1" dirty="0">
                <a:solidFill>
                  <a:srgbClr val="D8AD65"/>
                </a:solidFill>
              </a:rPr>
              <a:t> </a:t>
            </a:r>
            <a:r>
              <a:rPr sz="3400" b="1" dirty="0" err="1">
                <a:solidFill>
                  <a:srgbClr val="D8AD65"/>
                </a:solidFill>
              </a:rPr>
              <a:t>bir</a:t>
            </a:r>
            <a:r>
              <a:rPr sz="3400" b="1" dirty="0">
                <a:solidFill>
                  <a:srgbClr val="D8AD65"/>
                </a:solidFill>
              </a:rPr>
              <a:t> </a:t>
            </a:r>
            <a:r>
              <a:rPr sz="3400" b="1" dirty="0" err="1">
                <a:solidFill>
                  <a:srgbClr val="D8AD65"/>
                </a:solidFill>
              </a:rPr>
              <a:t>Kararda</a:t>
            </a:r>
            <a:r>
              <a:rPr sz="3400" dirty="0"/>
              <a:t> </a:t>
            </a:r>
            <a:r>
              <a:rPr sz="3400" dirty="0" err="1"/>
              <a:t>toplandı</a:t>
            </a:r>
            <a:r>
              <a:rPr sz="3400" dirty="0"/>
              <a:t>.</a:t>
            </a:r>
          </a:p>
          <a:p>
            <a:pPr marL="342900" indent="-342900" algn="l">
              <a:spcBef>
                <a:spcPts val="1200"/>
              </a:spcBef>
              <a:buSzPct val="123000"/>
              <a:buChar char="•"/>
              <a:defRPr sz="3600">
                <a:solidFill>
                  <a:srgbClr val="FFFFFF"/>
                </a:solidFill>
                <a:latin typeface="Myriad Pro Cond"/>
                <a:ea typeface="Myriad Pro Cond"/>
                <a:cs typeface="Myriad Pro Cond"/>
                <a:sym typeface="Myriad Pro Condensed"/>
              </a:defRPr>
            </a:pPr>
            <a:r>
              <a:rPr sz="3400" dirty="0" err="1"/>
              <a:t>Uygulamaya</a:t>
            </a:r>
            <a:r>
              <a:rPr sz="3400" dirty="0"/>
              <a:t> </a:t>
            </a:r>
            <a:r>
              <a:rPr sz="3400" dirty="0" err="1"/>
              <a:t>yönelik</a:t>
            </a:r>
            <a:r>
              <a:rPr sz="3400" dirty="0"/>
              <a:t> </a:t>
            </a:r>
            <a:r>
              <a:rPr sz="3400" dirty="0" err="1"/>
              <a:t>hususlar</a:t>
            </a:r>
            <a:r>
              <a:rPr sz="3400" dirty="0"/>
              <a:t> </a:t>
            </a:r>
            <a:r>
              <a:rPr sz="3400" dirty="0" err="1"/>
              <a:t>Genelgeler</a:t>
            </a:r>
            <a:r>
              <a:rPr sz="3400" dirty="0"/>
              <a:t> </a:t>
            </a:r>
            <a:r>
              <a:rPr sz="3400" dirty="0" err="1"/>
              <a:t>ile</a:t>
            </a:r>
            <a:r>
              <a:rPr sz="3400" dirty="0"/>
              <a:t> </a:t>
            </a:r>
            <a:r>
              <a:rPr sz="3400" dirty="0" err="1"/>
              <a:t>düzenlenerek</a:t>
            </a:r>
            <a:r>
              <a:rPr sz="3400" dirty="0"/>
              <a:t> </a:t>
            </a:r>
            <a:r>
              <a:rPr sz="3400" b="1" dirty="0" err="1">
                <a:solidFill>
                  <a:srgbClr val="D8AD65"/>
                </a:solidFill>
              </a:rPr>
              <a:t>güncel</a:t>
            </a:r>
            <a:r>
              <a:rPr sz="3400" b="1" dirty="0">
                <a:solidFill>
                  <a:srgbClr val="D8AD65"/>
                </a:solidFill>
              </a:rPr>
              <a:t> </a:t>
            </a:r>
            <a:r>
              <a:rPr sz="3400" b="1" dirty="0" err="1">
                <a:solidFill>
                  <a:srgbClr val="D8AD65"/>
                </a:solidFill>
              </a:rPr>
              <a:t>dinamiklerin</a:t>
            </a:r>
            <a:r>
              <a:rPr sz="3400" b="1" dirty="0">
                <a:solidFill>
                  <a:srgbClr val="D8AD65"/>
                </a:solidFill>
              </a:rPr>
              <a:t> </a:t>
            </a:r>
            <a:r>
              <a:rPr sz="3400" b="1" dirty="0" err="1">
                <a:solidFill>
                  <a:srgbClr val="D8AD65"/>
                </a:solidFill>
              </a:rPr>
              <a:t>hızlı</a:t>
            </a:r>
            <a:r>
              <a:rPr sz="3400" b="1" dirty="0">
                <a:solidFill>
                  <a:srgbClr val="D8AD65"/>
                </a:solidFill>
              </a:rPr>
              <a:t> </a:t>
            </a:r>
            <a:r>
              <a:rPr sz="3400" b="1" dirty="0" err="1">
                <a:solidFill>
                  <a:srgbClr val="D8AD65"/>
                </a:solidFill>
              </a:rPr>
              <a:t>bir</a:t>
            </a:r>
            <a:r>
              <a:rPr sz="3400" b="1" dirty="0">
                <a:solidFill>
                  <a:srgbClr val="D8AD65"/>
                </a:solidFill>
              </a:rPr>
              <a:t> </a:t>
            </a:r>
            <a:r>
              <a:rPr sz="3400" b="1" dirty="0" err="1">
                <a:solidFill>
                  <a:srgbClr val="D8AD65"/>
                </a:solidFill>
              </a:rPr>
              <a:t>şekilde</a:t>
            </a:r>
            <a:r>
              <a:rPr sz="3400" b="1" dirty="0">
                <a:solidFill>
                  <a:srgbClr val="D8AD65"/>
                </a:solidFill>
              </a:rPr>
              <a:t> </a:t>
            </a:r>
            <a:r>
              <a:rPr sz="3400" b="1" dirty="0" err="1">
                <a:solidFill>
                  <a:srgbClr val="D8AD65"/>
                </a:solidFill>
              </a:rPr>
              <a:t>mevzuata</a:t>
            </a:r>
            <a:r>
              <a:rPr sz="3400" b="1" dirty="0">
                <a:solidFill>
                  <a:srgbClr val="D8AD65"/>
                </a:solidFill>
              </a:rPr>
              <a:t> </a:t>
            </a:r>
            <a:r>
              <a:rPr sz="3400" b="1" dirty="0" err="1">
                <a:solidFill>
                  <a:srgbClr val="D8AD65"/>
                </a:solidFill>
              </a:rPr>
              <a:t>yansıtılması</a:t>
            </a:r>
            <a:r>
              <a:rPr sz="3400" b="1" dirty="0">
                <a:solidFill>
                  <a:srgbClr val="D8AD65"/>
                </a:solidFill>
              </a:rPr>
              <a:t> </a:t>
            </a:r>
            <a:r>
              <a:rPr sz="3400" b="1" dirty="0" err="1">
                <a:solidFill>
                  <a:srgbClr val="D8AD65"/>
                </a:solidFill>
              </a:rPr>
              <a:t>amaçlandı</a:t>
            </a:r>
            <a:r>
              <a:rPr sz="3400" b="1" dirty="0">
                <a:solidFill>
                  <a:srgbClr val="D8AD65"/>
                </a:solidFill>
              </a:rPr>
              <a:t>.</a:t>
            </a:r>
          </a:p>
          <a:p>
            <a:pPr marL="342900" indent="-342900" algn="l">
              <a:spcBef>
                <a:spcPts val="1200"/>
              </a:spcBef>
              <a:buSzPct val="123000"/>
              <a:buChar char="•"/>
              <a:defRPr sz="3600">
                <a:solidFill>
                  <a:srgbClr val="FFFFFF"/>
                </a:solidFill>
                <a:latin typeface="Myriad Pro Cond"/>
                <a:ea typeface="Myriad Pro Cond"/>
                <a:cs typeface="Myriad Pro Cond"/>
                <a:sym typeface="Myriad Pro Condensed"/>
              </a:defRPr>
            </a:pPr>
            <a:r>
              <a:rPr sz="3400" b="1" dirty="0" err="1">
                <a:solidFill>
                  <a:srgbClr val="D8AD65"/>
                </a:solidFill>
              </a:rPr>
              <a:t>Destek</a:t>
            </a:r>
            <a:r>
              <a:rPr sz="3400" b="1" dirty="0">
                <a:solidFill>
                  <a:srgbClr val="D8AD65"/>
                </a:solidFill>
              </a:rPr>
              <a:t> </a:t>
            </a:r>
            <a:r>
              <a:rPr sz="3400" b="1" dirty="0" err="1">
                <a:solidFill>
                  <a:srgbClr val="D8AD65"/>
                </a:solidFill>
              </a:rPr>
              <a:t>oranları</a:t>
            </a:r>
            <a:r>
              <a:rPr sz="3400" b="1" dirty="0">
                <a:solidFill>
                  <a:srgbClr val="D8AD65"/>
                </a:solidFill>
              </a:rPr>
              <a:t> %50 </a:t>
            </a:r>
            <a:r>
              <a:rPr sz="3400" b="1" dirty="0" err="1">
                <a:solidFill>
                  <a:srgbClr val="D8AD65"/>
                </a:solidFill>
              </a:rPr>
              <a:t>ya</a:t>
            </a:r>
            <a:r>
              <a:rPr sz="3400" b="1" dirty="0">
                <a:solidFill>
                  <a:srgbClr val="D8AD65"/>
                </a:solidFill>
              </a:rPr>
              <a:t> da %75 </a:t>
            </a:r>
            <a:r>
              <a:rPr sz="3400" dirty="0" err="1"/>
              <a:t>olarak</a:t>
            </a:r>
            <a:r>
              <a:rPr sz="3400" dirty="0"/>
              <a:t> </a:t>
            </a:r>
            <a:r>
              <a:rPr sz="3400" dirty="0" err="1"/>
              <a:t>düzenlenerek</a:t>
            </a:r>
            <a:r>
              <a:rPr sz="3400" dirty="0"/>
              <a:t> </a:t>
            </a:r>
            <a:r>
              <a:rPr sz="3400" dirty="0" err="1"/>
              <a:t>sadeleştirildi</a:t>
            </a:r>
            <a:r>
              <a:rPr sz="3400" dirty="0"/>
              <a:t>.</a:t>
            </a:r>
          </a:p>
          <a:p>
            <a:pPr marL="342900" indent="-342900" algn="l">
              <a:spcBef>
                <a:spcPts val="1200"/>
              </a:spcBef>
              <a:buSzPct val="123000"/>
              <a:buChar char="•"/>
              <a:defRPr sz="3600">
                <a:solidFill>
                  <a:srgbClr val="FFFFFF"/>
                </a:solidFill>
                <a:latin typeface="Myriad Pro Cond"/>
                <a:ea typeface="Myriad Pro Cond"/>
                <a:cs typeface="Myriad Pro Cond"/>
                <a:sym typeface="Myriad Pro Condensed"/>
              </a:defRPr>
            </a:pPr>
            <a:r>
              <a:rPr sz="3400" dirty="0" err="1"/>
              <a:t>İhracatçı</a:t>
            </a:r>
            <a:r>
              <a:rPr sz="3400" dirty="0"/>
              <a:t> </a:t>
            </a:r>
            <a:r>
              <a:rPr sz="3400" dirty="0" err="1"/>
              <a:t>sayımızın</a:t>
            </a:r>
            <a:r>
              <a:rPr sz="3400" dirty="0"/>
              <a:t> </a:t>
            </a:r>
            <a:r>
              <a:rPr sz="3400" dirty="0" err="1"/>
              <a:t>artırılması</a:t>
            </a:r>
            <a:r>
              <a:rPr sz="3400" dirty="0"/>
              <a:t>, e-</a:t>
            </a:r>
            <a:r>
              <a:rPr sz="3400" dirty="0" err="1"/>
              <a:t>ihracatın</a:t>
            </a:r>
            <a:r>
              <a:rPr sz="3400" dirty="0"/>
              <a:t> </a:t>
            </a:r>
            <a:r>
              <a:rPr sz="3400" dirty="0" err="1"/>
              <a:t>yaygınlaştırılması</a:t>
            </a:r>
            <a:r>
              <a:rPr sz="3400" dirty="0"/>
              <a:t> </a:t>
            </a:r>
            <a:r>
              <a:rPr sz="3400" dirty="0" err="1"/>
              <a:t>amacıyla</a:t>
            </a:r>
            <a:r>
              <a:rPr sz="3400" dirty="0"/>
              <a:t> </a:t>
            </a:r>
            <a:r>
              <a:rPr sz="3400" b="1" dirty="0" err="1">
                <a:solidFill>
                  <a:srgbClr val="D8AD65"/>
                </a:solidFill>
              </a:rPr>
              <a:t>Yeni</a:t>
            </a:r>
            <a:r>
              <a:rPr sz="3400" b="1" dirty="0">
                <a:solidFill>
                  <a:srgbClr val="D8AD65"/>
                </a:solidFill>
              </a:rPr>
              <a:t> </a:t>
            </a:r>
            <a:r>
              <a:rPr sz="3400" b="1" dirty="0" err="1">
                <a:solidFill>
                  <a:srgbClr val="D8AD65"/>
                </a:solidFill>
              </a:rPr>
              <a:t>Nesil</a:t>
            </a:r>
            <a:r>
              <a:rPr sz="3400" b="1" dirty="0">
                <a:solidFill>
                  <a:srgbClr val="D8AD65"/>
                </a:solidFill>
              </a:rPr>
              <a:t> </a:t>
            </a:r>
            <a:r>
              <a:rPr sz="3400" b="1" dirty="0" err="1">
                <a:solidFill>
                  <a:srgbClr val="D8AD65"/>
                </a:solidFill>
              </a:rPr>
              <a:t>Destekler</a:t>
            </a:r>
            <a:r>
              <a:rPr sz="3400" b="1" dirty="0">
                <a:solidFill>
                  <a:srgbClr val="D8AD65"/>
                </a:solidFill>
              </a:rPr>
              <a:t> </a:t>
            </a:r>
            <a:r>
              <a:rPr sz="3400" dirty="0" err="1"/>
              <a:t>tasarlandı</a:t>
            </a:r>
            <a:r>
              <a:rPr sz="3400" dirty="0"/>
              <a:t>.</a:t>
            </a:r>
          </a:p>
        </p:txBody>
      </p:sp>
      <p:grpSp>
        <p:nvGrpSpPr>
          <p:cNvPr id="25" name="Group">
            <a:extLst>
              <a:ext uri="{FF2B5EF4-FFF2-40B4-BE49-F238E27FC236}">
                <a16:creationId xmlns:a16="http://schemas.microsoft.com/office/drawing/2014/main" id="{4C9CCABA-7AE7-4DB4-A1CB-C1D25D612C0C}"/>
              </a:ext>
            </a:extLst>
          </p:cNvPr>
          <p:cNvGrpSpPr/>
          <p:nvPr/>
        </p:nvGrpSpPr>
        <p:grpSpPr>
          <a:xfrm>
            <a:off x="12668967" y="10919368"/>
            <a:ext cx="11052296" cy="2738569"/>
            <a:chOff x="-12700" y="0"/>
            <a:chExt cx="11052295" cy="2738568"/>
          </a:xfrm>
        </p:grpSpPr>
        <p:grpSp>
          <p:nvGrpSpPr>
            <p:cNvPr id="26" name="Rectangle">
              <a:extLst>
                <a:ext uri="{FF2B5EF4-FFF2-40B4-BE49-F238E27FC236}">
                  <a16:creationId xmlns:a16="http://schemas.microsoft.com/office/drawing/2014/main" id="{CAF8D56A-7727-46F7-A09C-F57C3F13B81C}"/>
                </a:ext>
              </a:extLst>
            </p:cNvPr>
            <p:cNvGrpSpPr/>
            <p:nvPr/>
          </p:nvGrpSpPr>
          <p:grpSpPr>
            <a:xfrm>
              <a:off x="-12701" y="384465"/>
              <a:ext cx="11052297" cy="1969639"/>
              <a:chOff x="0" y="0"/>
              <a:chExt cx="11052295" cy="1969638"/>
            </a:xfrm>
          </p:grpSpPr>
          <p:sp>
            <p:nvSpPr>
              <p:cNvPr id="28" name="Rectangle">
                <a:extLst>
                  <a:ext uri="{FF2B5EF4-FFF2-40B4-BE49-F238E27FC236}">
                    <a16:creationId xmlns:a16="http://schemas.microsoft.com/office/drawing/2014/main" id="{63476DA2-2893-4292-B5D6-A1CD73255980}"/>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Rectangle Rectangle" descr="Rectangle Rectangle">
                <a:extLst>
                  <a:ext uri="{FF2B5EF4-FFF2-40B4-BE49-F238E27FC236}">
                    <a16:creationId xmlns:a16="http://schemas.microsoft.com/office/drawing/2014/main" id="{7402E612-A07D-4486-B0A3-2EACFF621F6F}"/>
                  </a:ext>
                </a:extLst>
              </p:cNvPr>
              <p:cNvPicPr>
                <a:picLocks/>
              </p:cNvPicPr>
              <p:nvPr/>
            </p:nvPicPr>
            <p:blipFill>
              <a:blip r:embed="rId10"/>
              <a:stretch>
                <a:fillRect/>
              </a:stretch>
            </p:blipFill>
            <p:spPr>
              <a:xfrm>
                <a:off x="0" y="-1"/>
                <a:ext cx="11052296" cy="1969640"/>
              </a:xfrm>
              <a:prstGeom prst="rect">
                <a:avLst/>
              </a:prstGeom>
              <a:effectLst/>
            </p:spPr>
          </p:pic>
        </p:grpSp>
        <p:sp>
          <p:nvSpPr>
            <p:cNvPr id="27" name="İhracata yönelik mevcut ve yeni destek programları bütüncül olarak tek çatı altında">
              <a:extLst>
                <a:ext uri="{FF2B5EF4-FFF2-40B4-BE49-F238E27FC236}">
                  <a16:creationId xmlns:a16="http://schemas.microsoft.com/office/drawing/2014/main" id="{1F9B10EF-2353-4DBB-B900-A3CADCB3C4DA}"/>
                </a:ext>
              </a:extLst>
            </p:cNvPr>
            <p:cNvSpPr txBox="1"/>
            <p:nvPr/>
          </p:nvSpPr>
          <p:spPr>
            <a:xfrm>
              <a:off x="261601" y="-1"/>
              <a:ext cx="10503693" cy="273857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numCol="1" anchor="ctr">
              <a:noAutofit/>
            </a:bodyPr>
            <a:lstStyle>
              <a:lvl1pPr>
                <a:defRPr sz="4000" b="1" i="1">
                  <a:solidFill>
                    <a:srgbClr val="D8AD65"/>
                  </a:solidFill>
                  <a:latin typeface="Myriad Pro Cond"/>
                  <a:ea typeface="Myriad Pro Cond"/>
                  <a:cs typeface="Myriad Pro Cond"/>
                  <a:sym typeface="Myriad Pro Condensed"/>
                </a:defRPr>
              </a:lvl1pPr>
            </a:lstStyle>
            <a:p>
              <a:r>
                <a:t>İhracata yönelik mevcut ve yeni destek programları bütüncül olarak tek çatı altında</a:t>
              </a:r>
            </a:p>
          </p:txBody>
        </p:sp>
      </p:grpSp>
    </p:spTree>
    <p:extLst>
      <p:ext uri="{BB962C8B-B14F-4D97-AF65-F5344CB8AC3E}">
        <p14:creationId xmlns:p14="http://schemas.microsoft.com/office/powerpoint/2010/main" val="3958229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a:extLst>
              <a:ext uri="{FF2B5EF4-FFF2-40B4-BE49-F238E27FC236}">
                <a16:creationId xmlns:a16="http://schemas.microsoft.com/office/drawing/2014/main" id="{3A336C45-BF4D-4FAB-8D2D-6B42BD8919A6}"/>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CCB2602E-73ED-4D85-A4E1-B7C804BD11F0}"/>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1D3B84E3-215C-4648-BB70-72EF20F3F855}"/>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E1E6093D-A912-4BB5-B323-C1ED8784A1F2}"/>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61773576-077C-4537-862F-650AADD1832D}"/>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F378876A-20CE-4EEF-BC5E-B19364987F0A}"/>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1BD2E8E5-0D25-42A4-8EE6-CA2AA5930599}"/>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86223187-A0DC-4B93-9070-C350FB8FA6BD}"/>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8DE81AE2-66A0-4597-ACD0-011AC75364D9}"/>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1BCF0FBA-62BA-4604-9006-CE66300A3F5F}"/>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7A5F6470-6F7E-4EA2-9E72-53E6F35C3A35}"/>
              </a:ext>
            </a:extLst>
          </p:cNvPr>
          <p:cNvGrpSpPr/>
          <p:nvPr/>
        </p:nvGrpSpPr>
        <p:grpSpPr>
          <a:xfrm>
            <a:off x="3715699" y="598867"/>
            <a:ext cx="16952601" cy="1394492"/>
            <a:chOff x="-12700" y="-12699"/>
            <a:chExt cx="12192954" cy="1394491"/>
          </a:xfrm>
        </p:grpSpPr>
        <p:grpSp>
          <p:nvGrpSpPr>
            <p:cNvPr id="13" name="Rectangle">
              <a:extLst>
                <a:ext uri="{FF2B5EF4-FFF2-40B4-BE49-F238E27FC236}">
                  <a16:creationId xmlns:a16="http://schemas.microsoft.com/office/drawing/2014/main" id="{4ED420B9-F464-4956-91B9-05ADB08F36F6}"/>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8DB1750C-7323-499D-83BE-0E2D1100CBEB}"/>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CFA1AB74-AA13-4667-821C-69EB86EAAE4A}"/>
                  </a:ext>
                </a:extLst>
              </p:cNvPr>
              <p:cNvPicPr>
                <a:picLocks/>
              </p:cNvPicPr>
              <p:nvPr/>
            </p:nvPicPr>
            <p:blipFill>
              <a:blip r:embed="rId4"/>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3C8CD3E1-7BAB-4B69-9990-F8568124BF31}"/>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YENİ NESİL İHRACAT DESTEKLERİ">
            <a:extLst>
              <a:ext uri="{FF2B5EF4-FFF2-40B4-BE49-F238E27FC236}">
                <a16:creationId xmlns:a16="http://schemas.microsoft.com/office/drawing/2014/main" id="{38138E3C-ACF4-4825-9D2C-B1B2CF0B7EA6}"/>
              </a:ext>
            </a:extLst>
          </p:cNvPr>
          <p:cNvSpPr txBox="1"/>
          <p:nvPr/>
        </p:nvSpPr>
        <p:spPr>
          <a:xfrm>
            <a:off x="3897185" y="681273"/>
            <a:ext cx="16692146"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rPr>
              <a:t>SEKTÖREL TİCARET HEYETİ</a:t>
            </a:r>
            <a:endParaRPr sz="6000" dirty="0">
              <a:latin typeface="Calibri" panose="020F0502020204030204" pitchFamily="34" charset="0"/>
            </a:endParaRPr>
          </a:p>
        </p:txBody>
      </p:sp>
      <p:sp>
        <p:nvSpPr>
          <p:cNvPr id="18" name="Yuvarlatılmış Dikdörtgen 13">
            <a:extLst>
              <a:ext uri="{FF2B5EF4-FFF2-40B4-BE49-F238E27FC236}">
                <a16:creationId xmlns:a16="http://schemas.microsoft.com/office/drawing/2014/main" id="{B06AC7B7-133B-42BB-9CB7-D477FC216877}"/>
              </a:ext>
            </a:extLst>
          </p:cNvPr>
          <p:cNvSpPr/>
          <p:nvPr/>
        </p:nvSpPr>
        <p:spPr>
          <a:xfrm>
            <a:off x="7905231" y="9061309"/>
            <a:ext cx="9652237" cy="36225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21BFF315-37FB-4786-83B6-A0A7A4F58085}"/>
              </a:ext>
            </a:extLst>
          </p:cNvPr>
          <p:cNvSpPr txBox="1"/>
          <p:nvPr/>
        </p:nvSpPr>
        <p:spPr>
          <a:xfrm>
            <a:off x="8994989" y="9359113"/>
            <a:ext cx="7472719" cy="3323987"/>
          </a:xfrm>
          <a:prstGeom prst="rect">
            <a:avLst/>
          </a:prstGeom>
          <a:noFill/>
        </p:spPr>
        <p:txBody>
          <a:bodyPr wrap="square" rtlCol="0">
            <a:spAutoFit/>
          </a:bodyPr>
          <a:lstStyle/>
          <a:p>
            <a:pPr algn="ctr">
              <a:tabLst>
                <a:tab pos="1431925" algn="l"/>
              </a:tabLst>
            </a:pPr>
            <a:r>
              <a:rPr lang="tr-TR" sz="3200" b="1" dirty="0" err="1">
                <a:solidFill>
                  <a:srgbClr val="D8AD65"/>
                </a:solidFill>
                <a:latin typeface="Myriad Pro Cond"/>
                <a:cs typeface="Arial" panose="020B0604020202020204" pitchFamily="34" charset="0"/>
              </a:rPr>
              <a:t>Sektörel</a:t>
            </a:r>
            <a:r>
              <a:rPr lang="tr-TR" sz="3200" b="1" dirty="0">
                <a:solidFill>
                  <a:srgbClr val="D8AD65"/>
                </a:solidFill>
                <a:latin typeface="Myriad Pro Cond"/>
                <a:cs typeface="Arial" panose="020B0604020202020204" pitchFamily="34" charset="0"/>
              </a:rPr>
              <a:t> Ticaret Heyeti Desteği</a:t>
            </a:r>
          </a:p>
          <a:p>
            <a:pPr algn="ctr"/>
            <a:endParaRPr lang="tr-TR" dirty="0">
              <a:latin typeface="Myriad Pro Cond"/>
            </a:endParaRPr>
          </a:p>
          <a:p>
            <a:pPr lvl="0" algn="ctr">
              <a:buClr>
                <a:srgbClr val="990000"/>
              </a:buClr>
              <a:defRPr/>
            </a:pPr>
            <a:r>
              <a:rPr lang="tr-TR" sz="2800" b="1" dirty="0">
                <a:solidFill>
                  <a:schemeClr val="bg1"/>
                </a:solidFill>
                <a:latin typeface="Myriad Pro Cond"/>
              </a:rPr>
              <a:t>Destek Oranı : </a:t>
            </a:r>
            <a:r>
              <a:rPr lang="tr-TR" sz="3200" b="1" dirty="0">
                <a:solidFill>
                  <a:srgbClr val="E43033"/>
                </a:solidFill>
                <a:latin typeface="Myriad Pro Cond"/>
              </a:rPr>
              <a:t>% 50 </a:t>
            </a:r>
          </a:p>
          <a:p>
            <a:pPr lvl="0" algn="ctr">
              <a:buClr>
                <a:srgbClr val="990000"/>
              </a:buClr>
              <a:defRPr/>
            </a:pPr>
            <a:r>
              <a:rPr lang="tr-TR" sz="2800" b="1" dirty="0">
                <a:solidFill>
                  <a:schemeClr val="bg1"/>
                </a:solidFill>
                <a:latin typeface="Myriad Pro Cond"/>
              </a:rPr>
              <a:t>Destek Miktarı: </a:t>
            </a:r>
            <a:r>
              <a:rPr lang="tr-TR" sz="3200" b="1" dirty="0">
                <a:solidFill>
                  <a:srgbClr val="E43033"/>
                </a:solidFill>
                <a:latin typeface="Myriad Pro Cond"/>
              </a:rPr>
              <a:t>2.714.000 TL / Faaliyet</a:t>
            </a:r>
          </a:p>
          <a:p>
            <a:pPr lvl="0" algn="ctr">
              <a:buClr>
                <a:srgbClr val="990000"/>
              </a:buClr>
              <a:defRPr/>
            </a:pPr>
            <a:endParaRPr lang="tr-TR" sz="2800" b="1" dirty="0">
              <a:solidFill>
                <a:schemeClr val="accent1">
                  <a:lumMod val="50000"/>
                </a:schemeClr>
              </a:solidFill>
              <a:latin typeface="Myriad Pro Cond"/>
            </a:endParaRPr>
          </a:p>
          <a:p>
            <a:pPr lvl="0" algn="ctr">
              <a:buClr>
                <a:srgbClr val="990000"/>
              </a:buClr>
              <a:defRPr/>
            </a:pPr>
            <a:r>
              <a:rPr lang="tr-TR" sz="2800" b="1" dirty="0">
                <a:solidFill>
                  <a:schemeClr val="bg1"/>
                </a:solidFill>
                <a:latin typeface="Myriad Pro Cond"/>
              </a:rPr>
              <a:t>Hedef Ülkeler: </a:t>
            </a:r>
            <a:r>
              <a:rPr lang="tr-TR" sz="3200" b="1" dirty="0">
                <a:solidFill>
                  <a:srgbClr val="E43033"/>
                </a:solidFill>
                <a:latin typeface="Myriad Pro Cond"/>
              </a:rPr>
              <a:t>%20</a:t>
            </a:r>
          </a:p>
          <a:p>
            <a:pPr lvl="0" algn="ctr">
              <a:buClr>
                <a:srgbClr val="990000"/>
              </a:buClr>
              <a:defRPr/>
            </a:pPr>
            <a:r>
              <a:rPr lang="tr-TR" sz="2800" b="1" dirty="0">
                <a:solidFill>
                  <a:schemeClr val="bg1"/>
                </a:solidFill>
                <a:latin typeface="Myriad Pro Cond"/>
              </a:rPr>
              <a:t>Hedef Sektör: </a:t>
            </a:r>
            <a:r>
              <a:rPr lang="tr-TR" sz="3200" b="1" dirty="0">
                <a:solidFill>
                  <a:srgbClr val="E43033"/>
                </a:solidFill>
                <a:latin typeface="Myriad Pro Cond"/>
              </a:rPr>
              <a:t>%5</a:t>
            </a:r>
          </a:p>
        </p:txBody>
      </p:sp>
      <p:pic>
        <p:nvPicPr>
          <p:cNvPr id="20" name="Rectangle Rectangle" descr="Rectangle Rectangle">
            <a:extLst>
              <a:ext uri="{FF2B5EF4-FFF2-40B4-BE49-F238E27FC236}">
                <a16:creationId xmlns:a16="http://schemas.microsoft.com/office/drawing/2014/main" id="{F89D66B9-0D48-4045-9606-11D67204381A}"/>
              </a:ext>
            </a:extLst>
          </p:cNvPr>
          <p:cNvPicPr>
            <a:picLocks/>
          </p:cNvPicPr>
          <p:nvPr/>
        </p:nvPicPr>
        <p:blipFill>
          <a:blip r:embed="rId5"/>
          <a:stretch>
            <a:fillRect/>
          </a:stretch>
        </p:blipFill>
        <p:spPr>
          <a:xfrm>
            <a:off x="3857917" y="2501448"/>
            <a:ext cx="16952601" cy="6197085"/>
          </a:xfrm>
          <a:prstGeom prst="rect">
            <a:avLst/>
          </a:prstGeom>
          <a:effectLst/>
        </p:spPr>
      </p:pic>
      <p:sp>
        <p:nvSpPr>
          <p:cNvPr id="26" name="Metin kutusu 25">
            <a:extLst>
              <a:ext uri="{FF2B5EF4-FFF2-40B4-BE49-F238E27FC236}">
                <a16:creationId xmlns:a16="http://schemas.microsoft.com/office/drawing/2014/main" id="{F1E01B3D-21E7-4719-88FC-FB418107CCAB}"/>
              </a:ext>
            </a:extLst>
          </p:cNvPr>
          <p:cNvSpPr txBox="1"/>
          <p:nvPr/>
        </p:nvSpPr>
        <p:spPr>
          <a:xfrm>
            <a:off x="3266897" y="2512183"/>
            <a:ext cx="18087278" cy="631879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200" b="1" dirty="0">
                <a:solidFill>
                  <a:srgbClr val="D8AD65"/>
                </a:solidFill>
                <a:latin typeface="Myriad Pro Cond"/>
                <a:cs typeface="Arial" pitchFamily="34" charset="0"/>
              </a:rPr>
              <a:t>Desteklenen Faaliyetler;</a:t>
            </a:r>
          </a:p>
          <a:p>
            <a:pPr marL="342900" lvl="3" indent="0">
              <a:buClr>
                <a:srgbClr val="990000"/>
              </a:buClr>
              <a:defRPr/>
            </a:pPr>
            <a:r>
              <a:rPr lang="tr-TR" sz="3200" b="1" dirty="0">
                <a:solidFill>
                  <a:schemeClr val="bg1"/>
                </a:solidFill>
                <a:latin typeface="Myriad Pro Cond"/>
              </a:rPr>
              <a:t>Ortak Pazar Araştırmaları,</a:t>
            </a:r>
          </a:p>
          <a:p>
            <a:pPr marL="342900" lvl="3" indent="0">
              <a:buClr>
                <a:srgbClr val="990000"/>
              </a:buClr>
              <a:defRPr/>
            </a:pPr>
            <a:r>
              <a:rPr lang="tr-TR" sz="3200" b="1" dirty="0">
                <a:solidFill>
                  <a:schemeClr val="bg1"/>
                </a:solidFill>
                <a:latin typeface="Myriad Pro Cond"/>
              </a:rPr>
              <a:t>Pazar Ziyaretleri,</a:t>
            </a:r>
          </a:p>
          <a:p>
            <a:pPr marL="342900" lvl="3" indent="0">
              <a:buClr>
                <a:srgbClr val="990000"/>
              </a:buClr>
              <a:defRPr/>
            </a:pPr>
            <a:r>
              <a:rPr lang="tr-TR" sz="3200" b="1" dirty="0">
                <a:solidFill>
                  <a:schemeClr val="bg1"/>
                </a:solidFill>
                <a:latin typeface="Myriad Pro Cond"/>
              </a:rPr>
              <a:t>Ticaret Heyetleri,</a:t>
            </a:r>
          </a:p>
          <a:p>
            <a:pPr marL="342900" lvl="3" indent="0">
              <a:buClr>
                <a:srgbClr val="990000"/>
              </a:buClr>
              <a:defRPr/>
            </a:pPr>
            <a:r>
              <a:rPr lang="tr-TR" sz="3200" b="1" dirty="0">
                <a:solidFill>
                  <a:schemeClr val="bg1"/>
                </a:solidFill>
                <a:latin typeface="Myriad Pro Cond"/>
              </a:rPr>
              <a:t>Yurt dışı Fuar Ziyaretleri,</a:t>
            </a:r>
          </a:p>
          <a:p>
            <a:pPr marL="342900" lvl="3" indent="0">
              <a:buClr>
                <a:srgbClr val="990000"/>
              </a:buClr>
              <a:defRPr/>
            </a:pPr>
            <a:r>
              <a:rPr lang="tr-TR" sz="3200" b="1" dirty="0">
                <a:solidFill>
                  <a:schemeClr val="bg1"/>
                </a:solidFill>
                <a:latin typeface="Myriad Pro Cond"/>
              </a:rPr>
              <a:t>Eşleştirme (B2B) Faaliyeti</a:t>
            </a:r>
          </a:p>
          <a:p>
            <a:pPr marL="342900" lvl="3" indent="0">
              <a:buClr>
                <a:srgbClr val="990000"/>
              </a:buClr>
              <a:defRPr/>
            </a:pPr>
            <a:endParaRPr lang="tr-TR" sz="3200" b="1" dirty="0">
              <a:solidFill>
                <a:schemeClr val="bg1"/>
              </a:solidFill>
              <a:latin typeface="Myriad Pro Cond"/>
            </a:endParaRPr>
          </a:p>
          <a:p>
            <a:pPr marL="342900" lvl="3" indent="0">
              <a:buClr>
                <a:srgbClr val="990000"/>
              </a:buClr>
              <a:defRPr/>
            </a:pPr>
            <a:r>
              <a:rPr lang="tr-TR" sz="3200" b="1" dirty="0">
                <a:solidFill>
                  <a:srgbClr val="D8AD65"/>
                </a:solidFill>
                <a:latin typeface="Myriad Pro Cond"/>
              </a:rPr>
              <a:t>Desteklenen Giderler;</a:t>
            </a:r>
          </a:p>
          <a:p>
            <a:pPr marL="342900" lvl="3" indent="0">
              <a:buClr>
                <a:srgbClr val="990000"/>
              </a:buClr>
              <a:defRPr/>
            </a:pPr>
            <a:r>
              <a:rPr lang="tr-TR" sz="3200" b="1" dirty="0">
                <a:solidFill>
                  <a:schemeClr val="bg1"/>
                </a:solidFill>
                <a:latin typeface="Myriad Pro Cond"/>
              </a:rPr>
              <a:t>Ulaşım, Konaklama, Tanıtım, Organizasyon </a:t>
            </a:r>
          </a:p>
          <a:p>
            <a:pPr algn="just" defTabSz="342900"/>
            <a:endParaRPr lang="tr-TR" sz="3200" b="1" dirty="0">
              <a:latin typeface="Myriad Pro Cond"/>
              <a:cs typeface="Arial" pitchFamily="34" charset="0"/>
            </a:endParaRPr>
          </a:p>
          <a:p>
            <a:pPr defTabSz="342900"/>
            <a:r>
              <a:rPr lang="tr-TR" sz="3200" b="1" dirty="0">
                <a:solidFill>
                  <a:srgbClr val="D8AD65"/>
                </a:solidFill>
                <a:latin typeface="Myriad Pro Cond"/>
                <a:cs typeface="Arial" pitchFamily="34" charset="0"/>
              </a:rPr>
              <a:t>Bakanlıktan ön onay</a:t>
            </a:r>
          </a:p>
          <a:p>
            <a:pPr defTabSz="342900"/>
            <a:r>
              <a:rPr lang="tr-TR" sz="3200" b="1" dirty="0">
                <a:solidFill>
                  <a:srgbClr val="D8AD65"/>
                </a:solidFill>
                <a:latin typeface="Myriad Pro Cond"/>
                <a:cs typeface="Arial" pitchFamily="34" charset="0"/>
              </a:rPr>
              <a:t>İş birliği kuruluşları</a:t>
            </a:r>
          </a:p>
          <a:p>
            <a:pPr marL="0" marR="0" indent="0" algn="l" defTabSz="2438338" rtl="0" fontAlgn="auto" latinLnBrk="0" hangingPunct="0">
              <a:lnSpc>
                <a:spcPct val="100000"/>
              </a:lnSpc>
              <a:spcBef>
                <a:spcPts val="0"/>
              </a:spcBef>
              <a:spcAft>
                <a:spcPts val="0"/>
              </a:spcAft>
              <a:buClrTx/>
              <a:buSzTx/>
              <a:buFontTx/>
              <a:buNone/>
              <a:tabLst/>
            </a:pPr>
            <a:endParaRPr kumimoji="0" lang="tr-TR" sz="2200" b="1" i="0" u="none" strike="noStrike" cap="none" spc="0" normalizeH="0" baseline="0" dirty="0">
              <a:ln>
                <a:noFill/>
              </a:ln>
              <a:solidFill>
                <a:srgbClr val="D8AD65"/>
              </a:solidFill>
              <a:effectLst/>
              <a:uFillTx/>
              <a:latin typeface="+mn-lt"/>
              <a:ea typeface="+mn-ea"/>
              <a:cs typeface="+mn-cs"/>
              <a:sym typeface="Helvetica Neue"/>
            </a:endParaRPr>
          </a:p>
        </p:txBody>
      </p:sp>
      <p:sp>
        <p:nvSpPr>
          <p:cNvPr id="22" name="Dikdörtgen 21"/>
          <p:cNvSpPr/>
          <p:nvPr/>
        </p:nvSpPr>
        <p:spPr>
          <a:xfrm>
            <a:off x="4636798" y="12914176"/>
            <a:ext cx="15110404" cy="584775"/>
          </a:xfrm>
          <a:prstGeom prst="rect">
            <a:avLst/>
          </a:prstGeom>
        </p:spPr>
        <p:txBody>
          <a:bodyPr wrap="square">
            <a:spAutoFit/>
          </a:bodyPr>
          <a:lstStyle/>
          <a:p>
            <a:pPr marL="685800" lvl="2" indent="0" defTabSz="685800" hangingPunct="1">
              <a:defRPr/>
            </a:pPr>
            <a:r>
              <a:rPr lang="tr-TR" sz="3200" b="1" dirty="0">
                <a:solidFill>
                  <a:srgbClr val="E43033"/>
                </a:solidFill>
                <a:latin typeface="Myriad Pro Cond"/>
              </a:rPr>
              <a:t>ÜRÜN SERGİLEME ÜNİTELERİNİN KİRALANMASINA İLİŞKİN GİDERLER</a:t>
            </a:r>
          </a:p>
        </p:txBody>
      </p:sp>
    </p:spTree>
    <p:extLst>
      <p:ext uri="{BB962C8B-B14F-4D97-AF65-F5344CB8AC3E}">
        <p14:creationId xmlns:p14="http://schemas.microsoft.com/office/powerpoint/2010/main" val="361788231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a:extLst>
              <a:ext uri="{FF2B5EF4-FFF2-40B4-BE49-F238E27FC236}">
                <a16:creationId xmlns:a16="http://schemas.microsoft.com/office/drawing/2014/main" id="{4FFCB3BB-EED8-4EBD-BB86-C1A350FEDA98}"/>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8FA6203B-A6BD-430B-A94E-46602A3D9B0E}"/>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611954A7-3DCC-4E63-8A30-BA7983A2724A}"/>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1C1CFD3E-61F4-41B3-9A90-06D96FF5A79D}"/>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FAF5A9E7-5B74-4258-8B08-2CBBA185B930}"/>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78E49A70-F31A-4E56-B620-E130916AF99D}"/>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FE6F87F6-C0C1-4925-9331-9AF17D3F5D37}"/>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6857F16B-FCBB-4AE5-A34A-58EB3EE734A4}"/>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CD3A9E69-8BB3-4CFF-9513-A487B517E5AA}"/>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18ED5741-171E-4D21-BEED-75CE7F5B9302}"/>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C0128CCD-916B-4140-B317-7BB7AAA91710}"/>
              </a:ext>
            </a:extLst>
          </p:cNvPr>
          <p:cNvGrpSpPr/>
          <p:nvPr/>
        </p:nvGrpSpPr>
        <p:grpSpPr>
          <a:xfrm>
            <a:off x="4414279" y="966579"/>
            <a:ext cx="15556672" cy="1394492"/>
            <a:chOff x="-12700" y="-12699"/>
            <a:chExt cx="12192954" cy="1394491"/>
          </a:xfrm>
        </p:grpSpPr>
        <p:grpSp>
          <p:nvGrpSpPr>
            <p:cNvPr id="13" name="Rectangle">
              <a:extLst>
                <a:ext uri="{FF2B5EF4-FFF2-40B4-BE49-F238E27FC236}">
                  <a16:creationId xmlns:a16="http://schemas.microsoft.com/office/drawing/2014/main" id="{649C8F5E-BB11-4464-8D65-41798796A4B5}"/>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28D91D3D-5DC8-49BB-B63F-5DF713237EA0}"/>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A3E5F477-D455-4E7F-BB9E-2227B9C9AFBC}"/>
                  </a:ext>
                </a:extLst>
              </p:cNvPr>
              <p:cNvPicPr>
                <a:picLocks/>
              </p:cNvPicPr>
              <p:nvPr/>
            </p:nvPicPr>
            <p:blipFill>
              <a:blip r:embed="rId4"/>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3A0DC1DB-E3FC-4848-B888-644D570BCE39}"/>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YENİ NESİL İHRACAT DESTEKLERİ">
            <a:extLst>
              <a:ext uri="{FF2B5EF4-FFF2-40B4-BE49-F238E27FC236}">
                <a16:creationId xmlns:a16="http://schemas.microsoft.com/office/drawing/2014/main" id="{A5DCCEA6-C5A8-4592-AFB2-6CFC709642CB}"/>
              </a:ext>
            </a:extLst>
          </p:cNvPr>
          <p:cNvSpPr txBox="1"/>
          <p:nvPr/>
        </p:nvSpPr>
        <p:spPr>
          <a:xfrm>
            <a:off x="4782171" y="1040753"/>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rPr>
              <a:t>ALIM HEYETİ DESTEĞİ</a:t>
            </a:r>
          </a:p>
        </p:txBody>
      </p:sp>
      <p:sp>
        <p:nvSpPr>
          <p:cNvPr id="18" name="Yuvarlatılmış Dikdörtgen 13">
            <a:extLst>
              <a:ext uri="{FF2B5EF4-FFF2-40B4-BE49-F238E27FC236}">
                <a16:creationId xmlns:a16="http://schemas.microsoft.com/office/drawing/2014/main" id="{81295FA9-C2A6-4C60-B5CE-0E57831E59FE}"/>
              </a:ext>
            </a:extLst>
          </p:cNvPr>
          <p:cNvSpPr/>
          <p:nvPr/>
        </p:nvSpPr>
        <p:spPr>
          <a:xfrm>
            <a:off x="8236057" y="8776605"/>
            <a:ext cx="7911886" cy="33974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48AE6D8F-3E8C-44D2-9ADD-A31A9AD14383}"/>
              </a:ext>
            </a:extLst>
          </p:cNvPr>
          <p:cNvSpPr txBox="1"/>
          <p:nvPr/>
        </p:nvSpPr>
        <p:spPr>
          <a:xfrm>
            <a:off x="8093455" y="9406067"/>
            <a:ext cx="8197089" cy="2492990"/>
          </a:xfrm>
          <a:prstGeom prst="rect">
            <a:avLst/>
          </a:prstGeom>
          <a:noFill/>
        </p:spPr>
        <p:txBody>
          <a:bodyPr wrap="square" rtlCol="0">
            <a:spAutoFit/>
          </a:bodyPr>
          <a:lstStyle/>
          <a:p>
            <a:pPr algn="ctr">
              <a:tabLst>
                <a:tab pos="1431925" algn="l"/>
              </a:tabLst>
            </a:pPr>
            <a:r>
              <a:rPr lang="tr-TR" sz="3200" b="1" dirty="0">
                <a:solidFill>
                  <a:srgbClr val="D8AD65"/>
                </a:solidFill>
                <a:latin typeface="Myriad Pro Cond"/>
                <a:cs typeface="Arial" panose="020B0604020202020204" pitchFamily="34" charset="0"/>
              </a:rPr>
              <a:t>Alım Heyeti Desteği</a:t>
            </a:r>
          </a:p>
          <a:p>
            <a:pPr algn="ctr"/>
            <a:endParaRPr lang="tr-TR" sz="3200" dirty="0">
              <a:latin typeface="Myriad Pro Cond"/>
            </a:endParaRPr>
          </a:p>
          <a:p>
            <a:pPr lvl="0" algn="ctr">
              <a:buClr>
                <a:srgbClr val="990000"/>
              </a:buClr>
              <a:defRPr/>
            </a:pPr>
            <a:r>
              <a:rPr lang="tr-TR" sz="3200" b="1" dirty="0">
                <a:solidFill>
                  <a:schemeClr val="bg1"/>
                </a:solidFill>
                <a:latin typeface="Myriad Pro Cond"/>
              </a:rPr>
              <a:t>Destek Oranı : </a:t>
            </a:r>
            <a:r>
              <a:rPr lang="tr-TR" sz="3200" b="1" dirty="0">
                <a:solidFill>
                  <a:srgbClr val="E43033"/>
                </a:solidFill>
                <a:latin typeface="Myriad Pro Cond"/>
              </a:rPr>
              <a:t>% 50 </a:t>
            </a:r>
          </a:p>
          <a:p>
            <a:pPr lvl="0" algn="ctr">
              <a:buClr>
                <a:srgbClr val="990000"/>
              </a:buClr>
              <a:defRPr/>
            </a:pPr>
            <a:r>
              <a:rPr lang="tr-TR" sz="3200" b="1" dirty="0">
                <a:solidFill>
                  <a:schemeClr val="bg1"/>
                </a:solidFill>
                <a:latin typeface="Myriad Pro Cond"/>
              </a:rPr>
              <a:t>Destek Miktarı: </a:t>
            </a:r>
            <a:r>
              <a:rPr lang="tr-TR" sz="3200" b="1" dirty="0">
                <a:solidFill>
                  <a:srgbClr val="E43033"/>
                </a:solidFill>
                <a:latin typeface="Myriad Pro Cond"/>
              </a:rPr>
              <a:t>2.262.000 TL /Faaliyet </a:t>
            </a:r>
          </a:p>
          <a:p>
            <a:pPr lvl="0" algn="ctr">
              <a:buClr>
                <a:srgbClr val="990000"/>
              </a:buClr>
              <a:defRPr/>
            </a:pPr>
            <a:endParaRPr lang="tr-TR" sz="2800" b="1" dirty="0">
              <a:solidFill>
                <a:schemeClr val="accent1">
                  <a:lumMod val="50000"/>
                </a:schemeClr>
              </a:solidFill>
            </a:endParaRPr>
          </a:p>
        </p:txBody>
      </p:sp>
      <p:pic>
        <p:nvPicPr>
          <p:cNvPr id="20" name="Rectangle Rectangle" descr="Rectangle Rectangle">
            <a:extLst>
              <a:ext uri="{FF2B5EF4-FFF2-40B4-BE49-F238E27FC236}">
                <a16:creationId xmlns:a16="http://schemas.microsoft.com/office/drawing/2014/main" id="{E65FEA1A-EBAA-4B4C-A487-0E8C974D9C2D}"/>
              </a:ext>
            </a:extLst>
          </p:cNvPr>
          <p:cNvPicPr>
            <a:picLocks/>
          </p:cNvPicPr>
          <p:nvPr/>
        </p:nvPicPr>
        <p:blipFill>
          <a:blip r:embed="rId5"/>
          <a:stretch>
            <a:fillRect/>
          </a:stretch>
        </p:blipFill>
        <p:spPr>
          <a:xfrm>
            <a:off x="3505116" y="2659382"/>
            <a:ext cx="16952601" cy="5728746"/>
          </a:xfrm>
          <a:prstGeom prst="rect">
            <a:avLst/>
          </a:prstGeom>
          <a:effectLst/>
        </p:spPr>
      </p:pic>
      <p:sp>
        <p:nvSpPr>
          <p:cNvPr id="21" name="Metin kutusu 20">
            <a:extLst>
              <a:ext uri="{FF2B5EF4-FFF2-40B4-BE49-F238E27FC236}">
                <a16:creationId xmlns:a16="http://schemas.microsoft.com/office/drawing/2014/main" id="{6B994DBC-892B-47BE-A275-65B8FDEB4AE8}"/>
              </a:ext>
            </a:extLst>
          </p:cNvPr>
          <p:cNvSpPr txBox="1"/>
          <p:nvPr/>
        </p:nvSpPr>
        <p:spPr>
          <a:xfrm>
            <a:off x="2768794" y="2856803"/>
            <a:ext cx="18087278" cy="533390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200" b="1" dirty="0">
                <a:solidFill>
                  <a:srgbClr val="D8AD65"/>
                </a:solidFill>
                <a:latin typeface="Myriad Pro Cond"/>
                <a:cs typeface="Arial" pitchFamily="34" charset="0"/>
              </a:rPr>
              <a:t>Desteklenen Faaliyetler;</a:t>
            </a:r>
          </a:p>
          <a:p>
            <a:pPr marL="342900" lvl="3" indent="0">
              <a:buClr>
                <a:srgbClr val="990000"/>
              </a:buClr>
              <a:defRPr/>
            </a:pPr>
            <a:r>
              <a:rPr lang="tr-TR" sz="3200" b="1" dirty="0">
                <a:solidFill>
                  <a:schemeClr val="bg1"/>
                </a:solidFill>
                <a:latin typeface="Myriad Pro Cond"/>
              </a:rPr>
              <a:t>İkili iş görüşmeleri,</a:t>
            </a:r>
          </a:p>
          <a:p>
            <a:pPr marL="342900" lvl="3" indent="0">
              <a:buClr>
                <a:srgbClr val="990000"/>
              </a:buClr>
              <a:defRPr/>
            </a:pPr>
            <a:r>
              <a:rPr lang="tr-TR" sz="3200" b="1" dirty="0">
                <a:solidFill>
                  <a:schemeClr val="bg1"/>
                </a:solidFill>
                <a:latin typeface="Myriad Pro Cond"/>
              </a:rPr>
              <a:t>Tesis ziyaretleri,</a:t>
            </a:r>
          </a:p>
          <a:p>
            <a:pPr marL="342900" lvl="3" indent="0">
              <a:buClr>
                <a:srgbClr val="990000"/>
              </a:buClr>
              <a:defRPr/>
            </a:pPr>
            <a:r>
              <a:rPr lang="tr-TR" sz="3200" b="1" dirty="0">
                <a:solidFill>
                  <a:schemeClr val="bg1"/>
                </a:solidFill>
                <a:latin typeface="Myriad Pro Cond"/>
              </a:rPr>
              <a:t>Meslek kuruluşu ziyareti</a:t>
            </a:r>
          </a:p>
          <a:p>
            <a:pPr marL="342900" lvl="3" indent="0">
              <a:buClr>
                <a:srgbClr val="990000"/>
              </a:buClr>
              <a:defRPr/>
            </a:pPr>
            <a:endParaRPr lang="tr-TR" sz="3200" b="1" dirty="0">
              <a:solidFill>
                <a:schemeClr val="bg1"/>
              </a:solidFill>
              <a:latin typeface="Myriad Pro Cond"/>
            </a:endParaRPr>
          </a:p>
          <a:p>
            <a:pPr marL="342900" lvl="3" indent="0">
              <a:buClr>
                <a:srgbClr val="990000"/>
              </a:buClr>
              <a:defRPr/>
            </a:pPr>
            <a:r>
              <a:rPr lang="tr-TR" sz="3200" b="1" dirty="0">
                <a:solidFill>
                  <a:srgbClr val="D8AD65"/>
                </a:solidFill>
                <a:latin typeface="Myriad Pro Cond"/>
              </a:rPr>
              <a:t>Desteklenen Giderler;</a:t>
            </a:r>
          </a:p>
          <a:p>
            <a:pPr marL="342900" lvl="3" indent="0">
              <a:buClr>
                <a:srgbClr val="990000"/>
              </a:buClr>
              <a:defRPr/>
            </a:pPr>
            <a:r>
              <a:rPr lang="tr-TR" sz="3200" b="1" dirty="0">
                <a:solidFill>
                  <a:schemeClr val="bg1"/>
                </a:solidFill>
                <a:latin typeface="Myriad Pro Cond"/>
              </a:rPr>
              <a:t>Ulaşım, Konaklama, Tanıtım, Organizasyon </a:t>
            </a:r>
          </a:p>
          <a:p>
            <a:pPr algn="just" defTabSz="342900"/>
            <a:endParaRPr lang="tr-TR" sz="3200" b="1" dirty="0">
              <a:latin typeface="Myriad Pro Cond"/>
              <a:cs typeface="Arial" pitchFamily="34" charset="0"/>
            </a:endParaRPr>
          </a:p>
          <a:p>
            <a:pPr defTabSz="342900"/>
            <a:r>
              <a:rPr lang="tr-TR" sz="3200" b="1" dirty="0">
                <a:solidFill>
                  <a:srgbClr val="D8AD65"/>
                </a:solidFill>
                <a:latin typeface="Myriad Pro Cond"/>
                <a:cs typeface="Arial" pitchFamily="34" charset="0"/>
              </a:rPr>
              <a:t>Bakanlıktan ön onay</a:t>
            </a:r>
          </a:p>
          <a:p>
            <a:pPr defTabSz="342900"/>
            <a:r>
              <a:rPr lang="tr-TR" sz="3200" b="1" dirty="0">
                <a:solidFill>
                  <a:srgbClr val="D8AD65"/>
                </a:solidFill>
                <a:latin typeface="Myriad Pro Cond"/>
                <a:cs typeface="Arial" pitchFamily="34" charset="0"/>
              </a:rPr>
              <a:t>İş birliği kuruluşları</a:t>
            </a:r>
          </a:p>
          <a:p>
            <a:pPr marL="0" marR="0" indent="0" algn="l" defTabSz="2438338" rtl="0" fontAlgn="auto" latinLnBrk="0" hangingPunct="0">
              <a:lnSpc>
                <a:spcPct val="100000"/>
              </a:lnSpc>
              <a:spcBef>
                <a:spcPts val="0"/>
              </a:spcBef>
              <a:spcAft>
                <a:spcPts val="0"/>
              </a:spcAft>
              <a:buClrTx/>
              <a:buSzTx/>
              <a:buFontTx/>
              <a:buNone/>
              <a:tabLst/>
            </a:pPr>
            <a:endParaRPr kumimoji="0" lang="tr-TR" sz="2200" b="1" i="0" u="none" strike="noStrike" cap="none" spc="0" normalizeH="0" baseline="0" dirty="0">
              <a:ln>
                <a:noFill/>
              </a:ln>
              <a:solidFill>
                <a:srgbClr val="D8AD65"/>
              </a:solidFill>
              <a:effectLst/>
              <a:uFillTx/>
              <a:latin typeface="+mn-lt"/>
              <a:ea typeface="+mn-ea"/>
              <a:cs typeface="+mn-cs"/>
              <a:sym typeface="Helvetica Neue"/>
            </a:endParaRPr>
          </a:p>
        </p:txBody>
      </p:sp>
      <p:sp>
        <p:nvSpPr>
          <p:cNvPr id="22" name="Dikdörtgen 21"/>
          <p:cNvSpPr/>
          <p:nvPr/>
        </p:nvSpPr>
        <p:spPr>
          <a:xfrm>
            <a:off x="4706671" y="12562551"/>
            <a:ext cx="14970656" cy="584775"/>
          </a:xfrm>
          <a:prstGeom prst="rect">
            <a:avLst/>
          </a:prstGeom>
        </p:spPr>
        <p:txBody>
          <a:bodyPr wrap="square">
            <a:spAutoFit/>
          </a:bodyPr>
          <a:lstStyle/>
          <a:p>
            <a:pPr marL="685800" lvl="2" indent="0" defTabSz="685800" hangingPunct="1">
              <a:defRPr/>
            </a:pPr>
            <a:r>
              <a:rPr lang="tr-TR" sz="3200" b="1" dirty="0">
                <a:solidFill>
                  <a:srgbClr val="E43033"/>
                </a:solidFill>
                <a:latin typeface="Myriad Pro Cond"/>
              </a:rPr>
              <a:t>ÜRÜN SERGİLEME ÜNİTELERİNİN KİRALANMASINA İLİŞKİN GİDERLER</a:t>
            </a:r>
          </a:p>
        </p:txBody>
      </p:sp>
    </p:spTree>
    <p:extLst>
      <p:ext uri="{BB962C8B-B14F-4D97-AF65-F5344CB8AC3E}">
        <p14:creationId xmlns:p14="http://schemas.microsoft.com/office/powerpoint/2010/main" val="75436275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SANAL TİCARET HEYETİ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43668089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a:extLst>
              <a:ext uri="{FF2B5EF4-FFF2-40B4-BE49-F238E27FC236}">
                <a16:creationId xmlns:a16="http://schemas.microsoft.com/office/drawing/2014/main" id="{3A336C45-BF4D-4FAB-8D2D-6B42BD8919A6}"/>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CCB2602E-73ED-4D85-A4E1-B7C804BD11F0}"/>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1D3B84E3-215C-4648-BB70-72EF20F3F855}"/>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E1E6093D-A912-4BB5-B323-C1ED8784A1F2}"/>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61773576-077C-4537-862F-650AADD1832D}"/>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F378876A-20CE-4EEF-BC5E-B19364987F0A}"/>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1BD2E8E5-0D25-42A4-8EE6-CA2AA5930599}"/>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86223187-A0DC-4B93-9070-C350FB8FA6BD}"/>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8DE81AE2-66A0-4597-ACD0-011AC75364D9}"/>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1BCF0FBA-62BA-4604-9006-CE66300A3F5F}"/>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7A5F6470-6F7E-4EA2-9E72-53E6F35C3A35}"/>
              </a:ext>
            </a:extLst>
          </p:cNvPr>
          <p:cNvGrpSpPr/>
          <p:nvPr/>
        </p:nvGrpSpPr>
        <p:grpSpPr>
          <a:xfrm>
            <a:off x="4965453" y="953881"/>
            <a:ext cx="15556672" cy="1394492"/>
            <a:chOff x="-12700" y="-12699"/>
            <a:chExt cx="12192954" cy="1394491"/>
          </a:xfrm>
        </p:grpSpPr>
        <p:grpSp>
          <p:nvGrpSpPr>
            <p:cNvPr id="13" name="Rectangle">
              <a:extLst>
                <a:ext uri="{FF2B5EF4-FFF2-40B4-BE49-F238E27FC236}">
                  <a16:creationId xmlns:a16="http://schemas.microsoft.com/office/drawing/2014/main" id="{4ED420B9-F464-4956-91B9-05ADB08F36F6}"/>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8DB1750C-7323-499D-83BE-0E2D1100CBEB}"/>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CFA1AB74-AA13-4667-821C-69EB86EAAE4A}"/>
                  </a:ext>
                </a:extLst>
              </p:cNvPr>
              <p:cNvPicPr>
                <a:picLocks/>
              </p:cNvPicPr>
              <p:nvPr/>
            </p:nvPicPr>
            <p:blipFill>
              <a:blip r:embed="rId4"/>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3C8CD3E1-7BAB-4B69-9990-F8568124BF31}"/>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YENİ NESİL İHRACAT DESTEKLERİ">
            <a:extLst>
              <a:ext uri="{FF2B5EF4-FFF2-40B4-BE49-F238E27FC236}">
                <a16:creationId xmlns:a16="http://schemas.microsoft.com/office/drawing/2014/main" id="{38138E3C-ACF4-4825-9D2C-B1B2CF0B7EA6}"/>
              </a:ext>
            </a:extLst>
          </p:cNvPr>
          <p:cNvSpPr txBox="1"/>
          <p:nvPr/>
        </p:nvSpPr>
        <p:spPr>
          <a:xfrm>
            <a:off x="5479720" y="1040753"/>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rPr>
              <a:t>SANAL TİCARET HEYETİ DESTEĞİ</a:t>
            </a:r>
            <a:endParaRPr sz="6000" dirty="0">
              <a:latin typeface="Calibri" panose="020F0502020204030204" pitchFamily="34" charset="0"/>
            </a:endParaRPr>
          </a:p>
        </p:txBody>
      </p:sp>
      <p:sp>
        <p:nvSpPr>
          <p:cNvPr id="18" name="Yuvarlatılmış Dikdörtgen 13">
            <a:extLst>
              <a:ext uri="{FF2B5EF4-FFF2-40B4-BE49-F238E27FC236}">
                <a16:creationId xmlns:a16="http://schemas.microsoft.com/office/drawing/2014/main" id="{B06AC7B7-133B-42BB-9CB7-D477FC216877}"/>
              </a:ext>
            </a:extLst>
          </p:cNvPr>
          <p:cNvSpPr/>
          <p:nvPr/>
        </p:nvSpPr>
        <p:spPr>
          <a:xfrm>
            <a:off x="7535113" y="9492841"/>
            <a:ext cx="9434932" cy="32500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21BFF315-37FB-4786-83B6-A0A7A4F58085}"/>
              </a:ext>
            </a:extLst>
          </p:cNvPr>
          <p:cNvSpPr txBox="1"/>
          <p:nvPr/>
        </p:nvSpPr>
        <p:spPr>
          <a:xfrm>
            <a:off x="7767235" y="10040636"/>
            <a:ext cx="8970688" cy="2154436"/>
          </a:xfrm>
          <a:prstGeom prst="rect">
            <a:avLst/>
          </a:prstGeom>
          <a:noFill/>
        </p:spPr>
        <p:txBody>
          <a:bodyPr wrap="square" rtlCol="0">
            <a:spAutoFit/>
          </a:bodyPr>
          <a:lstStyle/>
          <a:p>
            <a:pPr algn="ctr"/>
            <a:endParaRPr lang="tr-TR" dirty="0"/>
          </a:p>
          <a:p>
            <a:pPr lvl="0" algn="ctr">
              <a:buClr>
                <a:srgbClr val="990000"/>
              </a:buClr>
              <a:defRPr/>
            </a:pPr>
            <a:r>
              <a:rPr lang="tr-TR" sz="3600" b="1" dirty="0">
                <a:solidFill>
                  <a:schemeClr val="bg1"/>
                </a:solidFill>
                <a:latin typeface="Myriad Pro Cond"/>
              </a:rPr>
              <a:t>Destek Oranı : </a:t>
            </a:r>
            <a:r>
              <a:rPr lang="tr-TR" sz="3600" b="1" dirty="0">
                <a:solidFill>
                  <a:srgbClr val="E43033"/>
                </a:solidFill>
                <a:latin typeface="Myriad Pro Cond"/>
              </a:rPr>
              <a:t>% 50 </a:t>
            </a:r>
          </a:p>
          <a:p>
            <a:pPr lvl="0" algn="ctr">
              <a:buClr>
                <a:srgbClr val="990000"/>
              </a:buClr>
              <a:defRPr/>
            </a:pPr>
            <a:r>
              <a:rPr lang="tr-TR" sz="3600" b="1" dirty="0">
                <a:solidFill>
                  <a:schemeClr val="bg1"/>
                </a:solidFill>
                <a:latin typeface="Myriad Pro Cond"/>
              </a:rPr>
              <a:t>Destek Miktarı: </a:t>
            </a:r>
            <a:r>
              <a:rPr lang="tr-TR" sz="3600" b="1" dirty="0">
                <a:solidFill>
                  <a:srgbClr val="E43033"/>
                </a:solidFill>
                <a:latin typeface="Myriad Pro Cond"/>
              </a:rPr>
              <a:t>1.809.000 TL/ Faaliyet </a:t>
            </a:r>
          </a:p>
          <a:p>
            <a:pPr lvl="0" algn="ctr">
              <a:buClr>
                <a:srgbClr val="990000"/>
              </a:buClr>
              <a:defRPr/>
            </a:pPr>
            <a:endParaRPr lang="tr-TR" sz="4000" b="1" dirty="0">
              <a:solidFill>
                <a:schemeClr val="accent1">
                  <a:lumMod val="50000"/>
                </a:schemeClr>
              </a:solidFill>
            </a:endParaRPr>
          </a:p>
        </p:txBody>
      </p:sp>
      <p:pic>
        <p:nvPicPr>
          <p:cNvPr id="20" name="Rectangle Rectangle" descr="Rectangle Rectangle">
            <a:extLst>
              <a:ext uri="{FF2B5EF4-FFF2-40B4-BE49-F238E27FC236}">
                <a16:creationId xmlns:a16="http://schemas.microsoft.com/office/drawing/2014/main" id="{F89D66B9-0D48-4045-9606-11D67204381A}"/>
              </a:ext>
            </a:extLst>
          </p:cNvPr>
          <p:cNvPicPr>
            <a:picLocks/>
          </p:cNvPicPr>
          <p:nvPr/>
        </p:nvPicPr>
        <p:blipFill>
          <a:blip r:embed="rId5"/>
          <a:stretch>
            <a:fillRect/>
          </a:stretch>
        </p:blipFill>
        <p:spPr>
          <a:xfrm>
            <a:off x="3553323" y="2820108"/>
            <a:ext cx="16952601" cy="5728746"/>
          </a:xfrm>
          <a:prstGeom prst="rect">
            <a:avLst/>
          </a:prstGeom>
          <a:effectLst/>
        </p:spPr>
      </p:pic>
      <p:sp>
        <p:nvSpPr>
          <p:cNvPr id="26" name="Metin kutusu 25">
            <a:extLst>
              <a:ext uri="{FF2B5EF4-FFF2-40B4-BE49-F238E27FC236}">
                <a16:creationId xmlns:a16="http://schemas.microsoft.com/office/drawing/2014/main" id="{F1E01B3D-21E7-4719-88FC-FB418107CCAB}"/>
              </a:ext>
            </a:extLst>
          </p:cNvPr>
          <p:cNvSpPr txBox="1"/>
          <p:nvPr/>
        </p:nvSpPr>
        <p:spPr>
          <a:xfrm>
            <a:off x="3208940" y="3045779"/>
            <a:ext cx="18087278" cy="548779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300" dirty="0">
                <a:solidFill>
                  <a:schemeClr val="bg1"/>
                </a:solidFill>
                <a:latin typeface="Myriad Pro Cond"/>
              </a:rPr>
              <a:t>Desteklenen Giderler</a:t>
            </a:r>
          </a:p>
          <a:p>
            <a:pPr lvl="2" indent="0" defTabSz="914400" hangingPunct="1">
              <a:buClr>
                <a:srgbClr val="990000"/>
              </a:buClr>
              <a:defRPr/>
            </a:pPr>
            <a:endParaRPr lang="tr-TR" sz="3300" dirty="0">
              <a:solidFill>
                <a:schemeClr val="bg1"/>
              </a:solidFill>
              <a:latin typeface="Myriad Pro Cond"/>
            </a:endParaRPr>
          </a:p>
          <a:p>
            <a:pPr lvl="2" indent="0" defTabSz="914400" hangingPunct="1">
              <a:buClr>
                <a:srgbClr val="990000"/>
              </a:buClr>
              <a:defRPr/>
            </a:pPr>
            <a:r>
              <a:rPr lang="tr-TR" sz="3300" dirty="0">
                <a:solidFill>
                  <a:schemeClr val="bg1"/>
                </a:solidFill>
                <a:latin typeface="Myriad Pro Cond"/>
              </a:rPr>
              <a:t>Tanıtım giderleri</a:t>
            </a:r>
          </a:p>
          <a:p>
            <a:pPr lvl="2" indent="0" defTabSz="914400" hangingPunct="1">
              <a:buClr>
                <a:srgbClr val="990000"/>
              </a:buClr>
              <a:defRPr/>
            </a:pPr>
            <a:r>
              <a:rPr lang="tr-TR" sz="3300" dirty="0">
                <a:solidFill>
                  <a:schemeClr val="bg1"/>
                </a:solidFill>
                <a:latin typeface="Myriad Pro Cond"/>
              </a:rPr>
              <a:t>Sanal ticaret heyetinin planlaması ve koordinasyonuna yönelik hizmet giderleri, </a:t>
            </a:r>
          </a:p>
          <a:p>
            <a:pPr lvl="2" indent="0" defTabSz="914400" hangingPunct="1">
              <a:buClr>
                <a:srgbClr val="990000"/>
              </a:buClr>
              <a:defRPr/>
            </a:pPr>
            <a:r>
              <a:rPr lang="tr-TR" sz="3300" dirty="0">
                <a:solidFill>
                  <a:schemeClr val="bg1"/>
                </a:solidFill>
                <a:latin typeface="Myriad Pro Cond"/>
              </a:rPr>
              <a:t>Eşleştirme ve iş görüşmelerinin organizasyonuna ilişkin giderler, </a:t>
            </a:r>
          </a:p>
          <a:p>
            <a:pPr lvl="2" indent="0" defTabSz="914400" hangingPunct="1">
              <a:buClr>
                <a:srgbClr val="990000"/>
              </a:buClr>
              <a:defRPr/>
            </a:pPr>
            <a:r>
              <a:rPr lang="tr-TR" sz="3300" dirty="0">
                <a:solidFill>
                  <a:schemeClr val="bg1"/>
                </a:solidFill>
                <a:latin typeface="Myriad Pro Cond"/>
              </a:rPr>
              <a:t>Sanal ticaret heyeti faaliyetinin gerçekleştirildiği platformlara ödenen ücretler </a:t>
            </a:r>
          </a:p>
          <a:p>
            <a:pPr lvl="2" indent="0" defTabSz="914400" hangingPunct="1">
              <a:buClr>
                <a:srgbClr val="990000"/>
              </a:buClr>
              <a:defRPr/>
            </a:pPr>
            <a:r>
              <a:rPr lang="tr-TR" sz="3300" dirty="0">
                <a:solidFill>
                  <a:schemeClr val="bg1"/>
                </a:solidFill>
                <a:latin typeface="Myriad Pro Cond"/>
              </a:rPr>
              <a:t>Tercümanlık giderleri </a:t>
            </a:r>
            <a:endParaRPr lang="tr-TR" sz="3300" dirty="0">
              <a:solidFill>
                <a:schemeClr val="bg1"/>
              </a:solidFill>
              <a:latin typeface="Myriad Pro Cond"/>
              <a:cs typeface="Arial" pitchFamily="34" charset="0"/>
            </a:endParaRPr>
          </a:p>
          <a:p>
            <a:pPr defTabSz="342900"/>
            <a:endParaRPr lang="tr-TR" sz="3300" b="1" dirty="0">
              <a:solidFill>
                <a:srgbClr val="D8AD65"/>
              </a:solidFill>
              <a:latin typeface="Myriad Pro Cond"/>
              <a:cs typeface="Arial" pitchFamily="34" charset="0"/>
            </a:endParaRPr>
          </a:p>
          <a:p>
            <a:pPr defTabSz="342900"/>
            <a:r>
              <a:rPr lang="tr-TR" sz="3300" b="1" dirty="0">
                <a:solidFill>
                  <a:srgbClr val="D8AD65"/>
                </a:solidFill>
                <a:latin typeface="Myriad Pro Cond"/>
                <a:cs typeface="Arial" pitchFamily="34" charset="0"/>
              </a:rPr>
              <a:t>Bakanlıktan ön onay</a:t>
            </a:r>
          </a:p>
          <a:p>
            <a:pPr defTabSz="342900"/>
            <a:r>
              <a:rPr lang="tr-TR" sz="3300" b="1" dirty="0">
                <a:solidFill>
                  <a:srgbClr val="D8AD65"/>
                </a:solidFill>
                <a:latin typeface="Myriad Pro Cond"/>
                <a:cs typeface="Arial" pitchFamily="34" charset="0"/>
              </a:rPr>
              <a:t>İş birliği kuruluşları</a:t>
            </a:r>
          </a:p>
          <a:p>
            <a:pPr marL="0" marR="0" indent="0" algn="l" defTabSz="2438338" rtl="0" fontAlgn="auto" latinLnBrk="0" hangingPunct="0">
              <a:lnSpc>
                <a:spcPct val="100000"/>
              </a:lnSpc>
              <a:spcBef>
                <a:spcPts val="0"/>
              </a:spcBef>
              <a:spcAft>
                <a:spcPts val="0"/>
              </a:spcAft>
              <a:buClrTx/>
              <a:buSzTx/>
              <a:buFontTx/>
              <a:buNone/>
              <a:tabLst/>
            </a:pPr>
            <a:endParaRPr kumimoji="0" lang="tr-TR" sz="2200" b="1" i="0" u="none" strike="noStrike" cap="none" spc="0" normalizeH="0" baseline="0" dirty="0">
              <a:ln>
                <a:noFill/>
              </a:ln>
              <a:solidFill>
                <a:srgbClr val="D8AD65"/>
              </a:solidFill>
              <a:effectLst/>
              <a:uFillTx/>
              <a:latin typeface="+mn-lt"/>
              <a:ea typeface="+mn-ea"/>
              <a:cs typeface="+mn-cs"/>
              <a:sym typeface="Helvetica Neue"/>
            </a:endParaRPr>
          </a:p>
        </p:txBody>
      </p:sp>
    </p:spTree>
    <p:extLst>
      <p:ext uri="{BB962C8B-B14F-4D97-AF65-F5344CB8AC3E}">
        <p14:creationId xmlns:p14="http://schemas.microsoft.com/office/powerpoint/2010/main" val="374338579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r>
              <a:rPr lang="tr-TR" sz="4400" dirty="0"/>
              <a:t>ULUSLARARASI REKABETÇİLİĞİN </a:t>
            </a:r>
            <a:r>
              <a:rPr lang="tr-TR" sz="4400" b="1" dirty="0">
                <a:solidFill>
                  <a:srgbClr val="D8AD65"/>
                </a:solidFill>
                <a:latin typeface="Myriad Pro Cond"/>
                <a:ea typeface="Myriad Pro Cond"/>
                <a:cs typeface="Myriad Pro Cond"/>
              </a:rPr>
              <a:t>GELİŞTİRİLMESİ (</a:t>
            </a:r>
            <a:r>
              <a:rPr lang="tr-TR" altLang="tr-TR" sz="4400" b="1" dirty="0">
                <a:solidFill>
                  <a:srgbClr val="D8AD65"/>
                </a:solidFill>
                <a:latin typeface="Myriad Pro Cond"/>
                <a:ea typeface="Myriad Pro Cond"/>
                <a:cs typeface="Myriad Pro Cond"/>
              </a:rPr>
              <a:t>UR-GE) </a:t>
            </a:r>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ea typeface="Myriad Pro Cond"/>
                <a:cs typeface="Myriad Pro Cond"/>
              </a:rPr>
              <a:t>PROJE DESTEĞİ</a:t>
            </a:r>
            <a:endParaRPr lang="tr-TR" sz="4400" b="1" dirty="0">
              <a:solidFill>
                <a:srgbClr val="D8AD65"/>
              </a:solidFill>
              <a:latin typeface="Myriad Pro Cond"/>
              <a:ea typeface="Myriad Pro Cond"/>
              <a:cs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68024019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8" name="Rectangle">
            <a:extLst>
              <a:ext uri="{FF2B5EF4-FFF2-40B4-BE49-F238E27FC236}">
                <a16:creationId xmlns:a16="http://schemas.microsoft.com/office/drawing/2014/main" id="{E603BBA2-5F22-4385-962C-94BE86E85115}"/>
              </a:ext>
            </a:extLst>
          </p:cNvPr>
          <p:cNvGrpSpPr/>
          <p:nvPr/>
        </p:nvGrpSpPr>
        <p:grpSpPr>
          <a:xfrm>
            <a:off x="4305020" y="2997475"/>
            <a:ext cx="16156068" cy="8917086"/>
            <a:chOff x="12700" y="-12701"/>
            <a:chExt cx="11052296" cy="1969640"/>
          </a:xfrm>
        </p:grpSpPr>
        <p:sp>
          <p:nvSpPr>
            <p:cNvPr id="19" name="Rectangle">
              <a:extLst>
                <a:ext uri="{FF2B5EF4-FFF2-40B4-BE49-F238E27FC236}">
                  <a16:creationId xmlns:a16="http://schemas.microsoft.com/office/drawing/2014/main" id="{141F675B-3A4D-4FC5-B0F9-2BD5E47590AD}"/>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0" name="Rectangle Rectangle" descr="Rectangle Rectangle">
              <a:extLst>
                <a:ext uri="{FF2B5EF4-FFF2-40B4-BE49-F238E27FC236}">
                  <a16:creationId xmlns:a16="http://schemas.microsoft.com/office/drawing/2014/main" id="{7634F14C-A621-4885-8EEC-ADFD09A592C2}"/>
                </a:ext>
              </a:extLst>
            </p:cNvPr>
            <p:cNvPicPr>
              <a:picLocks/>
            </p:cNvPicPr>
            <p:nvPr/>
          </p:nvPicPr>
          <p:blipFill>
            <a:blip r:embed="rId5"/>
            <a:stretch>
              <a:fillRect/>
            </a:stretch>
          </p:blipFill>
          <p:spPr>
            <a:xfrm>
              <a:off x="12700" y="-12701"/>
              <a:ext cx="11052296" cy="1969640"/>
            </a:xfrm>
            <a:prstGeom prst="rect">
              <a:avLst/>
            </a:prstGeom>
            <a:effectLst/>
          </p:spPr>
        </p:pic>
      </p:grpSp>
      <p:sp>
        <p:nvSpPr>
          <p:cNvPr id="5" name="Dikdörtgen 4"/>
          <p:cNvSpPr/>
          <p:nvPr/>
        </p:nvSpPr>
        <p:spPr>
          <a:xfrm>
            <a:off x="5497969" y="3531867"/>
            <a:ext cx="13917678" cy="7848302"/>
          </a:xfrm>
          <a:prstGeom prst="rect">
            <a:avLst/>
          </a:prstGeom>
        </p:spPr>
        <p:txBody>
          <a:bodyPr wrap="square">
            <a:spAutoFit/>
          </a:bodyPr>
          <a:lstStyle/>
          <a:p>
            <a:r>
              <a:rPr lang="tr-TR" sz="3600" b="1" dirty="0">
                <a:solidFill>
                  <a:schemeClr val="bg1"/>
                </a:solidFill>
              </a:rPr>
              <a:t>Türkiye İhracatçılar Meclisi (TİM), </a:t>
            </a:r>
          </a:p>
          <a:p>
            <a:r>
              <a:rPr lang="tr-TR" sz="3600" b="1" dirty="0">
                <a:solidFill>
                  <a:schemeClr val="bg1"/>
                </a:solidFill>
              </a:rPr>
              <a:t>Türkiye Odalar ve Borsalar Birliği (TOBB),</a:t>
            </a:r>
          </a:p>
          <a:p>
            <a:r>
              <a:rPr lang="tr-TR" sz="3600" b="1" dirty="0">
                <a:solidFill>
                  <a:schemeClr val="bg1"/>
                </a:solidFill>
              </a:rPr>
              <a:t> Dış Ekonomik İlişkiler Kurulu (DEİK),</a:t>
            </a:r>
          </a:p>
          <a:p>
            <a:r>
              <a:rPr lang="tr-TR" sz="3600" b="1" dirty="0">
                <a:solidFill>
                  <a:schemeClr val="bg1"/>
                </a:solidFill>
              </a:rPr>
              <a:t> İhracatçı Birlikleri, </a:t>
            </a:r>
          </a:p>
          <a:p>
            <a:r>
              <a:rPr lang="tr-TR" sz="3600" b="1" dirty="0">
                <a:solidFill>
                  <a:schemeClr val="bg1"/>
                </a:solidFill>
              </a:rPr>
              <a:t>Ticaret ve/veya Sanayi Odaları, </a:t>
            </a:r>
          </a:p>
          <a:p>
            <a:r>
              <a:rPr lang="tr-TR" sz="3600" b="1" dirty="0">
                <a:solidFill>
                  <a:schemeClr val="bg1"/>
                </a:solidFill>
              </a:rPr>
              <a:t>Organize Sanayi Bölgeleri, </a:t>
            </a:r>
          </a:p>
          <a:p>
            <a:r>
              <a:rPr lang="tr-TR" sz="3600" b="1" dirty="0">
                <a:solidFill>
                  <a:schemeClr val="bg1"/>
                </a:solidFill>
              </a:rPr>
              <a:t>Endüstri Bölgeleri, </a:t>
            </a:r>
          </a:p>
          <a:p>
            <a:r>
              <a:rPr lang="tr-TR" sz="3600" b="1" dirty="0">
                <a:solidFill>
                  <a:schemeClr val="bg1"/>
                </a:solidFill>
              </a:rPr>
              <a:t>Teknoloji Geliştirme Bölgeleri, </a:t>
            </a:r>
          </a:p>
          <a:p>
            <a:r>
              <a:rPr lang="tr-TR" sz="3600" b="1" dirty="0">
                <a:solidFill>
                  <a:schemeClr val="bg1"/>
                </a:solidFill>
              </a:rPr>
              <a:t>Sektör Dernekleri ve Kuruluşları, </a:t>
            </a:r>
          </a:p>
          <a:p>
            <a:r>
              <a:rPr lang="tr-TR" sz="3600" b="1" dirty="0" err="1">
                <a:solidFill>
                  <a:schemeClr val="bg1"/>
                </a:solidFill>
              </a:rPr>
              <a:t>Sektörel</a:t>
            </a:r>
            <a:r>
              <a:rPr lang="tr-TR" sz="3600" b="1" dirty="0">
                <a:solidFill>
                  <a:schemeClr val="bg1"/>
                </a:solidFill>
              </a:rPr>
              <a:t> Dış Ticaret Şirketleri (SDŞ), </a:t>
            </a:r>
          </a:p>
          <a:p>
            <a:r>
              <a:rPr lang="tr-TR" sz="3600" b="1" dirty="0">
                <a:solidFill>
                  <a:schemeClr val="bg1"/>
                </a:solidFill>
              </a:rPr>
              <a:t>Ticaret Borsaları,</a:t>
            </a:r>
          </a:p>
          <a:p>
            <a:r>
              <a:rPr lang="tr-TR" sz="3600" b="1" dirty="0">
                <a:solidFill>
                  <a:schemeClr val="bg1"/>
                </a:solidFill>
              </a:rPr>
              <a:t> İşveren Sendikaları </a:t>
            </a:r>
          </a:p>
          <a:p>
            <a:r>
              <a:rPr lang="tr-TR" sz="3600" b="1" dirty="0">
                <a:solidFill>
                  <a:schemeClr val="bg1"/>
                </a:solidFill>
              </a:rPr>
              <a:t>İmalatçıların kurduğu dernek, birlik ve kooperatifler </a:t>
            </a:r>
          </a:p>
          <a:p>
            <a:r>
              <a:rPr lang="tr-TR" sz="3600" b="1" dirty="0">
                <a:solidFill>
                  <a:schemeClr val="bg1"/>
                </a:solidFill>
              </a:rPr>
              <a:t> İhracat konsorsiyumları</a:t>
            </a:r>
            <a:endParaRPr lang="tr-TR" sz="3600" b="1" dirty="0">
              <a:solidFill>
                <a:schemeClr val="bg1"/>
              </a:solidFill>
              <a:latin typeface="+mj-lt"/>
              <a:ea typeface="Myriad Pro Cond"/>
              <a:cs typeface="Times New Roman" panose="02020603050405020304" pitchFamily="18" charset="0"/>
            </a:endParaRPr>
          </a:p>
        </p:txBody>
      </p:sp>
      <p:grpSp>
        <p:nvGrpSpPr>
          <p:cNvPr id="2" name="Group">
            <a:extLst>
              <a:ext uri="{FF2B5EF4-FFF2-40B4-BE49-F238E27FC236}">
                <a16:creationId xmlns:a16="http://schemas.microsoft.com/office/drawing/2014/main" id="{B415D5BD-7900-DB1D-A773-2F584E504879}"/>
              </a:ext>
            </a:extLst>
          </p:cNvPr>
          <p:cNvGrpSpPr/>
          <p:nvPr/>
        </p:nvGrpSpPr>
        <p:grpSpPr>
          <a:xfrm>
            <a:off x="4678472" y="669231"/>
            <a:ext cx="15556672" cy="1394492"/>
            <a:chOff x="-12700" y="-12699"/>
            <a:chExt cx="12192954" cy="1394491"/>
          </a:xfrm>
        </p:grpSpPr>
        <p:grpSp>
          <p:nvGrpSpPr>
            <p:cNvPr id="3" name="Rectangle">
              <a:extLst>
                <a:ext uri="{FF2B5EF4-FFF2-40B4-BE49-F238E27FC236}">
                  <a16:creationId xmlns:a16="http://schemas.microsoft.com/office/drawing/2014/main" id="{374763FE-4CC5-1D61-63DF-35BFBBA7EB8B}"/>
                </a:ext>
              </a:extLst>
            </p:cNvPr>
            <p:cNvGrpSpPr/>
            <p:nvPr/>
          </p:nvGrpSpPr>
          <p:grpSpPr>
            <a:xfrm>
              <a:off x="-12700" y="-12700"/>
              <a:ext cx="12192955" cy="1394492"/>
              <a:chOff x="0" y="0"/>
              <a:chExt cx="12192954" cy="1394491"/>
            </a:xfrm>
          </p:grpSpPr>
          <p:sp>
            <p:nvSpPr>
              <p:cNvPr id="6" name="Rectangle">
                <a:extLst>
                  <a:ext uri="{FF2B5EF4-FFF2-40B4-BE49-F238E27FC236}">
                    <a16:creationId xmlns:a16="http://schemas.microsoft.com/office/drawing/2014/main" id="{B6092625-9252-93CE-2E21-EF71A6B66749}"/>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7" name="Rectangle Rectangle" descr="Rectangle Rectangle">
                <a:extLst>
                  <a:ext uri="{FF2B5EF4-FFF2-40B4-BE49-F238E27FC236}">
                    <a16:creationId xmlns:a16="http://schemas.microsoft.com/office/drawing/2014/main" id="{0ECF0C3F-70B7-0C9D-2A6E-8B3C5CA9843A}"/>
                  </a:ext>
                </a:extLst>
              </p:cNvPr>
              <p:cNvPicPr>
                <a:picLocks/>
              </p:cNvPicPr>
              <p:nvPr/>
            </p:nvPicPr>
            <p:blipFill>
              <a:blip r:embed="rId6"/>
              <a:stretch>
                <a:fillRect/>
              </a:stretch>
            </p:blipFill>
            <p:spPr>
              <a:xfrm>
                <a:off x="0" y="-1"/>
                <a:ext cx="12192955" cy="1394493"/>
              </a:xfrm>
              <a:prstGeom prst="rect">
                <a:avLst/>
              </a:prstGeom>
              <a:effectLst/>
            </p:spPr>
          </p:pic>
        </p:grpSp>
        <p:sp>
          <p:nvSpPr>
            <p:cNvPr id="4" name="Line">
              <a:extLst>
                <a:ext uri="{FF2B5EF4-FFF2-40B4-BE49-F238E27FC236}">
                  <a16:creationId xmlns:a16="http://schemas.microsoft.com/office/drawing/2014/main" id="{6643E73B-A975-94EB-F873-19D8D18587F8}"/>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8" name="Metin kutusu 7">
            <a:extLst>
              <a:ext uri="{FF2B5EF4-FFF2-40B4-BE49-F238E27FC236}">
                <a16:creationId xmlns:a16="http://schemas.microsoft.com/office/drawing/2014/main" id="{1C010A6E-239A-AA50-DB59-5AE7CD712330}"/>
              </a:ext>
            </a:extLst>
          </p:cNvPr>
          <p:cNvSpPr txBox="1"/>
          <p:nvPr/>
        </p:nvSpPr>
        <p:spPr>
          <a:xfrm>
            <a:off x="6276444" y="768582"/>
            <a:ext cx="12360728" cy="1015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eaLnBrk="0">
              <a:defRPr sz="4400" b="1">
                <a:solidFill>
                  <a:srgbClr val="D8AD65"/>
                </a:solidFill>
                <a:latin typeface="Myriad Pro Cond"/>
                <a:ea typeface="Myriad Pro Cond"/>
                <a:cs typeface="Myriad Pro Cond"/>
                <a:sym typeface="Myriad Pro Condensed"/>
              </a:defRPr>
            </a:pPr>
            <a:r>
              <a:rPr lang="tr-TR" sz="6000" b="1" dirty="0">
                <a:solidFill>
                  <a:srgbClr val="D8AD65"/>
                </a:solidFill>
                <a:latin typeface="Calibri" panose="020F0502020204030204" pitchFamily="34" charset="0"/>
                <a:cs typeface="Calibri" panose="020F0502020204030204" pitchFamily="34" charset="0"/>
                <a:sym typeface="Myriad Pro Condensed"/>
              </a:rPr>
              <a:t>İŞBİRLİĞİ KURULUŞLARI</a:t>
            </a:r>
          </a:p>
        </p:txBody>
      </p:sp>
    </p:spTree>
    <p:extLst>
      <p:ext uri="{BB962C8B-B14F-4D97-AF65-F5344CB8AC3E}">
        <p14:creationId xmlns:p14="http://schemas.microsoft.com/office/powerpoint/2010/main" val="331717013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Rectangle">
            <a:extLst>
              <a:ext uri="{FF2B5EF4-FFF2-40B4-BE49-F238E27FC236}">
                <a16:creationId xmlns:a16="http://schemas.microsoft.com/office/drawing/2014/main" id="{0CCFF3AC-1599-4279-9695-0997064C577E}"/>
              </a:ext>
            </a:extLst>
          </p:cNvPr>
          <p:cNvGrpSpPr/>
          <p:nvPr/>
        </p:nvGrpSpPr>
        <p:grpSpPr>
          <a:xfrm>
            <a:off x="7081756" y="3092594"/>
            <a:ext cx="11052298" cy="1317423"/>
            <a:chOff x="0" y="0"/>
            <a:chExt cx="11052295" cy="1969638"/>
          </a:xfrm>
        </p:grpSpPr>
        <p:sp>
          <p:nvSpPr>
            <p:cNvPr id="3" name="Rectangle">
              <a:extLst>
                <a:ext uri="{FF2B5EF4-FFF2-40B4-BE49-F238E27FC236}">
                  <a16:creationId xmlns:a16="http://schemas.microsoft.com/office/drawing/2014/main" id="{27F5D935-5317-40C9-97CB-300A63ACC3ED}"/>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Rectangle Rectangle" descr="Rectangle Rectangle">
              <a:extLst>
                <a:ext uri="{FF2B5EF4-FFF2-40B4-BE49-F238E27FC236}">
                  <a16:creationId xmlns:a16="http://schemas.microsoft.com/office/drawing/2014/main" id="{B3F8AA8D-1C88-44FC-A089-AED80F4540B7}"/>
                </a:ext>
              </a:extLst>
            </p:cNvPr>
            <p:cNvPicPr>
              <a:picLocks/>
            </p:cNvPicPr>
            <p:nvPr/>
          </p:nvPicPr>
          <p:blipFill>
            <a:blip r:embed="rId2"/>
            <a:stretch>
              <a:fillRect/>
            </a:stretch>
          </p:blipFill>
          <p:spPr>
            <a:xfrm>
              <a:off x="0" y="-1"/>
              <a:ext cx="11052296" cy="1969640"/>
            </a:xfrm>
            <a:prstGeom prst="rect">
              <a:avLst/>
            </a:prstGeom>
            <a:effectLst/>
          </p:spPr>
        </p:pic>
      </p:grpSp>
      <p:grpSp>
        <p:nvGrpSpPr>
          <p:cNvPr id="5" name="Shape">
            <a:extLst>
              <a:ext uri="{FF2B5EF4-FFF2-40B4-BE49-F238E27FC236}">
                <a16:creationId xmlns:a16="http://schemas.microsoft.com/office/drawing/2014/main" id="{267BE20D-B67D-4323-9C59-D7A1657D58AA}"/>
              </a:ext>
            </a:extLst>
          </p:cNvPr>
          <p:cNvGrpSpPr/>
          <p:nvPr/>
        </p:nvGrpSpPr>
        <p:grpSpPr>
          <a:xfrm>
            <a:off x="260770" y="-47558"/>
            <a:ext cx="2743813" cy="9523468"/>
            <a:chOff x="0" y="0"/>
            <a:chExt cx="2438012" cy="9523467"/>
          </a:xfrm>
        </p:grpSpPr>
        <p:sp>
          <p:nvSpPr>
            <p:cNvPr id="6" name="Shape">
              <a:extLst>
                <a:ext uri="{FF2B5EF4-FFF2-40B4-BE49-F238E27FC236}">
                  <a16:creationId xmlns:a16="http://schemas.microsoft.com/office/drawing/2014/main" id="{B8201F0B-F5D4-48E8-9450-92036B9C6970}"/>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7" name="Shape Shape" descr="Shape Shape">
              <a:extLst>
                <a:ext uri="{FF2B5EF4-FFF2-40B4-BE49-F238E27FC236}">
                  <a16:creationId xmlns:a16="http://schemas.microsoft.com/office/drawing/2014/main" id="{1C5E3019-7D74-4E5E-91C0-1049FE340716}"/>
                </a:ext>
              </a:extLst>
            </p:cNvPr>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8" name="Ticaret Bakanlığı Logo Altın Arma TR.png" descr="Ticaret Bakanlığı Logo Altın Arma TR.png">
            <a:extLst>
              <a:ext uri="{FF2B5EF4-FFF2-40B4-BE49-F238E27FC236}">
                <a16:creationId xmlns:a16="http://schemas.microsoft.com/office/drawing/2014/main" id="{397A6E8D-0F9A-4DD0-8894-3F17C7B41C46}"/>
              </a:ext>
            </a:extLst>
          </p:cNvPr>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9" name="Shape">
            <a:extLst>
              <a:ext uri="{FF2B5EF4-FFF2-40B4-BE49-F238E27FC236}">
                <a16:creationId xmlns:a16="http://schemas.microsoft.com/office/drawing/2014/main" id="{718F1562-AB8E-4CF5-A1CB-FCB4863E703B}"/>
              </a:ext>
            </a:extLst>
          </p:cNvPr>
          <p:cNvGrpSpPr/>
          <p:nvPr/>
        </p:nvGrpSpPr>
        <p:grpSpPr>
          <a:xfrm>
            <a:off x="21101362" y="-39495"/>
            <a:ext cx="3021866" cy="9523469"/>
            <a:chOff x="0" y="0"/>
            <a:chExt cx="2438012" cy="9523467"/>
          </a:xfrm>
        </p:grpSpPr>
        <p:sp>
          <p:nvSpPr>
            <p:cNvPr id="10" name="Shape">
              <a:extLst>
                <a:ext uri="{FF2B5EF4-FFF2-40B4-BE49-F238E27FC236}">
                  <a16:creationId xmlns:a16="http://schemas.microsoft.com/office/drawing/2014/main" id="{0767D6EC-87A2-4533-B212-94FB265B45C8}"/>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1" name="Shape Shape" descr="Shape Shape">
              <a:extLst>
                <a:ext uri="{FF2B5EF4-FFF2-40B4-BE49-F238E27FC236}">
                  <a16:creationId xmlns:a16="http://schemas.microsoft.com/office/drawing/2014/main" id="{E5F6E5C0-E1F1-4E14-9F8A-BD0B539F6927}"/>
                </a:ext>
              </a:extLst>
            </p:cNvPr>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12" name="Ticaret Bakanlığı Logo Altın Arma TR.png" descr="Ticaret Bakanlığı Logo Altın Arma TR.png">
            <a:extLst>
              <a:ext uri="{FF2B5EF4-FFF2-40B4-BE49-F238E27FC236}">
                <a16:creationId xmlns:a16="http://schemas.microsoft.com/office/drawing/2014/main" id="{88A7325F-BF8B-47AD-B7FD-8BD9443A5AE3}"/>
              </a:ext>
            </a:extLst>
          </p:cNvPr>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3" name="YENİ NESİL İHRACAT DESTEKLERİ…">
            <a:extLst>
              <a:ext uri="{FF2B5EF4-FFF2-40B4-BE49-F238E27FC236}">
                <a16:creationId xmlns:a16="http://schemas.microsoft.com/office/drawing/2014/main" id="{AD9CB86E-5F34-4381-B780-B18EAB4F1941}"/>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4" name="YENİ NESİL İHRACAT DESTEKLERİ…">
            <a:extLst>
              <a:ext uri="{FF2B5EF4-FFF2-40B4-BE49-F238E27FC236}">
                <a16:creationId xmlns:a16="http://schemas.microsoft.com/office/drawing/2014/main" id="{170AD9E0-0D83-497C-9886-1FB1FC80BE58}"/>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5" name="Group">
            <a:extLst>
              <a:ext uri="{FF2B5EF4-FFF2-40B4-BE49-F238E27FC236}">
                <a16:creationId xmlns:a16="http://schemas.microsoft.com/office/drawing/2014/main" id="{CD4378B5-8D71-46CD-A355-1404D66734D5}"/>
              </a:ext>
            </a:extLst>
          </p:cNvPr>
          <p:cNvGrpSpPr/>
          <p:nvPr/>
        </p:nvGrpSpPr>
        <p:grpSpPr>
          <a:xfrm>
            <a:off x="4965453" y="855363"/>
            <a:ext cx="15556672" cy="1394492"/>
            <a:chOff x="-12700" y="-12699"/>
            <a:chExt cx="12192954" cy="1394491"/>
          </a:xfrm>
        </p:grpSpPr>
        <p:grpSp>
          <p:nvGrpSpPr>
            <p:cNvPr id="16" name="Rectangle">
              <a:extLst>
                <a:ext uri="{FF2B5EF4-FFF2-40B4-BE49-F238E27FC236}">
                  <a16:creationId xmlns:a16="http://schemas.microsoft.com/office/drawing/2014/main" id="{2B68D375-FD86-45AA-B2F4-1FD04FE15050}"/>
                </a:ext>
              </a:extLst>
            </p:cNvPr>
            <p:cNvGrpSpPr/>
            <p:nvPr/>
          </p:nvGrpSpPr>
          <p:grpSpPr>
            <a:xfrm>
              <a:off x="-12700" y="-12700"/>
              <a:ext cx="12192955" cy="1394492"/>
              <a:chOff x="0" y="0"/>
              <a:chExt cx="12192954" cy="1394491"/>
            </a:xfrm>
          </p:grpSpPr>
          <p:sp>
            <p:nvSpPr>
              <p:cNvPr id="18" name="Rectangle">
                <a:extLst>
                  <a:ext uri="{FF2B5EF4-FFF2-40B4-BE49-F238E27FC236}">
                    <a16:creationId xmlns:a16="http://schemas.microsoft.com/office/drawing/2014/main" id="{849BAF26-D219-4B80-8470-19EF118A3159}"/>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9" name="Rectangle Rectangle" descr="Rectangle Rectangle">
                <a:extLst>
                  <a:ext uri="{FF2B5EF4-FFF2-40B4-BE49-F238E27FC236}">
                    <a16:creationId xmlns:a16="http://schemas.microsoft.com/office/drawing/2014/main" id="{A861E019-95BF-4D18-91FC-12E63480EACE}"/>
                  </a:ext>
                </a:extLst>
              </p:cNvPr>
              <p:cNvPicPr>
                <a:picLocks/>
              </p:cNvPicPr>
              <p:nvPr/>
            </p:nvPicPr>
            <p:blipFill>
              <a:blip r:embed="rId5"/>
              <a:stretch>
                <a:fillRect/>
              </a:stretch>
            </p:blipFill>
            <p:spPr>
              <a:xfrm>
                <a:off x="0" y="-1"/>
                <a:ext cx="12192955" cy="1394493"/>
              </a:xfrm>
              <a:prstGeom prst="rect">
                <a:avLst/>
              </a:prstGeom>
              <a:effectLst/>
            </p:spPr>
          </p:pic>
        </p:grpSp>
        <p:sp>
          <p:nvSpPr>
            <p:cNvPr id="17" name="Line">
              <a:extLst>
                <a:ext uri="{FF2B5EF4-FFF2-40B4-BE49-F238E27FC236}">
                  <a16:creationId xmlns:a16="http://schemas.microsoft.com/office/drawing/2014/main" id="{A5516CD1-979C-4D53-A504-2AE183312C5E}"/>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20" name="YENİ NESİL İHRACAT DESTEKLERİ">
            <a:extLst>
              <a:ext uri="{FF2B5EF4-FFF2-40B4-BE49-F238E27FC236}">
                <a16:creationId xmlns:a16="http://schemas.microsoft.com/office/drawing/2014/main" id="{040F4C2D-8911-4266-B35E-CF5443BB9FF2}"/>
              </a:ext>
            </a:extLst>
          </p:cNvPr>
          <p:cNvSpPr txBox="1"/>
          <p:nvPr/>
        </p:nvSpPr>
        <p:spPr>
          <a:xfrm>
            <a:off x="5428650" y="919701"/>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rPr>
              <a:t>UR-GE PROJE DESTEĞİ</a:t>
            </a:r>
            <a:endParaRPr sz="6000" dirty="0">
              <a:latin typeface="Calibri" panose="020F0502020204030204" pitchFamily="34" charset="0"/>
            </a:endParaRPr>
          </a:p>
        </p:txBody>
      </p:sp>
      <p:pic>
        <p:nvPicPr>
          <p:cNvPr id="25" name="Image" descr="Image">
            <a:extLst>
              <a:ext uri="{FF2B5EF4-FFF2-40B4-BE49-F238E27FC236}">
                <a16:creationId xmlns:a16="http://schemas.microsoft.com/office/drawing/2014/main" id="{2DB52D1A-5635-44E3-944A-1A0A7DFD094D}"/>
              </a:ext>
            </a:extLst>
          </p:cNvPr>
          <p:cNvPicPr>
            <a:picLocks noChangeAspect="1"/>
          </p:cNvPicPr>
          <p:nvPr/>
        </p:nvPicPr>
        <p:blipFill>
          <a:blip r:embed="rId6"/>
          <a:stretch>
            <a:fillRect/>
          </a:stretch>
        </p:blipFill>
        <p:spPr>
          <a:xfrm>
            <a:off x="3228629" y="11154980"/>
            <a:ext cx="2432937" cy="2433029"/>
          </a:xfrm>
          <a:prstGeom prst="rect">
            <a:avLst/>
          </a:prstGeom>
          <a:ln w="3175" cap="flat">
            <a:noFill/>
            <a:miter lim="400000"/>
          </a:ln>
          <a:effectLst/>
        </p:spPr>
      </p:pic>
      <p:sp>
        <p:nvSpPr>
          <p:cNvPr id="26" name="Metin kutusu 25">
            <a:extLst>
              <a:ext uri="{FF2B5EF4-FFF2-40B4-BE49-F238E27FC236}">
                <a16:creationId xmlns:a16="http://schemas.microsoft.com/office/drawing/2014/main" id="{04EE0B99-EB0D-4179-A7E7-5A72F123E8C4}"/>
              </a:ext>
            </a:extLst>
          </p:cNvPr>
          <p:cNvSpPr txBox="1"/>
          <p:nvPr/>
        </p:nvSpPr>
        <p:spPr>
          <a:xfrm>
            <a:off x="3597307" y="12028895"/>
            <a:ext cx="1516566" cy="62492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600" b="1" i="0" u="none" strike="noStrike" cap="none" spc="0" normalizeH="0" baseline="0" dirty="0">
                <a:ln>
                  <a:noFill/>
                </a:ln>
                <a:solidFill>
                  <a:schemeClr val="bg1"/>
                </a:solidFill>
                <a:effectLst/>
                <a:uFillTx/>
                <a:latin typeface="Myriad Pro Cond"/>
                <a:sym typeface="Helvetica Neue"/>
              </a:rPr>
              <a:t>YENİ</a:t>
            </a:r>
          </a:p>
        </p:txBody>
      </p:sp>
      <p:grpSp>
        <p:nvGrpSpPr>
          <p:cNvPr id="28" name="Rectangle">
            <a:extLst>
              <a:ext uri="{FF2B5EF4-FFF2-40B4-BE49-F238E27FC236}">
                <a16:creationId xmlns:a16="http://schemas.microsoft.com/office/drawing/2014/main" id="{263DC2DE-9E4E-4779-B519-FA2A241ECA46}"/>
              </a:ext>
            </a:extLst>
          </p:cNvPr>
          <p:cNvGrpSpPr/>
          <p:nvPr/>
        </p:nvGrpSpPr>
        <p:grpSpPr>
          <a:xfrm>
            <a:off x="7177583" y="4858508"/>
            <a:ext cx="11052298" cy="1317423"/>
            <a:chOff x="0" y="0"/>
            <a:chExt cx="11052295" cy="1969638"/>
          </a:xfrm>
        </p:grpSpPr>
        <p:sp>
          <p:nvSpPr>
            <p:cNvPr id="29" name="Rectangle">
              <a:extLst>
                <a:ext uri="{FF2B5EF4-FFF2-40B4-BE49-F238E27FC236}">
                  <a16:creationId xmlns:a16="http://schemas.microsoft.com/office/drawing/2014/main" id="{CA0345EB-6E58-4CC0-B0CD-C7BD889AE59B}"/>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0" name="Rectangle Rectangle" descr="Rectangle Rectangle">
              <a:extLst>
                <a:ext uri="{FF2B5EF4-FFF2-40B4-BE49-F238E27FC236}">
                  <a16:creationId xmlns:a16="http://schemas.microsoft.com/office/drawing/2014/main" id="{B00ECE62-70B1-43C1-9C5C-024600464F6F}"/>
                </a:ext>
              </a:extLst>
            </p:cNvPr>
            <p:cNvPicPr>
              <a:picLocks/>
            </p:cNvPicPr>
            <p:nvPr/>
          </p:nvPicPr>
          <p:blipFill>
            <a:blip r:embed="rId2"/>
            <a:stretch>
              <a:fillRect/>
            </a:stretch>
          </p:blipFill>
          <p:spPr>
            <a:xfrm>
              <a:off x="0" y="-1"/>
              <a:ext cx="11052296" cy="1969640"/>
            </a:xfrm>
            <a:prstGeom prst="rect">
              <a:avLst/>
            </a:prstGeom>
            <a:effectLst/>
          </p:spPr>
        </p:pic>
      </p:grpSp>
      <p:grpSp>
        <p:nvGrpSpPr>
          <p:cNvPr id="31" name="Rectangle">
            <a:extLst>
              <a:ext uri="{FF2B5EF4-FFF2-40B4-BE49-F238E27FC236}">
                <a16:creationId xmlns:a16="http://schemas.microsoft.com/office/drawing/2014/main" id="{59816640-B763-4C4A-9122-7FC4A8950850}"/>
              </a:ext>
            </a:extLst>
          </p:cNvPr>
          <p:cNvGrpSpPr/>
          <p:nvPr/>
        </p:nvGrpSpPr>
        <p:grpSpPr>
          <a:xfrm>
            <a:off x="7190283" y="6459980"/>
            <a:ext cx="11052298" cy="1317423"/>
            <a:chOff x="0" y="0"/>
            <a:chExt cx="11052295" cy="1969638"/>
          </a:xfrm>
        </p:grpSpPr>
        <p:sp>
          <p:nvSpPr>
            <p:cNvPr id="32" name="Rectangle">
              <a:extLst>
                <a:ext uri="{FF2B5EF4-FFF2-40B4-BE49-F238E27FC236}">
                  <a16:creationId xmlns:a16="http://schemas.microsoft.com/office/drawing/2014/main" id="{C27C5A33-AAD9-4415-BAA7-F23A448A60E9}"/>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Rectangle Rectangle" descr="Rectangle Rectangle">
              <a:extLst>
                <a:ext uri="{FF2B5EF4-FFF2-40B4-BE49-F238E27FC236}">
                  <a16:creationId xmlns:a16="http://schemas.microsoft.com/office/drawing/2014/main" id="{C7D48F44-CB04-4218-8847-C1C221A9DBC4}"/>
                </a:ext>
              </a:extLst>
            </p:cNvPr>
            <p:cNvPicPr>
              <a:picLocks/>
            </p:cNvPicPr>
            <p:nvPr/>
          </p:nvPicPr>
          <p:blipFill>
            <a:blip r:embed="rId2"/>
            <a:stretch>
              <a:fillRect/>
            </a:stretch>
          </p:blipFill>
          <p:spPr>
            <a:xfrm>
              <a:off x="0" y="-1"/>
              <a:ext cx="11052296" cy="1969640"/>
            </a:xfrm>
            <a:prstGeom prst="rect">
              <a:avLst/>
            </a:prstGeom>
            <a:effectLst/>
          </p:spPr>
        </p:pic>
      </p:grpSp>
      <p:grpSp>
        <p:nvGrpSpPr>
          <p:cNvPr id="34" name="Rectangle">
            <a:extLst>
              <a:ext uri="{FF2B5EF4-FFF2-40B4-BE49-F238E27FC236}">
                <a16:creationId xmlns:a16="http://schemas.microsoft.com/office/drawing/2014/main" id="{43607037-23CC-4C3B-A602-D3AD009746B6}"/>
              </a:ext>
            </a:extLst>
          </p:cNvPr>
          <p:cNvGrpSpPr/>
          <p:nvPr/>
        </p:nvGrpSpPr>
        <p:grpSpPr>
          <a:xfrm>
            <a:off x="7177583" y="8096630"/>
            <a:ext cx="11052298" cy="1317423"/>
            <a:chOff x="0" y="0"/>
            <a:chExt cx="11052295" cy="1969638"/>
          </a:xfrm>
        </p:grpSpPr>
        <p:sp>
          <p:nvSpPr>
            <p:cNvPr id="35" name="Rectangle">
              <a:extLst>
                <a:ext uri="{FF2B5EF4-FFF2-40B4-BE49-F238E27FC236}">
                  <a16:creationId xmlns:a16="http://schemas.microsoft.com/office/drawing/2014/main" id="{A076B131-3484-428F-8C95-195F08A63DB4}"/>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6" name="Rectangle Rectangle" descr="Rectangle Rectangle">
              <a:extLst>
                <a:ext uri="{FF2B5EF4-FFF2-40B4-BE49-F238E27FC236}">
                  <a16:creationId xmlns:a16="http://schemas.microsoft.com/office/drawing/2014/main" id="{630ACD8F-9363-4B70-9287-05A4458E80DF}"/>
                </a:ext>
              </a:extLst>
            </p:cNvPr>
            <p:cNvPicPr>
              <a:picLocks/>
            </p:cNvPicPr>
            <p:nvPr/>
          </p:nvPicPr>
          <p:blipFill>
            <a:blip r:embed="rId2"/>
            <a:stretch>
              <a:fillRect/>
            </a:stretch>
          </p:blipFill>
          <p:spPr>
            <a:xfrm>
              <a:off x="0" y="-1"/>
              <a:ext cx="11052296" cy="1969640"/>
            </a:xfrm>
            <a:prstGeom prst="rect">
              <a:avLst/>
            </a:prstGeom>
            <a:effectLst/>
          </p:spPr>
        </p:pic>
      </p:grpSp>
      <p:sp>
        <p:nvSpPr>
          <p:cNvPr id="37" name="Metin kutusu 36">
            <a:extLst>
              <a:ext uri="{FF2B5EF4-FFF2-40B4-BE49-F238E27FC236}">
                <a16:creationId xmlns:a16="http://schemas.microsoft.com/office/drawing/2014/main" id="{44617F4E-F96F-421A-886E-0070D9CE2A9B}"/>
              </a:ext>
            </a:extLst>
          </p:cNvPr>
          <p:cNvSpPr txBox="1"/>
          <p:nvPr/>
        </p:nvSpPr>
        <p:spPr>
          <a:xfrm>
            <a:off x="7564201" y="3305570"/>
            <a:ext cx="10192215" cy="6864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4000" i="0" u="none" strike="noStrike" cap="none" spc="0" normalizeH="0" baseline="0" dirty="0">
                <a:ln>
                  <a:noFill/>
                </a:ln>
                <a:solidFill>
                  <a:schemeClr val="bg1"/>
                </a:solidFill>
                <a:effectLst/>
                <a:uFillTx/>
                <a:latin typeface="Myriad Pro Cond"/>
                <a:sym typeface="Helvetica Neue"/>
              </a:rPr>
              <a:t>İŞ BİRLİĞİ KURULUŞU PROJE SUNUMU</a:t>
            </a:r>
          </a:p>
        </p:txBody>
      </p:sp>
      <p:sp>
        <p:nvSpPr>
          <p:cNvPr id="38" name="Metin kutusu 37">
            <a:extLst>
              <a:ext uri="{FF2B5EF4-FFF2-40B4-BE49-F238E27FC236}">
                <a16:creationId xmlns:a16="http://schemas.microsoft.com/office/drawing/2014/main" id="{E91E8878-5BF9-4F6F-9362-A9CC8355AA52}"/>
              </a:ext>
            </a:extLst>
          </p:cNvPr>
          <p:cNvSpPr txBox="1"/>
          <p:nvPr/>
        </p:nvSpPr>
        <p:spPr>
          <a:xfrm>
            <a:off x="7497661" y="5074082"/>
            <a:ext cx="10437541" cy="6864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4000" dirty="0">
                <a:solidFill>
                  <a:schemeClr val="bg1"/>
                </a:solidFill>
                <a:latin typeface="Myriad Pro Cond"/>
              </a:rPr>
              <a:t>İHTİYAÇ ANALİZİ VE İSTİHDAM</a:t>
            </a:r>
          </a:p>
        </p:txBody>
      </p:sp>
      <p:sp>
        <p:nvSpPr>
          <p:cNvPr id="39" name="Metin kutusu 38">
            <a:extLst>
              <a:ext uri="{FF2B5EF4-FFF2-40B4-BE49-F238E27FC236}">
                <a16:creationId xmlns:a16="http://schemas.microsoft.com/office/drawing/2014/main" id="{9EA7D7B7-382F-4979-82A2-C2FFFD1A02CF}"/>
              </a:ext>
            </a:extLst>
          </p:cNvPr>
          <p:cNvSpPr txBox="1"/>
          <p:nvPr/>
        </p:nvSpPr>
        <p:spPr>
          <a:xfrm>
            <a:off x="7690217" y="6713241"/>
            <a:ext cx="9835376" cy="6864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4000" dirty="0">
                <a:solidFill>
                  <a:schemeClr val="bg1"/>
                </a:solidFill>
                <a:latin typeface="Myriad Pro Cond"/>
              </a:rPr>
              <a:t>EĞİTİM/DANIŞMANLIK/KÜME TANITIM</a:t>
            </a:r>
          </a:p>
        </p:txBody>
      </p:sp>
      <p:grpSp>
        <p:nvGrpSpPr>
          <p:cNvPr id="41" name="Rectangle">
            <a:extLst>
              <a:ext uri="{FF2B5EF4-FFF2-40B4-BE49-F238E27FC236}">
                <a16:creationId xmlns:a16="http://schemas.microsoft.com/office/drawing/2014/main" id="{8D1C5353-03C7-4484-A6D5-4FEECB24066A}"/>
              </a:ext>
            </a:extLst>
          </p:cNvPr>
          <p:cNvGrpSpPr/>
          <p:nvPr/>
        </p:nvGrpSpPr>
        <p:grpSpPr>
          <a:xfrm>
            <a:off x="7190284" y="9673483"/>
            <a:ext cx="11052298" cy="1317423"/>
            <a:chOff x="0" y="0"/>
            <a:chExt cx="11052295" cy="1969638"/>
          </a:xfrm>
        </p:grpSpPr>
        <p:sp>
          <p:nvSpPr>
            <p:cNvPr id="42" name="Rectangle">
              <a:extLst>
                <a:ext uri="{FF2B5EF4-FFF2-40B4-BE49-F238E27FC236}">
                  <a16:creationId xmlns:a16="http://schemas.microsoft.com/office/drawing/2014/main" id="{8584BE5C-2155-474A-BC09-7FFB3D091949}"/>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3" name="Rectangle Rectangle" descr="Rectangle Rectangle">
              <a:extLst>
                <a:ext uri="{FF2B5EF4-FFF2-40B4-BE49-F238E27FC236}">
                  <a16:creationId xmlns:a16="http://schemas.microsoft.com/office/drawing/2014/main" id="{0DF72A5F-F9A9-4FF7-8C39-C1C4596750D4}"/>
                </a:ext>
              </a:extLst>
            </p:cNvPr>
            <p:cNvPicPr>
              <a:picLocks/>
            </p:cNvPicPr>
            <p:nvPr/>
          </p:nvPicPr>
          <p:blipFill>
            <a:blip r:embed="rId2"/>
            <a:stretch>
              <a:fillRect/>
            </a:stretch>
          </p:blipFill>
          <p:spPr>
            <a:xfrm>
              <a:off x="0" y="-1"/>
              <a:ext cx="11052296" cy="1969640"/>
            </a:xfrm>
            <a:prstGeom prst="rect">
              <a:avLst/>
            </a:prstGeom>
            <a:effectLst/>
          </p:spPr>
        </p:pic>
      </p:grpSp>
      <p:sp>
        <p:nvSpPr>
          <p:cNvPr id="44" name="Metin kutusu 43">
            <a:extLst>
              <a:ext uri="{FF2B5EF4-FFF2-40B4-BE49-F238E27FC236}">
                <a16:creationId xmlns:a16="http://schemas.microsoft.com/office/drawing/2014/main" id="{661BFEC6-8089-45BC-A76F-15B4B42ECDC9}"/>
              </a:ext>
            </a:extLst>
          </p:cNvPr>
          <p:cNvSpPr txBox="1"/>
          <p:nvPr/>
        </p:nvSpPr>
        <p:spPr>
          <a:xfrm>
            <a:off x="7742987" y="8036832"/>
            <a:ext cx="10192215" cy="130203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4000" dirty="0">
                <a:solidFill>
                  <a:schemeClr val="bg1"/>
                </a:solidFill>
                <a:latin typeface="Myriad Pro Cond"/>
              </a:rPr>
              <a:t>YURT DIŞI PAZARLAMA</a:t>
            </a:r>
          </a:p>
          <a:p>
            <a:r>
              <a:rPr lang="tr-TR" sz="4000" dirty="0">
                <a:solidFill>
                  <a:schemeClr val="bg1"/>
                </a:solidFill>
                <a:latin typeface="Myriad Pro Cond"/>
              </a:rPr>
              <a:t>SANAL YURT DIŞI PAZARLAMA</a:t>
            </a:r>
          </a:p>
        </p:txBody>
      </p:sp>
      <p:sp>
        <p:nvSpPr>
          <p:cNvPr id="45" name="Metin kutusu 44">
            <a:extLst>
              <a:ext uri="{FF2B5EF4-FFF2-40B4-BE49-F238E27FC236}">
                <a16:creationId xmlns:a16="http://schemas.microsoft.com/office/drawing/2014/main" id="{9F23A7F7-1014-4281-ABED-0EBBCD9AFA01}"/>
              </a:ext>
            </a:extLst>
          </p:cNvPr>
          <p:cNvSpPr txBox="1"/>
          <p:nvPr/>
        </p:nvSpPr>
        <p:spPr>
          <a:xfrm>
            <a:off x="9350355" y="9956941"/>
            <a:ext cx="6515100" cy="6864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4000" dirty="0">
                <a:solidFill>
                  <a:schemeClr val="bg1"/>
                </a:solidFill>
                <a:latin typeface="Myriad Pro Cond"/>
              </a:rPr>
              <a:t>ALIM HEYETİ</a:t>
            </a:r>
          </a:p>
        </p:txBody>
      </p:sp>
      <p:sp>
        <p:nvSpPr>
          <p:cNvPr id="21" name="Dikdörtgen 20"/>
          <p:cNvSpPr/>
          <p:nvPr/>
        </p:nvSpPr>
        <p:spPr>
          <a:xfrm>
            <a:off x="4239197" y="11650447"/>
            <a:ext cx="16177660" cy="1569660"/>
          </a:xfrm>
          <a:prstGeom prst="rect">
            <a:avLst/>
          </a:prstGeom>
        </p:spPr>
        <p:txBody>
          <a:bodyPr wrap="square">
            <a:spAutoFit/>
          </a:bodyPr>
          <a:lstStyle/>
          <a:p>
            <a:pPr marL="685800" lvl="2" indent="0" defTabSz="685800" hangingPunct="1">
              <a:defRPr/>
            </a:pPr>
            <a:r>
              <a:rPr lang="tr-TR" sz="3200" b="1" dirty="0">
                <a:solidFill>
                  <a:srgbClr val="E43033"/>
                </a:solidFill>
                <a:latin typeface="Myriad Pro Cond"/>
              </a:rPr>
              <a:t>İYİ UYGULAMA ÖRNEKLERİNİN YERİNDE İNCELENMESİNE YÖNELİK </a:t>
            </a:r>
          </a:p>
          <a:p>
            <a:pPr marL="685800" lvl="2" indent="0" defTabSz="685800" hangingPunct="1">
              <a:defRPr/>
            </a:pPr>
            <a:r>
              <a:rPr lang="tr-TR" sz="3200" b="1" dirty="0">
                <a:solidFill>
                  <a:srgbClr val="E43033"/>
                </a:solidFill>
                <a:latin typeface="Myriad Pro Cond"/>
              </a:rPr>
              <a:t>1 DEFA YURT DIŞI PAZARLAMA FAALİYETİ</a:t>
            </a:r>
          </a:p>
          <a:p>
            <a:pPr marL="685800" lvl="2" indent="0" defTabSz="685800" hangingPunct="1">
              <a:defRPr/>
            </a:pPr>
            <a:r>
              <a:rPr lang="tr-TR" sz="3200" b="1" dirty="0">
                <a:solidFill>
                  <a:srgbClr val="E43033"/>
                </a:solidFill>
                <a:latin typeface="Myriad Pro Cond"/>
              </a:rPr>
              <a:t>1 ŞİRKET EN FAZLA 3 UR-GE PROJESİNDE KATILIMCI OLABİLİR.</a:t>
            </a:r>
          </a:p>
        </p:txBody>
      </p:sp>
    </p:spTree>
    <p:extLst>
      <p:ext uri="{BB962C8B-B14F-4D97-AF65-F5344CB8AC3E}">
        <p14:creationId xmlns:p14="http://schemas.microsoft.com/office/powerpoint/2010/main" val="348686264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hape">
            <a:extLst>
              <a:ext uri="{FF2B5EF4-FFF2-40B4-BE49-F238E27FC236}">
                <a16:creationId xmlns:a16="http://schemas.microsoft.com/office/drawing/2014/main" id="{E5B66F99-9FD6-4B48-8DF1-E7ACF2D1E185}"/>
              </a:ext>
            </a:extLst>
          </p:cNvPr>
          <p:cNvGrpSpPr/>
          <p:nvPr/>
        </p:nvGrpSpPr>
        <p:grpSpPr>
          <a:xfrm>
            <a:off x="260770" y="-47558"/>
            <a:ext cx="2743813" cy="9523468"/>
            <a:chOff x="0" y="0"/>
            <a:chExt cx="2438012" cy="9523467"/>
          </a:xfrm>
        </p:grpSpPr>
        <p:sp>
          <p:nvSpPr>
            <p:cNvPr id="4" name="Shape">
              <a:extLst>
                <a:ext uri="{FF2B5EF4-FFF2-40B4-BE49-F238E27FC236}">
                  <a16:creationId xmlns:a16="http://schemas.microsoft.com/office/drawing/2014/main" id="{9E4187BA-33D6-4FF3-8427-3A74E4E23B43}"/>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5" name="Shape Shape" descr="Shape Shape">
              <a:extLst>
                <a:ext uri="{FF2B5EF4-FFF2-40B4-BE49-F238E27FC236}">
                  <a16:creationId xmlns:a16="http://schemas.microsoft.com/office/drawing/2014/main" id="{CF7DB771-B88F-4056-90C4-E09EB2F80A31}"/>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6" name="Ticaret Bakanlığı Logo Altın Arma TR.png" descr="Ticaret Bakanlığı Logo Altın Arma TR.png">
            <a:extLst>
              <a:ext uri="{FF2B5EF4-FFF2-40B4-BE49-F238E27FC236}">
                <a16:creationId xmlns:a16="http://schemas.microsoft.com/office/drawing/2014/main" id="{D05138D8-0153-4419-BEE3-1BD72CBF6896}"/>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7" name="Shape">
            <a:extLst>
              <a:ext uri="{FF2B5EF4-FFF2-40B4-BE49-F238E27FC236}">
                <a16:creationId xmlns:a16="http://schemas.microsoft.com/office/drawing/2014/main" id="{6F7DF6E0-9E67-4931-B5D6-3F585B8B077E}"/>
              </a:ext>
            </a:extLst>
          </p:cNvPr>
          <p:cNvGrpSpPr/>
          <p:nvPr/>
        </p:nvGrpSpPr>
        <p:grpSpPr>
          <a:xfrm>
            <a:off x="21101362" y="-39495"/>
            <a:ext cx="3021866" cy="9523469"/>
            <a:chOff x="0" y="0"/>
            <a:chExt cx="2438012" cy="9523467"/>
          </a:xfrm>
        </p:grpSpPr>
        <p:sp>
          <p:nvSpPr>
            <p:cNvPr id="8" name="Shape">
              <a:extLst>
                <a:ext uri="{FF2B5EF4-FFF2-40B4-BE49-F238E27FC236}">
                  <a16:creationId xmlns:a16="http://schemas.microsoft.com/office/drawing/2014/main" id="{3139405D-129F-4F00-AD03-30D4FBCA7BB8}"/>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9" name="Shape Shape" descr="Shape Shape">
              <a:extLst>
                <a:ext uri="{FF2B5EF4-FFF2-40B4-BE49-F238E27FC236}">
                  <a16:creationId xmlns:a16="http://schemas.microsoft.com/office/drawing/2014/main" id="{AA68571F-A7FC-4AB2-8FA0-11BB50FF7585}"/>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10" name="Ticaret Bakanlığı Logo Altın Arma TR.png" descr="Ticaret Bakanlığı Logo Altın Arma TR.png">
            <a:extLst>
              <a:ext uri="{FF2B5EF4-FFF2-40B4-BE49-F238E27FC236}">
                <a16:creationId xmlns:a16="http://schemas.microsoft.com/office/drawing/2014/main" id="{FBC9D698-86DE-4313-A1E5-5E6162F0939A}"/>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1" name="YENİ NESİL İHRACAT DESTEKLERİ…">
            <a:extLst>
              <a:ext uri="{FF2B5EF4-FFF2-40B4-BE49-F238E27FC236}">
                <a16:creationId xmlns:a16="http://schemas.microsoft.com/office/drawing/2014/main" id="{562C0C12-1CAC-4283-A83F-BB8C32B7059C}"/>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2" name="YENİ NESİL İHRACAT DESTEKLERİ…">
            <a:extLst>
              <a:ext uri="{FF2B5EF4-FFF2-40B4-BE49-F238E27FC236}">
                <a16:creationId xmlns:a16="http://schemas.microsoft.com/office/drawing/2014/main" id="{54FAA6FF-6466-4246-AACF-C57D885B216C}"/>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3" name="Group">
            <a:extLst>
              <a:ext uri="{FF2B5EF4-FFF2-40B4-BE49-F238E27FC236}">
                <a16:creationId xmlns:a16="http://schemas.microsoft.com/office/drawing/2014/main" id="{607E0F53-8656-498C-A8B5-C027D50E7912}"/>
              </a:ext>
            </a:extLst>
          </p:cNvPr>
          <p:cNvGrpSpPr/>
          <p:nvPr/>
        </p:nvGrpSpPr>
        <p:grpSpPr>
          <a:xfrm>
            <a:off x="4743935" y="953882"/>
            <a:ext cx="15556672" cy="1394492"/>
            <a:chOff x="-12700" y="-12699"/>
            <a:chExt cx="12192954" cy="1394491"/>
          </a:xfrm>
        </p:grpSpPr>
        <p:grpSp>
          <p:nvGrpSpPr>
            <p:cNvPr id="14" name="Rectangle">
              <a:extLst>
                <a:ext uri="{FF2B5EF4-FFF2-40B4-BE49-F238E27FC236}">
                  <a16:creationId xmlns:a16="http://schemas.microsoft.com/office/drawing/2014/main" id="{B13F92F8-EFB5-42D2-9AB8-70409D8DC955}"/>
                </a:ext>
              </a:extLst>
            </p:cNvPr>
            <p:cNvGrpSpPr/>
            <p:nvPr/>
          </p:nvGrpSpPr>
          <p:grpSpPr>
            <a:xfrm>
              <a:off x="-12700" y="-12700"/>
              <a:ext cx="12192955" cy="1394492"/>
              <a:chOff x="0" y="0"/>
              <a:chExt cx="12192954" cy="1394491"/>
            </a:xfrm>
          </p:grpSpPr>
          <p:sp>
            <p:nvSpPr>
              <p:cNvPr id="16" name="Rectangle">
                <a:extLst>
                  <a:ext uri="{FF2B5EF4-FFF2-40B4-BE49-F238E27FC236}">
                    <a16:creationId xmlns:a16="http://schemas.microsoft.com/office/drawing/2014/main" id="{11518C2F-05E2-4753-9F6E-116D1123D22E}"/>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7" name="Rectangle Rectangle" descr="Rectangle Rectangle">
                <a:extLst>
                  <a:ext uri="{FF2B5EF4-FFF2-40B4-BE49-F238E27FC236}">
                    <a16:creationId xmlns:a16="http://schemas.microsoft.com/office/drawing/2014/main" id="{3838F09B-6064-4DB0-B680-EC8C87CAA43E}"/>
                  </a:ext>
                </a:extLst>
              </p:cNvPr>
              <p:cNvPicPr>
                <a:picLocks/>
              </p:cNvPicPr>
              <p:nvPr/>
            </p:nvPicPr>
            <p:blipFill>
              <a:blip r:embed="rId4"/>
              <a:stretch>
                <a:fillRect/>
              </a:stretch>
            </p:blipFill>
            <p:spPr>
              <a:xfrm>
                <a:off x="0" y="-1"/>
                <a:ext cx="12192955" cy="1394493"/>
              </a:xfrm>
              <a:prstGeom prst="rect">
                <a:avLst/>
              </a:prstGeom>
              <a:effectLst/>
            </p:spPr>
          </p:pic>
        </p:grpSp>
        <p:sp>
          <p:nvSpPr>
            <p:cNvPr id="15" name="Line">
              <a:extLst>
                <a:ext uri="{FF2B5EF4-FFF2-40B4-BE49-F238E27FC236}">
                  <a16:creationId xmlns:a16="http://schemas.microsoft.com/office/drawing/2014/main" id="{D3A499CC-D615-456A-AE08-54D5633AD641}"/>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8" name="YENİ NESİL İHRACAT DESTEKLERİ">
            <a:extLst>
              <a:ext uri="{FF2B5EF4-FFF2-40B4-BE49-F238E27FC236}">
                <a16:creationId xmlns:a16="http://schemas.microsoft.com/office/drawing/2014/main" id="{7398AD26-79BE-4527-A8ED-731A18F8360D}"/>
              </a:ext>
            </a:extLst>
          </p:cNvPr>
          <p:cNvSpPr txBox="1"/>
          <p:nvPr/>
        </p:nvSpPr>
        <p:spPr>
          <a:xfrm>
            <a:off x="5479720" y="1040753"/>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cs typeface="Calibri" panose="020F0502020204030204" pitchFamily="34" charset="0"/>
              </a:rPr>
              <a:t>UR-GE PROJE DESTEĞİ</a:t>
            </a:r>
            <a:endParaRPr sz="6000" dirty="0">
              <a:latin typeface="Calibri" panose="020F0502020204030204" pitchFamily="34" charset="0"/>
              <a:cs typeface="Calibri" panose="020F0502020204030204" pitchFamily="34" charset="0"/>
            </a:endParaRPr>
          </a:p>
        </p:txBody>
      </p:sp>
      <p:pic>
        <p:nvPicPr>
          <p:cNvPr id="21" name="Rectangle Rectangle" descr="Rectangle Rectangle">
            <a:extLst>
              <a:ext uri="{FF2B5EF4-FFF2-40B4-BE49-F238E27FC236}">
                <a16:creationId xmlns:a16="http://schemas.microsoft.com/office/drawing/2014/main" id="{B2AB49CF-0683-443E-BC4B-4C05820C2966}"/>
              </a:ext>
            </a:extLst>
          </p:cNvPr>
          <p:cNvPicPr>
            <a:picLocks/>
          </p:cNvPicPr>
          <p:nvPr/>
        </p:nvPicPr>
        <p:blipFill>
          <a:blip r:embed="rId5"/>
          <a:stretch>
            <a:fillRect/>
          </a:stretch>
        </p:blipFill>
        <p:spPr>
          <a:xfrm>
            <a:off x="3838290" y="2919281"/>
            <a:ext cx="4797636" cy="3397470"/>
          </a:xfrm>
          <a:prstGeom prst="rect">
            <a:avLst/>
          </a:prstGeom>
          <a:effectLst/>
        </p:spPr>
      </p:pic>
      <p:pic>
        <p:nvPicPr>
          <p:cNvPr id="26" name="Rectangle Rectangle" descr="Rectangle Rectangle">
            <a:extLst>
              <a:ext uri="{FF2B5EF4-FFF2-40B4-BE49-F238E27FC236}">
                <a16:creationId xmlns:a16="http://schemas.microsoft.com/office/drawing/2014/main" id="{FFA14704-1F8C-4916-B355-3119B2ADBC99}"/>
              </a:ext>
            </a:extLst>
          </p:cNvPr>
          <p:cNvPicPr>
            <a:picLocks/>
          </p:cNvPicPr>
          <p:nvPr/>
        </p:nvPicPr>
        <p:blipFill>
          <a:blip r:embed="rId5"/>
          <a:stretch>
            <a:fillRect/>
          </a:stretch>
        </p:blipFill>
        <p:spPr>
          <a:xfrm>
            <a:off x="9793182" y="2919281"/>
            <a:ext cx="5335274" cy="3397470"/>
          </a:xfrm>
          <a:prstGeom prst="rect">
            <a:avLst/>
          </a:prstGeom>
          <a:effectLst/>
        </p:spPr>
      </p:pic>
      <p:pic>
        <p:nvPicPr>
          <p:cNvPr id="27" name="Rectangle Rectangle" descr="Rectangle Rectangle">
            <a:extLst>
              <a:ext uri="{FF2B5EF4-FFF2-40B4-BE49-F238E27FC236}">
                <a16:creationId xmlns:a16="http://schemas.microsoft.com/office/drawing/2014/main" id="{45F5ADB8-6D14-4280-8900-CBD23AA8D653}"/>
              </a:ext>
            </a:extLst>
          </p:cNvPr>
          <p:cNvPicPr>
            <a:picLocks/>
          </p:cNvPicPr>
          <p:nvPr/>
        </p:nvPicPr>
        <p:blipFill>
          <a:blip r:embed="rId5"/>
          <a:stretch>
            <a:fillRect/>
          </a:stretch>
        </p:blipFill>
        <p:spPr>
          <a:xfrm>
            <a:off x="15623307" y="2919280"/>
            <a:ext cx="4797636" cy="4853119"/>
          </a:xfrm>
          <a:prstGeom prst="rect">
            <a:avLst/>
          </a:prstGeom>
          <a:effectLst/>
        </p:spPr>
      </p:pic>
      <p:pic>
        <p:nvPicPr>
          <p:cNvPr id="28" name="Rectangle Rectangle" descr="Rectangle Rectangle">
            <a:extLst>
              <a:ext uri="{FF2B5EF4-FFF2-40B4-BE49-F238E27FC236}">
                <a16:creationId xmlns:a16="http://schemas.microsoft.com/office/drawing/2014/main" id="{9DB1C130-6189-4186-82EB-0856A9595365}"/>
              </a:ext>
            </a:extLst>
          </p:cNvPr>
          <p:cNvPicPr>
            <a:picLocks/>
          </p:cNvPicPr>
          <p:nvPr/>
        </p:nvPicPr>
        <p:blipFill>
          <a:blip r:embed="rId5"/>
          <a:stretch>
            <a:fillRect/>
          </a:stretch>
        </p:blipFill>
        <p:spPr>
          <a:xfrm>
            <a:off x="3327859" y="6920324"/>
            <a:ext cx="5978981" cy="4674257"/>
          </a:xfrm>
          <a:prstGeom prst="rect">
            <a:avLst/>
          </a:prstGeom>
          <a:effectLst/>
        </p:spPr>
      </p:pic>
      <p:pic>
        <p:nvPicPr>
          <p:cNvPr id="29" name="Rectangle Rectangle" descr="Rectangle Rectangle">
            <a:extLst>
              <a:ext uri="{FF2B5EF4-FFF2-40B4-BE49-F238E27FC236}">
                <a16:creationId xmlns:a16="http://schemas.microsoft.com/office/drawing/2014/main" id="{D692A2B6-498A-4E7C-B503-1ED5B1A2A15C}"/>
              </a:ext>
            </a:extLst>
          </p:cNvPr>
          <p:cNvPicPr>
            <a:picLocks/>
          </p:cNvPicPr>
          <p:nvPr/>
        </p:nvPicPr>
        <p:blipFill>
          <a:blip r:embed="rId5"/>
          <a:stretch>
            <a:fillRect/>
          </a:stretch>
        </p:blipFill>
        <p:spPr>
          <a:xfrm>
            <a:off x="9793182" y="6553947"/>
            <a:ext cx="5319532" cy="3606547"/>
          </a:xfrm>
          <a:prstGeom prst="rect">
            <a:avLst/>
          </a:prstGeom>
          <a:effectLst/>
        </p:spPr>
      </p:pic>
      <p:pic>
        <p:nvPicPr>
          <p:cNvPr id="30" name="Rectangle Rectangle" descr="Rectangle Rectangle">
            <a:extLst>
              <a:ext uri="{FF2B5EF4-FFF2-40B4-BE49-F238E27FC236}">
                <a16:creationId xmlns:a16="http://schemas.microsoft.com/office/drawing/2014/main" id="{CA83DDEB-C214-4C6B-9999-5916483E8767}"/>
              </a:ext>
            </a:extLst>
          </p:cNvPr>
          <p:cNvPicPr>
            <a:picLocks/>
          </p:cNvPicPr>
          <p:nvPr/>
        </p:nvPicPr>
        <p:blipFill>
          <a:blip r:embed="rId5"/>
          <a:stretch>
            <a:fillRect/>
          </a:stretch>
        </p:blipFill>
        <p:spPr>
          <a:xfrm>
            <a:off x="15538394" y="8806130"/>
            <a:ext cx="4797636" cy="3397470"/>
          </a:xfrm>
          <a:prstGeom prst="rect">
            <a:avLst/>
          </a:prstGeom>
          <a:effectLst/>
        </p:spPr>
      </p:pic>
      <p:pic>
        <p:nvPicPr>
          <p:cNvPr id="31" name="Rectangle Rectangle" descr="Rectangle Rectangle">
            <a:extLst>
              <a:ext uri="{FF2B5EF4-FFF2-40B4-BE49-F238E27FC236}">
                <a16:creationId xmlns:a16="http://schemas.microsoft.com/office/drawing/2014/main" id="{9FDC6DE7-0E72-44BB-96D3-69F5F95303F9}"/>
              </a:ext>
            </a:extLst>
          </p:cNvPr>
          <p:cNvPicPr>
            <a:picLocks/>
          </p:cNvPicPr>
          <p:nvPr/>
        </p:nvPicPr>
        <p:blipFill>
          <a:blip r:embed="rId5"/>
          <a:stretch>
            <a:fillRect/>
          </a:stretch>
        </p:blipFill>
        <p:spPr>
          <a:xfrm>
            <a:off x="9793181" y="10284011"/>
            <a:ext cx="5331123" cy="3397470"/>
          </a:xfrm>
          <a:prstGeom prst="rect">
            <a:avLst/>
          </a:prstGeom>
          <a:effectLst/>
        </p:spPr>
      </p:pic>
      <p:sp>
        <p:nvSpPr>
          <p:cNvPr id="32" name="Metin kutusu 31">
            <a:extLst>
              <a:ext uri="{FF2B5EF4-FFF2-40B4-BE49-F238E27FC236}">
                <a16:creationId xmlns:a16="http://schemas.microsoft.com/office/drawing/2014/main" id="{AC59B895-4E62-4086-895A-92222FF826D9}"/>
              </a:ext>
            </a:extLst>
          </p:cNvPr>
          <p:cNvSpPr txBox="1"/>
          <p:nvPr/>
        </p:nvSpPr>
        <p:spPr>
          <a:xfrm>
            <a:off x="3907515" y="3826039"/>
            <a:ext cx="4695458" cy="154825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D8AD65"/>
                </a:solidFill>
                <a:effectLst/>
                <a:uFillTx/>
                <a:latin typeface="Myriad Pro Cond"/>
                <a:sym typeface="Helvetica Neue"/>
              </a:rPr>
              <a:t>İSTİHDAM</a:t>
            </a:r>
          </a:p>
          <a:p>
            <a:pPr marL="0" marR="0" indent="0" algn="ctr" defTabSz="2438338" rtl="0" fontAlgn="auto" latinLnBrk="0" hangingPunct="0">
              <a:lnSpc>
                <a:spcPct val="100000"/>
              </a:lnSpc>
              <a:spcBef>
                <a:spcPts val="0"/>
              </a:spcBef>
              <a:spcAft>
                <a:spcPts val="0"/>
              </a:spcAft>
              <a:buClrTx/>
              <a:buSzTx/>
              <a:buFontTx/>
              <a:buNone/>
              <a:tabLst/>
            </a:pPr>
            <a:endParaRPr kumimoji="0" lang="tr-TR" sz="3200" b="1" i="0" u="none" strike="noStrike" cap="none" spc="0" normalizeH="0" baseline="0" dirty="0">
              <a:ln>
                <a:noFill/>
              </a:ln>
              <a:solidFill>
                <a:srgbClr val="D8AD65"/>
              </a:solidFill>
              <a:effectLst/>
              <a:uFillTx/>
              <a:latin typeface="Myriad Pro Cond"/>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2 kişi</a:t>
            </a:r>
          </a:p>
        </p:txBody>
      </p:sp>
      <p:sp>
        <p:nvSpPr>
          <p:cNvPr id="33" name="Metin kutusu 32">
            <a:extLst>
              <a:ext uri="{FF2B5EF4-FFF2-40B4-BE49-F238E27FC236}">
                <a16:creationId xmlns:a16="http://schemas.microsoft.com/office/drawing/2014/main" id="{DA6A8E68-B3A5-440E-9E43-0BE762199E55}"/>
              </a:ext>
            </a:extLst>
          </p:cNvPr>
          <p:cNvSpPr txBox="1"/>
          <p:nvPr/>
        </p:nvSpPr>
        <p:spPr>
          <a:xfrm>
            <a:off x="9828813" y="3094548"/>
            <a:ext cx="4797636" cy="31486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D8AD65"/>
                </a:solidFill>
                <a:effectLst/>
                <a:uFillTx/>
                <a:latin typeface="Myriad Pro Cond"/>
                <a:sym typeface="Helvetica Neue"/>
              </a:rPr>
              <a:t>İHTİYAÇ ANALİZİ</a:t>
            </a:r>
          </a:p>
          <a:p>
            <a:pPr marL="0" marR="0" indent="0" algn="ctr" defTabSz="2438338" rtl="0" fontAlgn="auto" latinLnBrk="0" hangingPunct="0">
              <a:lnSpc>
                <a:spcPct val="100000"/>
              </a:lnSpc>
              <a:spcBef>
                <a:spcPts val="0"/>
              </a:spcBef>
              <a:spcAft>
                <a:spcPts val="0"/>
              </a:spcAft>
              <a:buClrTx/>
              <a:buSzTx/>
              <a:buFontTx/>
              <a:buNone/>
              <a:tabLst/>
            </a:pPr>
            <a:endParaRPr kumimoji="0" lang="tr-TR" sz="800" b="1" i="0" u="none" strike="noStrike" cap="none" spc="0" normalizeH="0" baseline="0" dirty="0">
              <a:ln>
                <a:noFill/>
              </a:ln>
              <a:solidFill>
                <a:srgbClr val="D8AD65"/>
              </a:solidFill>
              <a:effectLst/>
              <a:uFillTx/>
              <a:latin typeface="Myriad Pro Cond"/>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chemeClr val="bg1"/>
                </a:solidFill>
                <a:effectLst/>
                <a:uFillTx/>
                <a:latin typeface="Myriad Pro Cond"/>
                <a:sym typeface="Helvetica Neue"/>
              </a:rPr>
              <a:t>Hazırlık </a:t>
            </a: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Ortak vizyon</a:t>
            </a:r>
          </a:p>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chemeClr val="bg1"/>
                </a:solidFill>
                <a:effectLst/>
                <a:uFillTx/>
                <a:latin typeface="Myriad Pro Cond"/>
                <a:sym typeface="Helvetica Neue"/>
              </a:rPr>
              <a:t>Trendler</a:t>
            </a: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Firma analizi</a:t>
            </a:r>
          </a:p>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chemeClr val="bg1"/>
                </a:solidFill>
                <a:effectLst/>
                <a:uFillTx/>
                <a:latin typeface="Myriad Pro Cond"/>
                <a:sym typeface="Helvetica Neue"/>
              </a:rPr>
              <a:t>Yol haritası</a:t>
            </a:r>
          </a:p>
        </p:txBody>
      </p:sp>
      <p:sp>
        <p:nvSpPr>
          <p:cNvPr id="34" name="Metin kutusu 33">
            <a:extLst>
              <a:ext uri="{FF2B5EF4-FFF2-40B4-BE49-F238E27FC236}">
                <a16:creationId xmlns:a16="http://schemas.microsoft.com/office/drawing/2014/main" id="{84E9EAD9-1B4B-4338-8069-52D4202C8C16}"/>
              </a:ext>
            </a:extLst>
          </p:cNvPr>
          <p:cNvSpPr txBox="1"/>
          <p:nvPr/>
        </p:nvSpPr>
        <p:spPr>
          <a:xfrm>
            <a:off x="15511925" y="3369059"/>
            <a:ext cx="4848745" cy="401046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D8AD65"/>
                </a:solidFill>
                <a:effectLst/>
                <a:uFillTx/>
                <a:latin typeface="Myriad Pro Cond"/>
                <a:sym typeface="Helvetica Neue"/>
              </a:rPr>
              <a:t>EĞİTİM/DANIŞMANLIK</a:t>
            </a:r>
          </a:p>
          <a:p>
            <a:pPr marL="0" marR="0" indent="0" algn="ctr" defTabSz="2438338" rtl="0" fontAlgn="auto" latinLnBrk="0" hangingPunct="0">
              <a:lnSpc>
                <a:spcPct val="100000"/>
              </a:lnSpc>
              <a:spcBef>
                <a:spcPts val="0"/>
              </a:spcBef>
              <a:spcAft>
                <a:spcPts val="0"/>
              </a:spcAft>
              <a:buClrTx/>
              <a:buSzTx/>
              <a:buFontTx/>
              <a:buNone/>
              <a:tabLst/>
            </a:pPr>
            <a:endParaRPr lang="tr-TR" sz="3200" b="1" dirty="0">
              <a:solidFill>
                <a:schemeClr val="bg1"/>
              </a:solidFill>
              <a:latin typeface="Myriad Pro Cond"/>
            </a:endParaRP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Dış ticaret yönetimi</a:t>
            </a:r>
          </a:p>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chemeClr val="bg1"/>
                </a:solidFill>
                <a:effectLst/>
                <a:uFillTx/>
                <a:latin typeface="Myriad Pro Cond"/>
                <a:sym typeface="Helvetica Neue"/>
              </a:rPr>
              <a:t>Pazarlama</a:t>
            </a:r>
          </a:p>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chemeClr val="bg1"/>
                </a:solidFill>
                <a:effectLst/>
                <a:uFillTx/>
                <a:latin typeface="Myriad Pro Cond"/>
                <a:sym typeface="Helvetica Neue"/>
              </a:rPr>
              <a:t>İnsan Kaynakları</a:t>
            </a: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Risk Yönetimi</a:t>
            </a:r>
          </a:p>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chemeClr val="bg1"/>
                </a:solidFill>
                <a:effectLst/>
                <a:uFillTx/>
                <a:latin typeface="Myriad Pro Cond"/>
                <a:sym typeface="Helvetica Neue"/>
              </a:rPr>
              <a:t>Bakanlıkça uygun görülen sektöre yönelik</a:t>
            </a:r>
          </a:p>
        </p:txBody>
      </p:sp>
      <p:sp>
        <p:nvSpPr>
          <p:cNvPr id="35" name="Metin kutusu 34">
            <a:extLst>
              <a:ext uri="{FF2B5EF4-FFF2-40B4-BE49-F238E27FC236}">
                <a16:creationId xmlns:a16="http://schemas.microsoft.com/office/drawing/2014/main" id="{45DFA0E8-4230-48CB-BECA-7EFA1700933E}"/>
              </a:ext>
            </a:extLst>
          </p:cNvPr>
          <p:cNvSpPr txBox="1"/>
          <p:nvPr/>
        </p:nvSpPr>
        <p:spPr>
          <a:xfrm>
            <a:off x="4193205" y="7276964"/>
            <a:ext cx="4142502" cy="450290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D8AD65"/>
                </a:solidFill>
                <a:effectLst/>
                <a:uFillTx/>
                <a:latin typeface="Myriad Pro Cond"/>
                <a:sym typeface="Helvetica Neue"/>
              </a:rPr>
              <a:t>KÜME TANITIMI</a:t>
            </a:r>
          </a:p>
          <a:p>
            <a:pPr marL="0" marR="0" indent="0" algn="ctr" defTabSz="2438338" rtl="0" fontAlgn="auto" latinLnBrk="0" hangingPunct="0">
              <a:lnSpc>
                <a:spcPct val="100000"/>
              </a:lnSpc>
              <a:spcBef>
                <a:spcPts val="0"/>
              </a:spcBef>
              <a:spcAft>
                <a:spcPts val="0"/>
              </a:spcAft>
              <a:buClrTx/>
              <a:buSzTx/>
              <a:buFontTx/>
              <a:buNone/>
              <a:tabLst/>
            </a:pPr>
            <a:endParaRPr kumimoji="0" lang="tr-TR" sz="3200" b="1" i="0" u="none" strike="noStrike" cap="none" spc="0" normalizeH="0" baseline="0" dirty="0">
              <a:ln>
                <a:noFill/>
              </a:ln>
              <a:solidFill>
                <a:srgbClr val="D8AD65"/>
              </a:solidFill>
              <a:effectLst/>
              <a:uFillTx/>
              <a:latin typeface="Myriad Pro Cond"/>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İnternet Sitesi</a:t>
            </a: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Broşür</a:t>
            </a: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Logo</a:t>
            </a: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Tanıtım filmi</a:t>
            </a: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Sosyal medya tanıtım</a:t>
            </a:r>
          </a:p>
          <a:p>
            <a:pPr marL="0" marR="0" indent="0" algn="ctr" defTabSz="2438338" rtl="0" fontAlgn="auto" latinLnBrk="0" hangingPunct="0">
              <a:lnSpc>
                <a:spcPct val="100000"/>
              </a:lnSpc>
              <a:spcBef>
                <a:spcPts val="0"/>
              </a:spcBef>
              <a:spcAft>
                <a:spcPts val="0"/>
              </a:spcAft>
              <a:buClrTx/>
              <a:buSzTx/>
              <a:buFontTx/>
              <a:buNone/>
              <a:tabLst/>
            </a:pPr>
            <a:endParaRPr kumimoji="0" lang="tr-TR" sz="3200" b="1" i="0" u="none" strike="noStrike" cap="none" spc="0" normalizeH="0" baseline="0" dirty="0">
              <a:ln>
                <a:noFill/>
              </a:ln>
              <a:solidFill>
                <a:srgbClr val="D8AD65"/>
              </a:solidFill>
              <a:effectLst/>
              <a:uFillTx/>
              <a:latin typeface="+mn-lt"/>
              <a:ea typeface="+mn-ea"/>
              <a:cs typeface="+mn-cs"/>
              <a:sym typeface="Helvetica Neue"/>
            </a:endParaRPr>
          </a:p>
        </p:txBody>
      </p:sp>
      <p:sp>
        <p:nvSpPr>
          <p:cNvPr id="36" name="Metin kutusu 35">
            <a:extLst>
              <a:ext uri="{FF2B5EF4-FFF2-40B4-BE49-F238E27FC236}">
                <a16:creationId xmlns:a16="http://schemas.microsoft.com/office/drawing/2014/main" id="{C1DE057F-69A1-48BA-ACB5-C68391D96D8A}"/>
              </a:ext>
            </a:extLst>
          </p:cNvPr>
          <p:cNvSpPr txBox="1"/>
          <p:nvPr/>
        </p:nvSpPr>
        <p:spPr>
          <a:xfrm>
            <a:off x="9717875" y="6664480"/>
            <a:ext cx="5225013" cy="327180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D8AD65"/>
                </a:solidFill>
                <a:effectLst/>
                <a:uFillTx/>
                <a:latin typeface="+mn-lt"/>
                <a:ea typeface="+mn-ea"/>
                <a:cs typeface="+mn-cs"/>
                <a:sym typeface="Helvetica Neue"/>
              </a:rPr>
              <a:t>YURT DIŞI PAZARLAMA FAALİYETİ</a:t>
            </a:r>
          </a:p>
          <a:p>
            <a:pPr marL="0" marR="0" indent="0" algn="ctr" defTabSz="2438338" rtl="0" fontAlgn="auto" latinLnBrk="0" hangingPunct="0">
              <a:lnSpc>
                <a:spcPct val="100000"/>
              </a:lnSpc>
              <a:spcBef>
                <a:spcPts val="0"/>
              </a:spcBef>
              <a:spcAft>
                <a:spcPts val="0"/>
              </a:spcAft>
              <a:buClrTx/>
              <a:buSzTx/>
              <a:buFontTx/>
              <a:buNone/>
              <a:tabLst/>
            </a:pPr>
            <a:endParaRPr lang="tr-TR" sz="3200" b="1" dirty="0">
              <a:solidFill>
                <a:srgbClr val="D8AD65"/>
              </a:solidFill>
            </a:endParaRPr>
          </a:p>
          <a:p>
            <a:r>
              <a:rPr lang="tr-TR" sz="2800" b="1" dirty="0">
                <a:solidFill>
                  <a:schemeClr val="bg1"/>
                </a:solidFill>
                <a:latin typeface="Myriad Pro Cond"/>
              </a:rPr>
              <a:t>Ulaşım</a:t>
            </a:r>
          </a:p>
          <a:p>
            <a:r>
              <a:rPr lang="tr-TR" sz="2800" b="1" dirty="0">
                <a:solidFill>
                  <a:schemeClr val="bg1"/>
                </a:solidFill>
                <a:latin typeface="Myriad Pro Cond"/>
              </a:rPr>
              <a:t>Konaklama</a:t>
            </a:r>
          </a:p>
          <a:p>
            <a:r>
              <a:rPr lang="tr-TR" sz="2800" b="1" dirty="0">
                <a:solidFill>
                  <a:schemeClr val="bg1"/>
                </a:solidFill>
                <a:latin typeface="Myriad Pro Cond"/>
              </a:rPr>
              <a:t>Tanıtım-Organizasyon</a:t>
            </a:r>
          </a:p>
          <a:p>
            <a:r>
              <a:rPr lang="tr-TR" sz="2800" b="1" dirty="0">
                <a:solidFill>
                  <a:schemeClr val="bg1"/>
                </a:solidFill>
                <a:latin typeface="Myriad Pro Cond"/>
              </a:rPr>
              <a:t>10 Program</a:t>
            </a:r>
          </a:p>
        </p:txBody>
      </p:sp>
      <p:sp>
        <p:nvSpPr>
          <p:cNvPr id="37" name="Metin kutusu 36">
            <a:extLst>
              <a:ext uri="{FF2B5EF4-FFF2-40B4-BE49-F238E27FC236}">
                <a16:creationId xmlns:a16="http://schemas.microsoft.com/office/drawing/2014/main" id="{729EA21A-4006-42A9-BBE4-2821A3EB0A8F}"/>
              </a:ext>
            </a:extLst>
          </p:cNvPr>
          <p:cNvSpPr txBox="1"/>
          <p:nvPr/>
        </p:nvSpPr>
        <p:spPr>
          <a:xfrm>
            <a:off x="15538394" y="9004343"/>
            <a:ext cx="4422758" cy="336413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3200" b="1" dirty="0">
                <a:solidFill>
                  <a:srgbClr val="D8AD65"/>
                </a:solidFill>
                <a:latin typeface="Myriad Pro Cond"/>
              </a:rPr>
              <a:t>ALIM HEYETİ</a:t>
            </a:r>
          </a:p>
          <a:p>
            <a:endParaRPr lang="tr-TR" sz="3200" b="1" dirty="0">
              <a:solidFill>
                <a:srgbClr val="D8AD65"/>
              </a:solidFill>
              <a:latin typeface="Myriad Pro Cond"/>
            </a:endParaRPr>
          </a:p>
          <a:p>
            <a:r>
              <a:rPr lang="tr-TR" sz="3200" b="1" dirty="0">
                <a:solidFill>
                  <a:schemeClr val="bg1"/>
                </a:solidFill>
                <a:latin typeface="Myriad Pro Cond"/>
              </a:rPr>
              <a:t>Ulaşım</a:t>
            </a:r>
          </a:p>
          <a:p>
            <a:r>
              <a:rPr lang="tr-TR" sz="3200" b="1" dirty="0">
                <a:solidFill>
                  <a:schemeClr val="bg1"/>
                </a:solidFill>
                <a:latin typeface="Myriad Pro Cond"/>
              </a:rPr>
              <a:t>Konaklama</a:t>
            </a:r>
          </a:p>
          <a:p>
            <a:r>
              <a:rPr lang="tr-TR" sz="3200" b="1" dirty="0">
                <a:solidFill>
                  <a:schemeClr val="bg1"/>
                </a:solidFill>
                <a:latin typeface="Myriad Pro Cond"/>
              </a:rPr>
              <a:t>Tanıtım-Organizasyon</a:t>
            </a:r>
          </a:p>
          <a:p>
            <a:r>
              <a:rPr lang="tr-TR" sz="3200" b="1" dirty="0">
                <a:solidFill>
                  <a:schemeClr val="bg1"/>
                </a:solidFill>
                <a:latin typeface="Myriad Pro Cond"/>
              </a:rPr>
              <a:t>10 Program</a:t>
            </a:r>
          </a:p>
          <a:p>
            <a:pPr marL="0" marR="0" indent="0" algn="ctr" defTabSz="2438338" rtl="0" fontAlgn="auto" latinLnBrk="0" hangingPunct="0">
              <a:lnSpc>
                <a:spcPct val="100000"/>
              </a:lnSpc>
              <a:spcBef>
                <a:spcPts val="0"/>
              </a:spcBef>
              <a:spcAft>
                <a:spcPts val="0"/>
              </a:spcAft>
              <a:buClrTx/>
              <a:buSzTx/>
              <a:buFontTx/>
              <a:buNone/>
              <a:tabLst/>
            </a:pPr>
            <a:endParaRPr kumimoji="0" lang="tr-TR" sz="2200" b="0" i="0" u="none" strike="noStrike" cap="none" spc="0" normalizeH="0" baseline="0" dirty="0">
              <a:ln>
                <a:noFill/>
              </a:ln>
              <a:solidFill>
                <a:srgbClr val="5E5E5E"/>
              </a:solidFill>
              <a:effectLst/>
              <a:uFillTx/>
              <a:latin typeface="+mn-lt"/>
              <a:ea typeface="+mn-ea"/>
              <a:cs typeface="+mn-cs"/>
              <a:sym typeface="Helvetica Neue"/>
            </a:endParaRPr>
          </a:p>
        </p:txBody>
      </p:sp>
      <p:sp>
        <p:nvSpPr>
          <p:cNvPr id="38" name="Metin kutusu 37">
            <a:extLst>
              <a:ext uri="{FF2B5EF4-FFF2-40B4-BE49-F238E27FC236}">
                <a16:creationId xmlns:a16="http://schemas.microsoft.com/office/drawing/2014/main" id="{0CBADB80-2407-43D4-B70E-70D5EFB45E13}"/>
              </a:ext>
            </a:extLst>
          </p:cNvPr>
          <p:cNvSpPr txBox="1"/>
          <p:nvPr/>
        </p:nvSpPr>
        <p:spPr>
          <a:xfrm>
            <a:off x="9581594" y="10582356"/>
            <a:ext cx="5597586" cy="348724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3200" b="1" dirty="0">
                <a:solidFill>
                  <a:srgbClr val="D8AD65"/>
                </a:solidFill>
                <a:latin typeface="Myriad Pro Cond"/>
              </a:rPr>
              <a:t>SANAL YURT DIŞI PAZARLAMA FAALİYETİ</a:t>
            </a:r>
          </a:p>
          <a:p>
            <a:endParaRPr lang="tr-TR" sz="800" b="1" dirty="0">
              <a:solidFill>
                <a:srgbClr val="D8AD65"/>
              </a:solidFill>
              <a:latin typeface="Myriad Pro Cond"/>
            </a:endParaRPr>
          </a:p>
          <a:p>
            <a:r>
              <a:rPr lang="tr-TR" sz="3200" b="1" dirty="0">
                <a:solidFill>
                  <a:schemeClr val="bg1"/>
                </a:solidFill>
                <a:latin typeface="Myriad Pro Cond"/>
              </a:rPr>
              <a:t>Platform</a:t>
            </a:r>
          </a:p>
          <a:p>
            <a:r>
              <a:rPr lang="tr-TR" sz="3200" b="1" dirty="0">
                <a:solidFill>
                  <a:schemeClr val="bg1"/>
                </a:solidFill>
                <a:latin typeface="Myriad Pro Cond"/>
              </a:rPr>
              <a:t>Tanıtım</a:t>
            </a:r>
          </a:p>
          <a:p>
            <a:r>
              <a:rPr lang="tr-TR" sz="3200" b="1" dirty="0">
                <a:solidFill>
                  <a:schemeClr val="bg1"/>
                </a:solidFill>
                <a:latin typeface="Myriad Pro Cond"/>
              </a:rPr>
              <a:t>Eşleştirme,B2B</a:t>
            </a:r>
          </a:p>
          <a:p>
            <a:r>
              <a:rPr lang="tr-TR" sz="3200" b="1" dirty="0">
                <a:solidFill>
                  <a:schemeClr val="bg1"/>
                </a:solidFill>
                <a:latin typeface="Myriad Pro Cond"/>
              </a:rPr>
              <a:t>10 Program</a:t>
            </a:r>
          </a:p>
          <a:p>
            <a:pPr marL="0" marR="0" indent="0" algn="ctr" defTabSz="2438338" rtl="0" fontAlgn="auto" latinLnBrk="0" hangingPunct="0">
              <a:lnSpc>
                <a:spcPct val="100000"/>
              </a:lnSpc>
              <a:spcBef>
                <a:spcPts val="0"/>
              </a:spcBef>
              <a:spcAft>
                <a:spcPts val="0"/>
              </a:spcAft>
              <a:buClrTx/>
              <a:buSzTx/>
              <a:buFontTx/>
              <a:buNone/>
              <a:tabLst/>
            </a:pPr>
            <a:endParaRPr kumimoji="0" lang="tr-TR" sz="22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313098450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p:cNvGrpSpPr/>
          <p:nvPr/>
        </p:nvGrpSpPr>
        <p:grpSpPr>
          <a:xfrm>
            <a:off x="4443735" y="970115"/>
            <a:ext cx="15556672" cy="1394492"/>
            <a:chOff x="-12700" y="-12699"/>
            <a:chExt cx="12192954" cy="1394491"/>
          </a:xfrm>
        </p:grpSpPr>
        <p:grpSp>
          <p:nvGrpSpPr>
            <p:cNvPr id="21" name="Rectangle"/>
            <p:cNvGrpSpPr/>
            <p:nvPr/>
          </p:nvGrpSpPr>
          <p:grpSpPr>
            <a:xfrm>
              <a:off x="-12700" y="-12700"/>
              <a:ext cx="12192955" cy="1394492"/>
              <a:chOff x="0" y="0"/>
              <a:chExt cx="12192954" cy="1394491"/>
            </a:xfrm>
          </p:grpSpPr>
          <p:sp>
            <p:nvSpPr>
              <p:cNvPr id="23" name="Rectangle"/>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4" name="Rectangle Rectangle" descr="Rectangle Rectangle"/>
              <p:cNvPicPr>
                <a:picLocks/>
              </p:cNvPicPr>
              <p:nvPr/>
            </p:nvPicPr>
            <p:blipFill>
              <a:blip r:embed="rId3"/>
              <a:stretch>
                <a:fillRect/>
              </a:stretch>
            </p:blipFill>
            <p:spPr>
              <a:xfrm>
                <a:off x="0" y="-1"/>
                <a:ext cx="12192955" cy="1394493"/>
              </a:xfrm>
              <a:prstGeom prst="rect">
                <a:avLst/>
              </a:prstGeom>
              <a:effectLst/>
            </p:spPr>
          </p:pic>
        </p:grpSp>
        <p:sp>
          <p:nvSpPr>
            <p:cNvPr id="22" name="Line"/>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4">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5"/>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4">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5"/>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9" name="YENİ NESİL İHRACAT DESTEKLERİ"/>
          <p:cNvSpPr txBox="1"/>
          <p:nvPr/>
        </p:nvSpPr>
        <p:spPr>
          <a:xfrm>
            <a:off x="4958002" y="1077290"/>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cs typeface="Calibri" panose="020F0502020204030204" pitchFamily="34" charset="0"/>
              </a:rPr>
              <a:t>UR-GE PROJE DESTEĞİ</a:t>
            </a:r>
            <a:endParaRPr sz="6000" dirty="0">
              <a:latin typeface="Calibri" panose="020F0502020204030204" pitchFamily="34" charset="0"/>
              <a:cs typeface="Calibri" panose="020F0502020204030204" pitchFamily="34" charset="0"/>
            </a:endParaRPr>
          </a:p>
        </p:txBody>
      </p:sp>
      <p:sp>
        <p:nvSpPr>
          <p:cNvPr id="44" name="İhracat desteklerimizi yeni bir bakış açısıyla kurguladık"/>
          <p:cNvSpPr txBox="1"/>
          <p:nvPr/>
        </p:nvSpPr>
        <p:spPr>
          <a:xfrm>
            <a:off x="11853188" y="2891065"/>
            <a:ext cx="9103365" cy="6249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lgn="l">
              <a:defRPr sz="3600" b="1">
                <a:solidFill>
                  <a:srgbClr val="D8AD65"/>
                </a:solidFill>
                <a:latin typeface="Myriad Pro Cond"/>
                <a:ea typeface="Myriad Pro Cond"/>
                <a:cs typeface="Myriad Pro Cond"/>
                <a:sym typeface="Myriad Pro Condensed"/>
              </a:defRPr>
            </a:lvl1pPr>
          </a:lstStyle>
          <a:p>
            <a:endParaRPr dirty="0">
              <a:solidFill>
                <a:srgbClr val="ED3338"/>
              </a:solidFill>
              <a:sym typeface="Helvetica Neue"/>
            </a:endParaRPr>
          </a:p>
        </p:txBody>
      </p:sp>
      <p:sp>
        <p:nvSpPr>
          <p:cNvPr id="48" name="14 farklı mevzuat  (yaklaşık 200 sayfa) ile düzenlenen tüm destekler Çerçeve Üst bir Kararda toplandı.…"/>
          <p:cNvSpPr txBox="1"/>
          <p:nvPr/>
        </p:nvSpPr>
        <p:spPr>
          <a:xfrm>
            <a:off x="11740340" y="4714176"/>
            <a:ext cx="8915801" cy="516145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marL="342900" indent="-342900" algn="l">
              <a:spcBef>
                <a:spcPts val="1200"/>
              </a:spcBef>
              <a:buSzPct val="123000"/>
              <a:buChar char="•"/>
              <a:defRPr sz="3600">
                <a:solidFill>
                  <a:srgbClr val="FFFFFF"/>
                </a:solidFill>
                <a:latin typeface="Myriad Pro Cond"/>
                <a:ea typeface="Myriad Pro Cond"/>
                <a:cs typeface="Myriad Pro Cond"/>
                <a:sym typeface="Myriad Pro Condensed"/>
              </a:defRPr>
            </a:pPr>
            <a:endParaRPr sz="3400" dirty="0"/>
          </a:p>
        </p:txBody>
      </p:sp>
      <p:graphicFrame>
        <p:nvGraphicFramePr>
          <p:cNvPr id="40" name="Tablo 39">
            <a:extLst>
              <a:ext uri="{FF2B5EF4-FFF2-40B4-BE49-F238E27FC236}">
                <a16:creationId xmlns:a16="http://schemas.microsoft.com/office/drawing/2014/main" id="{FEAD63AF-C3B6-4014-BF70-EF67C401C196}"/>
              </a:ext>
            </a:extLst>
          </p:cNvPr>
          <p:cNvGraphicFramePr>
            <a:graphicFrameLocks noGrp="1"/>
          </p:cNvGraphicFramePr>
          <p:nvPr>
            <p:extLst>
              <p:ext uri="{D42A27DB-BD31-4B8C-83A1-F6EECF244321}">
                <p14:modId xmlns:p14="http://schemas.microsoft.com/office/powerpoint/2010/main" val="1511281040"/>
              </p:ext>
            </p:extLst>
          </p:nvPr>
        </p:nvGraphicFramePr>
        <p:xfrm>
          <a:off x="3251571" y="3148761"/>
          <a:ext cx="17367507" cy="8206794"/>
        </p:xfrm>
        <a:graphic>
          <a:graphicData uri="http://schemas.openxmlformats.org/drawingml/2006/table">
            <a:tbl>
              <a:tblPr>
                <a:effectLst>
                  <a:outerShdw blurRad="50800" dist="50800" dir="5400000" algn="ctr" rotWithShape="0">
                    <a:schemeClr val="bg1"/>
                  </a:outerShdw>
                </a:effectLst>
                <a:tableStyleId>{3B4B98B0-60AC-42C2-AFA5-B58CD77FA1E5}</a:tableStyleId>
              </a:tblPr>
              <a:tblGrid>
                <a:gridCol w="4533810">
                  <a:extLst>
                    <a:ext uri="{9D8B030D-6E8A-4147-A177-3AD203B41FA5}">
                      <a16:colId xmlns:a16="http://schemas.microsoft.com/office/drawing/2014/main" val="20000"/>
                    </a:ext>
                  </a:extLst>
                </a:gridCol>
                <a:gridCol w="1679121">
                  <a:extLst>
                    <a:ext uri="{9D8B030D-6E8A-4147-A177-3AD203B41FA5}">
                      <a16:colId xmlns:a16="http://schemas.microsoft.com/office/drawing/2014/main" val="20001"/>
                    </a:ext>
                  </a:extLst>
                </a:gridCol>
                <a:gridCol w="3455703">
                  <a:extLst>
                    <a:ext uri="{9D8B030D-6E8A-4147-A177-3AD203B41FA5}">
                      <a16:colId xmlns:a16="http://schemas.microsoft.com/office/drawing/2014/main" val="20002"/>
                    </a:ext>
                  </a:extLst>
                </a:gridCol>
                <a:gridCol w="4617660">
                  <a:extLst>
                    <a:ext uri="{9D8B030D-6E8A-4147-A177-3AD203B41FA5}">
                      <a16:colId xmlns:a16="http://schemas.microsoft.com/office/drawing/2014/main" val="20003"/>
                    </a:ext>
                  </a:extLst>
                </a:gridCol>
                <a:gridCol w="3081213">
                  <a:extLst>
                    <a:ext uri="{9D8B030D-6E8A-4147-A177-3AD203B41FA5}">
                      <a16:colId xmlns:a16="http://schemas.microsoft.com/office/drawing/2014/main" val="20004"/>
                    </a:ext>
                  </a:extLst>
                </a:gridCol>
              </a:tblGrid>
              <a:tr h="1578766">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Destek </a:t>
                      </a:r>
                    </a:p>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Kalemi</a:t>
                      </a:r>
                    </a:p>
                  </a:txBody>
                  <a:tcPr marL="7573" marR="7573" marT="7573" marB="0" anchor="ctr">
                    <a:lnL>
                      <a:noFill/>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Destek Oranı </a:t>
                      </a:r>
                    </a:p>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 </a:t>
                      </a:r>
                    </a:p>
                  </a:txBody>
                  <a:tcPr marL="7573" marR="7573" marT="75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Destek </a:t>
                      </a:r>
                    </a:p>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Limiti</a:t>
                      </a:r>
                    </a:p>
                  </a:txBody>
                  <a:tcPr marL="7573" marR="7573" marT="75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Süre/Adet</a:t>
                      </a:r>
                    </a:p>
                  </a:txBody>
                  <a:tcPr marL="7573" marR="7573" marT="75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Faydalanıcı</a:t>
                      </a:r>
                    </a:p>
                  </a:txBody>
                  <a:tcPr marL="7573" marR="7573" marT="7573" marB="0" anchor="ctr">
                    <a:lnL w="12700" cap="flat" cmpd="sng" algn="ctr">
                      <a:noFill/>
                      <a:prstDash val="solid"/>
                      <a:round/>
                      <a:headEnd type="none" w="med" len="med"/>
                      <a:tailEnd type="none" w="med" len="med"/>
                    </a:lnL>
                    <a:lnR>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17754">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2800" u="none" strike="noStrike" cap="none" normalizeH="0" baseline="0" dirty="0">
                          <a:ln>
                            <a:noFill/>
                          </a:ln>
                          <a:solidFill>
                            <a:schemeClr val="bg1"/>
                          </a:solidFill>
                          <a:effectLst/>
                        </a:rPr>
                        <a:t>İHTİYAÇ ANALİZİ, EĞİTİM,</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2800" u="none" strike="noStrike" cap="none" normalizeH="0" baseline="0" dirty="0">
                          <a:ln>
                            <a:noFill/>
                          </a:ln>
                          <a:solidFill>
                            <a:schemeClr val="bg1"/>
                          </a:solidFill>
                          <a:effectLst/>
                        </a:rPr>
                        <a:t>DANIŞMANLIK, TANITIM</a:t>
                      </a:r>
                      <a:endParaRPr kumimoji="0" lang="tr-TR" altLang="tr-TR" sz="2800" b="1" i="0" u="none" strike="noStrike" cap="none" normalizeH="0" baseline="0" dirty="0">
                        <a:ln>
                          <a:noFill/>
                        </a:ln>
                        <a:solidFill>
                          <a:schemeClr val="bg1"/>
                        </a:solidFill>
                        <a:effectLst/>
                        <a:latin typeface="Myriad Pro Cond"/>
                        <a:ea typeface="Calibri" pitchFamily="34" charset="0"/>
                        <a:cs typeface="Times New Roman" pitchFamily="18" charset="0"/>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7">
                  <a:txBody>
                    <a:bodyPr/>
                    <a:lstStyle/>
                    <a:p>
                      <a:pPr algn="ctr" rtl="0" fontAlgn="ctr"/>
                      <a:r>
                        <a:rPr lang="tr-TR" sz="2800" u="none" strike="noStrike" dirty="0">
                          <a:solidFill>
                            <a:schemeClr val="bg1"/>
                          </a:solidFill>
                          <a:effectLst/>
                        </a:rPr>
                        <a:t>75%</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84200" rtl="0" eaLnBrk="1" fontAlgn="ctr" latinLnBrk="0" hangingPunct="1">
                        <a:lnSpc>
                          <a:spcPct val="100000"/>
                        </a:lnSpc>
                        <a:spcBef>
                          <a:spcPts val="0"/>
                        </a:spcBef>
                        <a:spcAft>
                          <a:spcPts val="0"/>
                        </a:spcAft>
                        <a:buClrTx/>
                        <a:buSzTx/>
                        <a:buFontTx/>
                        <a:buNone/>
                        <a:tabLst/>
                        <a:defRPr/>
                      </a:pPr>
                      <a:r>
                        <a:rPr lang="tr-TR" sz="2800" u="none" strike="noStrike" dirty="0">
                          <a:solidFill>
                            <a:schemeClr val="bg1"/>
                          </a:solidFill>
                          <a:effectLst/>
                        </a:rPr>
                        <a:t>10.859.000 </a:t>
                      </a:r>
                      <a:r>
                        <a:rPr lang="tr-TR" sz="2800" u="none" strike="noStrike" kern="1200" dirty="0">
                          <a:solidFill>
                            <a:schemeClr val="bg1"/>
                          </a:solidFill>
                          <a:effectLst/>
                        </a:rPr>
                        <a:t>TL / Proje</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tr-TR" sz="2800" u="none" strike="noStrike" dirty="0">
                          <a:solidFill>
                            <a:schemeClr val="bg1"/>
                          </a:solidFill>
                          <a:effectLst/>
                        </a:rPr>
                        <a:t>Proje süresince (36 Ay)</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7">
                  <a:txBody>
                    <a:bodyPr/>
                    <a:lstStyle/>
                    <a:p>
                      <a:pPr algn="ctr" rtl="0" fontAlgn="ctr"/>
                      <a:r>
                        <a:rPr lang="tr-TR" sz="2800" u="none" strike="noStrike" dirty="0">
                          <a:solidFill>
                            <a:schemeClr val="bg1"/>
                          </a:solidFill>
                          <a:effectLst/>
                        </a:rPr>
                        <a:t>İş Birliği </a:t>
                      </a:r>
                    </a:p>
                    <a:p>
                      <a:pPr algn="ctr" rtl="0" fontAlgn="ctr"/>
                      <a:r>
                        <a:rPr lang="tr-TR" sz="2800" u="none" strike="noStrike" dirty="0">
                          <a:solidFill>
                            <a:schemeClr val="bg1"/>
                          </a:solidFill>
                          <a:effectLst/>
                        </a:rPr>
                        <a:t>Kuruluşu</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6940124"/>
                  </a:ext>
                </a:extLst>
              </a:tr>
              <a:tr h="605340">
                <a:tc vMerge="1">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3000" b="1" i="0" u="none" strike="noStrike" cap="none" normalizeH="0" baseline="0" dirty="0">
                          <a:ln>
                            <a:noFill/>
                          </a:ln>
                          <a:solidFill>
                            <a:schemeClr val="bg1"/>
                          </a:solidFill>
                          <a:effectLst/>
                          <a:latin typeface="Myriad Pro Cond"/>
                          <a:ea typeface="Calibri" pitchFamily="34" charset="0"/>
                          <a:cs typeface="Times New Roman" pitchFamily="18" charset="0"/>
                        </a:rPr>
                        <a:t>YURT DIŞI PAZARLAMA </a:t>
                      </a:r>
                    </a:p>
                  </a:txBody>
                  <a:tcPr marL="7573" marR="7573" marT="75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rtl="0" fontAlgn="ctr"/>
                      <a:endParaRPr lang="tr-TR" sz="1600" b="1" i="0" u="none" strike="noStrike" dirty="0">
                        <a:solidFill>
                          <a:srgbClr val="1B2C57"/>
                        </a:solidFill>
                        <a:effectLst/>
                        <a:latin typeface="Calibri" panose="020F0502020204030204" pitchFamily="34" charset="0"/>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2">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rtl="0" fontAlgn="ctr"/>
                      <a:r>
                        <a:rPr lang="tr-TR" sz="2800" u="none" strike="noStrike" dirty="0">
                          <a:solidFill>
                            <a:schemeClr val="bg1"/>
                          </a:solidFill>
                          <a:effectLst/>
                        </a:rPr>
                        <a:t>4.524.000 </a:t>
                      </a:r>
                      <a:r>
                        <a:rPr lang="tr-TR" sz="2800" u="none" strike="noStrike" kern="1200" dirty="0">
                          <a:solidFill>
                            <a:schemeClr val="bg1"/>
                          </a:solidFill>
                          <a:effectLst/>
                        </a:rPr>
                        <a:t>TL / Program</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rtl="0" fontAlgn="ctr"/>
                      <a:r>
                        <a:rPr lang="tr-TR" sz="2800" u="none" strike="noStrike" dirty="0">
                          <a:solidFill>
                            <a:schemeClr val="bg1"/>
                          </a:solidFill>
                          <a:effectLst/>
                        </a:rPr>
                        <a:t>10 Program</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rtl="0" fontAlgn="ctr"/>
                      <a:endParaRPr lang="tr-TR" sz="1600" b="1" i="0" u="none" strike="noStrike" dirty="0">
                        <a:solidFill>
                          <a:srgbClr val="1B2C57"/>
                        </a:solidFill>
                        <a:effectLst/>
                        <a:latin typeface="Calibri" panose="020F0502020204030204" pitchFamily="34" charset="0"/>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117593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2800" u="none" strike="noStrike" cap="none" normalizeH="0" baseline="0" dirty="0">
                          <a:ln>
                            <a:noFill/>
                          </a:ln>
                          <a:solidFill>
                            <a:schemeClr val="bg1"/>
                          </a:solidFill>
                          <a:effectLst/>
                        </a:rPr>
                        <a:t>YURT DIŞI PAZARLAMA </a:t>
                      </a:r>
                      <a:endParaRPr kumimoji="0" lang="tr-TR" altLang="tr-TR" sz="2800" b="1" i="0" u="none" strike="noStrike" cap="none" normalizeH="0" baseline="0" dirty="0">
                        <a:ln>
                          <a:noFill/>
                        </a:ln>
                        <a:solidFill>
                          <a:schemeClr val="bg1"/>
                        </a:solidFill>
                        <a:effectLst/>
                        <a:latin typeface="Myriad Pro Cond"/>
                        <a:ea typeface="Calibri" pitchFamily="34" charset="0"/>
                        <a:cs typeface="Times New Roman" pitchFamily="18" charset="0"/>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19090372"/>
                  </a:ext>
                </a:extLst>
              </a:tr>
              <a:tr h="1336552">
                <a:tc rowSpan="2">
                  <a:txBody>
                    <a:body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altLang="tr-TR" sz="2800" u="none" strike="noStrike" cap="none" normalizeH="0" baseline="0" dirty="0">
                          <a:ln>
                            <a:noFill/>
                          </a:ln>
                          <a:solidFill>
                            <a:schemeClr val="bg1"/>
                          </a:solidFill>
                          <a:effectLst/>
                        </a:rPr>
                        <a:t>SANAL YURT DIŞI PAZARLAMA</a:t>
                      </a:r>
                      <a:endParaRPr lang="tr-TR" sz="2800" dirty="0">
                        <a:solidFill>
                          <a:schemeClr val="bg1"/>
                        </a:solidFill>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rtl="0" fontAlgn="ctr"/>
                      <a:r>
                        <a:rPr lang="tr-TR" sz="2800" u="none" strike="noStrike" dirty="0">
                          <a:solidFill>
                            <a:schemeClr val="bg1"/>
                          </a:solidFill>
                          <a:effectLst/>
                        </a:rPr>
                        <a:t>1.447.000 </a:t>
                      </a:r>
                      <a:r>
                        <a:rPr lang="tr-TR" sz="2800" u="none" strike="noStrike" kern="1200" dirty="0">
                          <a:solidFill>
                            <a:schemeClr val="bg1"/>
                          </a:solidFill>
                          <a:effectLst/>
                        </a:rPr>
                        <a:t>TL / Program</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tr-TR" sz="2800" u="none" strike="noStrike" dirty="0">
                          <a:solidFill>
                            <a:schemeClr val="bg1"/>
                          </a:solidFill>
                          <a:effectLst/>
                        </a:rPr>
                        <a:t>10 Program</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96538804"/>
                  </a:ext>
                </a:extLst>
              </a:tr>
              <a:tr h="125171">
                <a:tc vMerge="1">
                  <a: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tr-TR" sz="2000" b="1" i="0" u="none" strike="noStrike" kern="1200" cap="none" spc="0" normalizeH="0" baseline="0" dirty="0" err="1">
                          <a:ln>
                            <a:noFill/>
                          </a:ln>
                          <a:solidFill>
                            <a:srgbClr val="002060"/>
                          </a:solidFill>
                          <a:effectLst/>
                          <a:uFillTx/>
                          <a:latin typeface="Myriad Pro Cond"/>
                          <a:ea typeface="+mn-ea"/>
                          <a:cs typeface="+mn-cs"/>
                          <a:sym typeface="Helvetica Neue"/>
                        </a:rPr>
                        <a:t>Franchise</a:t>
                      </a:r>
                      <a:endParaRPr kumimoji="0" lang="tr-TR" sz="2000" b="1" i="0" u="none" strike="noStrike" kern="1200" cap="none" spc="0" normalizeH="0" baseline="0" dirty="0">
                        <a:ln>
                          <a:noFill/>
                        </a:ln>
                        <a:solidFill>
                          <a:srgbClr val="002060"/>
                        </a:solidFill>
                        <a:effectLst/>
                        <a:uFillTx/>
                        <a:latin typeface="Myriad Pro Cond"/>
                        <a:ea typeface="+mn-ea"/>
                        <a:cs typeface="+mn-cs"/>
                        <a:sym typeface="Helvetica Neue"/>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8CEA4"/>
                    </a:solidFill>
                  </a:tcPr>
                </a:tc>
                <a:tc vMerge="1">
                  <a:txBody>
                    <a:bodyPr/>
                    <a:lstStyle/>
                    <a:p>
                      <a:endParaRPr lang="tr-TR"/>
                    </a:p>
                  </a:txBody>
                  <a:tcPr>
                    <a:lnL w="19050" cap="flat" cmpd="sng" algn="ctr">
                      <a:solidFill>
                        <a:srgbClr val="000000"/>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algn="ctr" rtl="0" fontAlgn="ctr"/>
                      <a:r>
                        <a:rPr lang="tr-TR" sz="2800" u="none" strike="noStrike" dirty="0">
                          <a:solidFill>
                            <a:schemeClr val="bg1"/>
                          </a:solidFill>
                          <a:effectLst/>
                        </a:rPr>
                        <a:t>2.714.000 </a:t>
                      </a:r>
                      <a:r>
                        <a:rPr lang="tr-TR" sz="2800" u="none" strike="noStrike" kern="1200" dirty="0">
                          <a:solidFill>
                            <a:schemeClr val="bg1"/>
                          </a:solidFill>
                          <a:effectLst/>
                        </a:rPr>
                        <a:t>TL / Program</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rtl="0" fontAlgn="ctr"/>
                      <a:r>
                        <a:rPr lang="tr-TR" sz="2800" u="none" strike="noStrike" dirty="0">
                          <a:solidFill>
                            <a:schemeClr val="bg1"/>
                          </a:solidFill>
                          <a:effectLst/>
                        </a:rPr>
                        <a:t>10 Program</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35378375"/>
                  </a:ext>
                </a:extLst>
              </a:tr>
              <a:tr h="966347">
                <a:tc>
                  <a:txBody>
                    <a:body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2800" u="none" strike="noStrike" kern="1200" cap="none" spc="0" normalizeH="0" baseline="0" dirty="0">
                          <a:ln>
                            <a:noFill/>
                          </a:ln>
                          <a:solidFill>
                            <a:schemeClr val="bg1"/>
                          </a:solidFill>
                          <a:effectLst/>
                          <a:uFillTx/>
                          <a:sym typeface="Helvetica Neue"/>
                        </a:rPr>
                        <a:t>ALIM HEYETİ</a:t>
                      </a:r>
                      <a:endParaRPr kumimoji="0" lang="tr-TR" sz="2800" b="1" i="0" u="none" strike="noStrike" cap="none" spc="0" normalizeH="0" baseline="0" dirty="0">
                        <a:ln>
                          <a:noFill/>
                        </a:ln>
                        <a:solidFill>
                          <a:schemeClr val="bg1"/>
                        </a:solidFill>
                        <a:effectLst/>
                        <a:uFillTx/>
                        <a:latin typeface="Myriad Pro Cond"/>
                        <a:ea typeface="+mn-ea"/>
                        <a:cs typeface="+mn-cs"/>
                        <a:sym typeface="Helvetica Neue"/>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tc>
                <a:tc vMerge="1">
                  <a:txBody>
                    <a:bodyPr/>
                    <a:lstStyle/>
                    <a:p>
                      <a:pPr algn="ctr" rtl="0" fontAlgn="ctr"/>
                      <a:endParaRPr lang="tr-TR" sz="3000" b="1" i="0" u="none" strike="noStrike" dirty="0">
                        <a:solidFill>
                          <a:schemeClr val="bg1"/>
                        </a:solidFill>
                        <a:effectLst/>
                        <a:latin typeface="Myriad Pro Cond"/>
                      </a:endParaRPr>
                    </a:p>
                  </a:txBody>
                  <a:tcPr marL="7573" marR="7573" marT="75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rtl="0" fontAlgn="ctr"/>
                      <a:endParaRPr lang="tr-TR" sz="3000" b="1" i="0" u="none" strike="noStrike" dirty="0">
                        <a:solidFill>
                          <a:schemeClr val="bg1"/>
                        </a:solidFill>
                        <a:effectLst/>
                        <a:latin typeface="Myriad Pro Cond"/>
                      </a:endParaRPr>
                    </a:p>
                  </a:txBody>
                  <a:tcPr marL="7573" marR="7573" marT="75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tc>
                <a:extLst>
                  <a:ext uri="{0D108BD9-81ED-4DB2-BD59-A6C34878D82A}">
                    <a16:rowId xmlns:a16="http://schemas.microsoft.com/office/drawing/2014/main" val="3629030001"/>
                  </a:ext>
                </a:extLst>
              </a:tr>
              <a:tr h="1300931">
                <a:tc>
                  <a:txBody>
                    <a:body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2800" u="none" strike="noStrike" kern="1200" cap="none" spc="0" normalizeH="0" baseline="0" dirty="0">
                          <a:ln>
                            <a:noFill/>
                          </a:ln>
                          <a:solidFill>
                            <a:schemeClr val="bg1"/>
                          </a:solidFill>
                          <a:effectLst/>
                          <a:uFillTx/>
                          <a:sym typeface="Helvetica Neue"/>
                        </a:rPr>
                        <a:t>İSTİHDAM</a:t>
                      </a:r>
                      <a:endParaRPr kumimoji="0" lang="tr-TR" sz="2800" b="1" i="0" u="none" strike="noStrike" cap="none" spc="0" normalizeH="0" baseline="0" dirty="0">
                        <a:ln>
                          <a:noFill/>
                        </a:ln>
                        <a:solidFill>
                          <a:schemeClr val="bg1"/>
                        </a:solidFill>
                        <a:effectLst/>
                        <a:uFillTx/>
                        <a:latin typeface="Myriad Pro Cond"/>
                        <a:ea typeface="+mn-ea"/>
                        <a:cs typeface="+mn-cs"/>
                        <a:sym typeface="Helvetica Neue"/>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tc>
                <a:tc>
                  <a:txBody>
                    <a:bodyPr/>
                    <a:lstStyle/>
                    <a:p>
                      <a:pPr algn="ctr" rtl="0" fontAlgn="ctr"/>
                      <a:r>
                        <a:rPr lang="tr-TR" sz="2800" u="none" strike="noStrike" dirty="0">
                          <a:solidFill>
                            <a:schemeClr val="bg1"/>
                          </a:solidFill>
                          <a:effectLst/>
                        </a:rPr>
                        <a:t>Emsal İstihdam Gideri</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2800" u="none" strike="noStrike" cap="none" spc="0" baseline="0" dirty="0">
                          <a:solidFill>
                            <a:schemeClr val="bg1"/>
                          </a:solidFill>
                          <a:effectLst/>
                          <a:uFillTx/>
                          <a:sym typeface="Helvetica Neue"/>
                        </a:rPr>
                        <a:t>2 kişi; proje süresince</a:t>
                      </a:r>
                      <a:endParaRPr lang="tr-TR" sz="2800" dirty="0">
                        <a:solidFill>
                          <a:schemeClr val="bg1"/>
                        </a:solidFill>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tc>
                <a:extLst>
                  <a:ext uri="{0D108BD9-81ED-4DB2-BD59-A6C34878D82A}">
                    <a16:rowId xmlns:a16="http://schemas.microsoft.com/office/drawing/2014/main" val="666135293"/>
                  </a:ext>
                </a:extLst>
              </a:tr>
            </a:tbl>
          </a:graphicData>
        </a:graphic>
      </p:graphicFrame>
    </p:spTree>
    <p:extLst>
      <p:ext uri="{BB962C8B-B14F-4D97-AF65-F5344CB8AC3E}">
        <p14:creationId xmlns:p14="http://schemas.microsoft.com/office/powerpoint/2010/main" val="417390647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İHRACAT KONSORSİYUMU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120948012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25FAD7EA-2E9C-4165-96B1-413DD1AA9DCC}"/>
              </a:ext>
            </a:extLst>
          </p:cNvPr>
          <p:cNvGrpSpPr/>
          <p:nvPr/>
        </p:nvGrpSpPr>
        <p:grpSpPr>
          <a:xfrm>
            <a:off x="4531718" y="568776"/>
            <a:ext cx="14213482" cy="1394492"/>
            <a:chOff x="-12700" y="-12699"/>
            <a:chExt cx="12192954" cy="1394491"/>
          </a:xfrm>
        </p:grpSpPr>
        <p:grpSp>
          <p:nvGrpSpPr>
            <p:cNvPr id="3" name="Rectangle">
              <a:extLst>
                <a:ext uri="{FF2B5EF4-FFF2-40B4-BE49-F238E27FC236}">
                  <a16:creationId xmlns:a16="http://schemas.microsoft.com/office/drawing/2014/main" id="{AD3BB06C-DCEC-49B5-B640-240B5E5F77ED}"/>
                </a:ext>
              </a:extLst>
            </p:cNvPr>
            <p:cNvGrpSpPr/>
            <p:nvPr/>
          </p:nvGrpSpPr>
          <p:grpSpPr>
            <a:xfrm>
              <a:off x="-12700" y="-12700"/>
              <a:ext cx="12192955" cy="1394492"/>
              <a:chOff x="0" y="0"/>
              <a:chExt cx="12192954" cy="1394491"/>
            </a:xfrm>
          </p:grpSpPr>
          <p:sp>
            <p:nvSpPr>
              <p:cNvPr id="5" name="Rectangle">
                <a:extLst>
                  <a:ext uri="{FF2B5EF4-FFF2-40B4-BE49-F238E27FC236}">
                    <a16:creationId xmlns:a16="http://schemas.microsoft.com/office/drawing/2014/main" id="{D55624D4-5348-47BA-B513-0EBA353FB84B}"/>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6" name="Rectangle Rectangle" descr="Rectangle Rectangle">
                <a:extLst>
                  <a:ext uri="{FF2B5EF4-FFF2-40B4-BE49-F238E27FC236}">
                    <a16:creationId xmlns:a16="http://schemas.microsoft.com/office/drawing/2014/main" id="{734FEFAD-223E-498D-ABC8-43169569121E}"/>
                  </a:ext>
                </a:extLst>
              </p:cNvPr>
              <p:cNvPicPr>
                <a:picLocks/>
              </p:cNvPicPr>
              <p:nvPr/>
            </p:nvPicPr>
            <p:blipFill>
              <a:blip r:embed="rId2"/>
              <a:stretch>
                <a:fillRect/>
              </a:stretch>
            </p:blipFill>
            <p:spPr>
              <a:xfrm>
                <a:off x="0" y="-1"/>
                <a:ext cx="12192955" cy="1394493"/>
              </a:xfrm>
              <a:prstGeom prst="rect">
                <a:avLst/>
              </a:prstGeom>
              <a:effectLst/>
            </p:spPr>
          </p:pic>
        </p:grpSp>
        <p:sp>
          <p:nvSpPr>
            <p:cNvPr id="4" name="Line">
              <a:extLst>
                <a:ext uri="{FF2B5EF4-FFF2-40B4-BE49-F238E27FC236}">
                  <a16:creationId xmlns:a16="http://schemas.microsoft.com/office/drawing/2014/main" id="{D7CFB9B6-E769-4ECE-B0DC-EAF08E49AEB0}"/>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7" name="YENİ NESİL İHRACAT DESTEKLERİ">
            <a:extLst>
              <a:ext uri="{FF2B5EF4-FFF2-40B4-BE49-F238E27FC236}">
                <a16:creationId xmlns:a16="http://schemas.microsoft.com/office/drawing/2014/main" id="{673FFDB3-6D7C-425D-9FA3-EB8482759964}"/>
              </a:ext>
            </a:extLst>
          </p:cNvPr>
          <p:cNvSpPr txBox="1"/>
          <p:nvPr/>
        </p:nvSpPr>
        <p:spPr>
          <a:xfrm>
            <a:off x="3869384" y="641657"/>
            <a:ext cx="15558537" cy="105581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dirty="0"/>
              <a:t>YENİ NESİL İHRACAT DESTEKLERİ</a:t>
            </a:r>
          </a:p>
        </p:txBody>
      </p:sp>
      <p:sp>
        <p:nvSpPr>
          <p:cNvPr id="8" name="Pazara Giriş Belgelerinin Desteklenmesi">
            <a:extLst>
              <a:ext uri="{FF2B5EF4-FFF2-40B4-BE49-F238E27FC236}">
                <a16:creationId xmlns:a16="http://schemas.microsoft.com/office/drawing/2014/main" id="{D4A09ECD-8665-4C0D-B2FC-FD4AE6AF6AEB}"/>
              </a:ext>
            </a:extLst>
          </p:cNvPr>
          <p:cNvSpPr txBox="1"/>
          <p:nvPr/>
        </p:nvSpPr>
        <p:spPr>
          <a:xfrm>
            <a:off x="861125" y="10782902"/>
            <a:ext cx="2532586" cy="152293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ctr"/>
          <a:lstStyle>
            <a:lvl1pPr algn="l">
              <a:defRPr sz="2600" b="1">
                <a:solidFill>
                  <a:srgbClr val="BF0000"/>
                </a:solidFill>
                <a:latin typeface="Myriad Pro Cond"/>
                <a:ea typeface="Myriad Pro Cond"/>
                <a:cs typeface="Myriad Pro Cond"/>
                <a:sym typeface="Myriad Pro Condensed"/>
              </a:defRPr>
            </a:lvl1pPr>
          </a:lstStyle>
          <a:p>
            <a:r>
              <a:rPr dirty="0" err="1"/>
              <a:t>Pazara</a:t>
            </a:r>
            <a:r>
              <a:rPr dirty="0"/>
              <a:t> </a:t>
            </a:r>
            <a:r>
              <a:rPr dirty="0" err="1"/>
              <a:t>Giriş</a:t>
            </a:r>
            <a:r>
              <a:rPr dirty="0"/>
              <a:t> </a:t>
            </a:r>
            <a:r>
              <a:rPr dirty="0" err="1"/>
              <a:t>Belgelerinin</a:t>
            </a:r>
            <a:r>
              <a:rPr dirty="0"/>
              <a:t> </a:t>
            </a:r>
            <a:r>
              <a:rPr dirty="0" err="1"/>
              <a:t>Desteklenmesi</a:t>
            </a:r>
            <a:endParaRPr dirty="0"/>
          </a:p>
        </p:txBody>
      </p:sp>
      <p:sp>
        <p:nvSpPr>
          <p:cNvPr id="9" name="Yurt Dışı Marka Tescil Faaliyetlerinin Desteklenmesi">
            <a:extLst>
              <a:ext uri="{FF2B5EF4-FFF2-40B4-BE49-F238E27FC236}">
                <a16:creationId xmlns:a16="http://schemas.microsoft.com/office/drawing/2014/main" id="{83BE0F07-60BC-4F6A-BD46-237DABCD6791}"/>
              </a:ext>
            </a:extLst>
          </p:cNvPr>
          <p:cNvSpPr txBox="1"/>
          <p:nvPr/>
        </p:nvSpPr>
        <p:spPr>
          <a:xfrm>
            <a:off x="213130" y="8455236"/>
            <a:ext cx="2666915" cy="167136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lgn="r">
              <a:defRPr sz="2600" b="1">
                <a:solidFill>
                  <a:srgbClr val="7F7F7F"/>
                </a:solidFill>
                <a:latin typeface="Myriad Pro Cond"/>
                <a:ea typeface="Myriad Pro Cond"/>
                <a:cs typeface="Myriad Pro Cond"/>
                <a:sym typeface="Myriad Pro Condensed"/>
              </a:defRPr>
            </a:lvl1pPr>
          </a:lstStyle>
          <a:p>
            <a:r>
              <a:rPr dirty="0"/>
              <a:t>Yurt </a:t>
            </a:r>
            <a:r>
              <a:rPr dirty="0" err="1"/>
              <a:t>Dışı</a:t>
            </a:r>
            <a:r>
              <a:rPr dirty="0"/>
              <a:t> </a:t>
            </a:r>
            <a:r>
              <a:rPr dirty="0" err="1"/>
              <a:t>Marka</a:t>
            </a:r>
            <a:r>
              <a:rPr dirty="0"/>
              <a:t> </a:t>
            </a:r>
            <a:r>
              <a:rPr dirty="0" err="1"/>
              <a:t>Tescil</a:t>
            </a:r>
            <a:r>
              <a:rPr dirty="0"/>
              <a:t> </a:t>
            </a:r>
            <a:r>
              <a:rPr dirty="0" err="1"/>
              <a:t>Faaliyetlerinin</a:t>
            </a:r>
            <a:r>
              <a:rPr dirty="0"/>
              <a:t> </a:t>
            </a:r>
            <a:r>
              <a:rPr dirty="0" err="1"/>
              <a:t>Desteklenmesi</a:t>
            </a:r>
            <a:endParaRPr dirty="0"/>
          </a:p>
        </p:txBody>
      </p:sp>
      <p:sp>
        <p:nvSpPr>
          <p:cNvPr id="10" name="Yurt Dışı Pazar Araştırması Desteği">
            <a:extLst>
              <a:ext uri="{FF2B5EF4-FFF2-40B4-BE49-F238E27FC236}">
                <a16:creationId xmlns:a16="http://schemas.microsoft.com/office/drawing/2014/main" id="{EF6DC0C8-6A9C-40C5-AC18-9BEBA72AADFD}"/>
              </a:ext>
            </a:extLst>
          </p:cNvPr>
          <p:cNvSpPr txBox="1"/>
          <p:nvPr/>
        </p:nvSpPr>
        <p:spPr>
          <a:xfrm>
            <a:off x="3700719" y="10259491"/>
            <a:ext cx="1926166" cy="167136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lgn="l">
              <a:defRPr sz="2600" b="1">
                <a:solidFill>
                  <a:srgbClr val="0171C1"/>
                </a:solidFill>
                <a:latin typeface="Myriad Pro Cond"/>
                <a:ea typeface="Myriad Pro Cond"/>
                <a:cs typeface="Myriad Pro Cond"/>
                <a:sym typeface="Myriad Pro Condensed"/>
              </a:defRPr>
            </a:lvl1pPr>
          </a:lstStyle>
          <a:p>
            <a:r>
              <a:rPr dirty="0"/>
              <a:t>Yurt </a:t>
            </a:r>
            <a:r>
              <a:rPr dirty="0" err="1"/>
              <a:t>Dışı</a:t>
            </a:r>
            <a:r>
              <a:rPr dirty="0"/>
              <a:t> </a:t>
            </a:r>
            <a:r>
              <a:rPr dirty="0" err="1"/>
              <a:t>Pazar</a:t>
            </a:r>
            <a:r>
              <a:rPr dirty="0"/>
              <a:t> </a:t>
            </a:r>
            <a:r>
              <a:rPr dirty="0" err="1"/>
              <a:t>Araştırması</a:t>
            </a:r>
            <a:r>
              <a:rPr dirty="0"/>
              <a:t> </a:t>
            </a:r>
            <a:r>
              <a:rPr dirty="0" err="1"/>
              <a:t>Desteği</a:t>
            </a:r>
            <a:endParaRPr dirty="0"/>
          </a:p>
        </p:txBody>
      </p:sp>
      <p:sp>
        <p:nvSpPr>
          <p:cNvPr id="11" name="Yurt İçi Fuar Desteği">
            <a:extLst>
              <a:ext uri="{FF2B5EF4-FFF2-40B4-BE49-F238E27FC236}">
                <a16:creationId xmlns:a16="http://schemas.microsoft.com/office/drawing/2014/main" id="{A2392F22-D891-44BE-A9C2-7ABE0AC67001}"/>
              </a:ext>
            </a:extLst>
          </p:cNvPr>
          <p:cNvSpPr txBox="1"/>
          <p:nvPr/>
        </p:nvSpPr>
        <p:spPr>
          <a:xfrm>
            <a:off x="6246895" y="9405246"/>
            <a:ext cx="1608440" cy="12712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lgn="l">
              <a:defRPr sz="2600" b="1">
                <a:solidFill>
                  <a:srgbClr val="4472C4"/>
                </a:solidFill>
                <a:latin typeface="Myriad Pro Cond"/>
                <a:ea typeface="Myriad Pro Cond"/>
                <a:cs typeface="Myriad Pro Cond"/>
                <a:sym typeface="Myriad Pro Condensed"/>
              </a:defRPr>
            </a:lvl1pPr>
          </a:lstStyle>
          <a:p>
            <a:r>
              <a:rPr dirty="0"/>
              <a:t>Yurt </a:t>
            </a:r>
            <a:r>
              <a:rPr dirty="0" err="1"/>
              <a:t>İçi</a:t>
            </a:r>
            <a:r>
              <a:rPr dirty="0"/>
              <a:t> </a:t>
            </a:r>
            <a:r>
              <a:rPr dirty="0" err="1"/>
              <a:t>Fuar</a:t>
            </a:r>
            <a:r>
              <a:rPr dirty="0"/>
              <a:t> </a:t>
            </a:r>
            <a:r>
              <a:rPr dirty="0" err="1"/>
              <a:t>Desteği</a:t>
            </a:r>
            <a:endParaRPr dirty="0"/>
          </a:p>
        </p:txBody>
      </p:sp>
      <p:sp>
        <p:nvSpPr>
          <p:cNvPr id="12" name="Küresel Tedarik Zinciri Yetkinlik Projesi Desteği">
            <a:extLst>
              <a:ext uri="{FF2B5EF4-FFF2-40B4-BE49-F238E27FC236}">
                <a16:creationId xmlns:a16="http://schemas.microsoft.com/office/drawing/2014/main" id="{250BE4E5-8405-4CEE-9822-4C8CE60415D4}"/>
              </a:ext>
            </a:extLst>
          </p:cNvPr>
          <p:cNvSpPr txBox="1"/>
          <p:nvPr/>
        </p:nvSpPr>
        <p:spPr>
          <a:xfrm>
            <a:off x="8712651" y="8573517"/>
            <a:ext cx="2349584" cy="207147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lgn="l">
              <a:defRPr sz="2600" b="1">
                <a:solidFill>
                  <a:srgbClr val="FF0000"/>
                </a:solidFill>
                <a:latin typeface="Myriad Pro Cond"/>
                <a:ea typeface="Myriad Pro Cond"/>
                <a:cs typeface="Myriad Pro Cond"/>
                <a:sym typeface="Myriad Pro Condensed"/>
              </a:defRPr>
            </a:lvl1pPr>
          </a:lstStyle>
          <a:p>
            <a:r>
              <a:rPr dirty="0" err="1"/>
              <a:t>Küresel</a:t>
            </a:r>
            <a:r>
              <a:rPr dirty="0"/>
              <a:t> </a:t>
            </a:r>
            <a:r>
              <a:rPr dirty="0" err="1"/>
              <a:t>Tedarik</a:t>
            </a:r>
            <a:r>
              <a:rPr dirty="0"/>
              <a:t> </a:t>
            </a:r>
            <a:r>
              <a:rPr dirty="0" err="1"/>
              <a:t>Zinciri</a:t>
            </a:r>
            <a:r>
              <a:rPr dirty="0"/>
              <a:t> </a:t>
            </a:r>
            <a:r>
              <a:rPr dirty="0" err="1"/>
              <a:t>Yetkinlik</a:t>
            </a:r>
            <a:r>
              <a:rPr dirty="0"/>
              <a:t> </a:t>
            </a:r>
            <a:r>
              <a:rPr dirty="0" err="1"/>
              <a:t>Projesi</a:t>
            </a:r>
            <a:r>
              <a:rPr dirty="0"/>
              <a:t> </a:t>
            </a:r>
            <a:r>
              <a:rPr dirty="0" err="1"/>
              <a:t>Desteği</a:t>
            </a:r>
            <a:endParaRPr dirty="0"/>
          </a:p>
        </p:txBody>
      </p:sp>
      <p:sp>
        <p:nvSpPr>
          <p:cNvPr id="13" name="Yurt Dışı Şirket ve Yurt Dışında Yerleşik Şirkete Ait Marka Alım Desteği">
            <a:extLst>
              <a:ext uri="{FF2B5EF4-FFF2-40B4-BE49-F238E27FC236}">
                <a16:creationId xmlns:a16="http://schemas.microsoft.com/office/drawing/2014/main" id="{667BD42E-F249-4704-A870-C8F5A402DDDE}"/>
              </a:ext>
            </a:extLst>
          </p:cNvPr>
          <p:cNvSpPr txBox="1"/>
          <p:nvPr/>
        </p:nvSpPr>
        <p:spPr>
          <a:xfrm>
            <a:off x="5732089" y="5900688"/>
            <a:ext cx="2290209" cy="287169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lgn="r">
              <a:defRPr sz="2600" b="1">
                <a:solidFill>
                  <a:srgbClr val="ED7C34"/>
                </a:solidFill>
                <a:latin typeface="Myriad Pro Cond"/>
                <a:ea typeface="Myriad Pro Cond"/>
                <a:cs typeface="Myriad Pro Cond"/>
                <a:sym typeface="Myriad Pro Condensed"/>
              </a:defRPr>
            </a:lvl1pPr>
          </a:lstStyle>
          <a:p>
            <a:r>
              <a:rPr dirty="0"/>
              <a:t>Yurt </a:t>
            </a:r>
            <a:r>
              <a:rPr dirty="0" err="1"/>
              <a:t>Dışı</a:t>
            </a:r>
            <a:r>
              <a:rPr dirty="0"/>
              <a:t> </a:t>
            </a:r>
            <a:r>
              <a:rPr dirty="0" err="1"/>
              <a:t>Şirket</a:t>
            </a:r>
            <a:r>
              <a:rPr dirty="0"/>
              <a:t> </a:t>
            </a:r>
            <a:r>
              <a:rPr dirty="0" err="1"/>
              <a:t>ve</a:t>
            </a:r>
            <a:r>
              <a:rPr dirty="0"/>
              <a:t> Yurt </a:t>
            </a:r>
            <a:r>
              <a:rPr dirty="0" err="1"/>
              <a:t>Dışında</a:t>
            </a:r>
            <a:r>
              <a:rPr dirty="0"/>
              <a:t> </a:t>
            </a:r>
            <a:r>
              <a:rPr dirty="0" err="1"/>
              <a:t>Yerleşik</a:t>
            </a:r>
            <a:r>
              <a:rPr dirty="0"/>
              <a:t> </a:t>
            </a:r>
            <a:r>
              <a:rPr dirty="0" err="1"/>
              <a:t>Şirkete</a:t>
            </a:r>
            <a:r>
              <a:rPr dirty="0"/>
              <a:t> </a:t>
            </a:r>
            <a:r>
              <a:rPr dirty="0" err="1"/>
              <a:t>Ait</a:t>
            </a:r>
            <a:r>
              <a:rPr dirty="0"/>
              <a:t> </a:t>
            </a:r>
            <a:r>
              <a:rPr dirty="0" err="1"/>
              <a:t>Marka</a:t>
            </a:r>
            <a:r>
              <a:rPr dirty="0"/>
              <a:t> </a:t>
            </a:r>
            <a:r>
              <a:rPr dirty="0" err="1"/>
              <a:t>Alım</a:t>
            </a:r>
            <a:r>
              <a:rPr dirty="0"/>
              <a:t> </a:t>
            </a:r>
            <a:r>
              <a:rPr dirty="0" err="1"/>
              <a:t>Desteği</a:t>
            </a:r>
            <a:endParaRPr dirty="0"/>
          </a:p>
        </p:txBody>
      </p:sp>
      <p:sp>
        <p:nvSpPr>
          <p:cNvPr id="14" name="Yurt Dışı Fuar Desteği">
            <a:extLst>
              <a:ext uri="{FF2B5EF4-FFF2-40B4-BE49-F238E27FC236}">
                <a16:creationId xmlns:a16="http://schemas.microsoft.com/office/drawing/2014/main" id="{AB00A2C9-CFE9-4D17-B71E-8E7AA8CEB1AB}"/>
              </a:ext>
            </a:extLst>
          </p:cNvPr>
          <p:cNvSpPr txBox="1"/>
          <p:nvPr/>
        </p:nvSpPr>
        <p:spPr>
          <a:xfrm>
            <a:off x="3817580" y="8307713"/>
            <a:ext cx="1458285" cy="12712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lgn="r">
              <a:defRPr sz="2600" b="1">
                <a:solidFill>
                  <a:srgbClr val="3A5C30"/>
                </a:solidFill>
                <a:latin typeface="Myriad Pro Cond"/>
                <a:ea typeface="Myriad Pro Cond"/>
                <a:cs typeface="Myriad Pro Cond"/>
                <a:sym typeface="Myriad Pro Condensed"/>
              </a:defRPr>
            </a:lvl1pPr>
          </a:lstStyle>
          <a:p>
            <a:r>
              <a:rPr dirty="0"/>
              <a:t>Yurt </a:t>
            </a:r>
            <a:r>
              <a:rPr dirty="0" err="1"/>
              <a:t>Dışı</a:t>
            </a:r>
            <a:r>
              <a:rPr dirty="0"/>
              <a:t> </a:t>
            </a:r>
            <a:r>
              <a:rPr dirty="0" err="1"/>
              <a:t>Fuar</a:t>
            </a:r>
            <a:r>
              <a:rPr dirty="0"/>
              <a:t> </a:t>
            </a:r>
            <a:r>
              <a:rPr dirty="0" err="1"/>
              <a:t>Desteği</a:t>
            </a:r>
            <a:endParaRPr dirty="0"/>
          </a:p>
        </p:txBody>
      </p:sp>
      <p:sp>
        <p:nvSpPr>
          <p:cNvPr id="15" name="Birim Kira Desteği">
            <a:extLst>
              <a:ext uri="{FF2B5EF4-FFF2-40B4-BE49-F238E27FC236}">
                <a16:creationId xmlns:a16="http://schemas.microsoft.com/office/drawing/2014/main" id="{289A3D63-7DEC-411D-93E1-218EAE2F0908}"/>
              </a:ext>
            </a:extLst>
          </p:cNvPr>
          <p:cNvSpPr txBox="1"/>
          <p:nvPr/>
        </p:nvSpPr>
        <p:spPr>
          <a:xfrm>
            <a:off x="9015922" y="6807835"/>
            <a:ext cx="1376804" cy="81700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ctr">
            <a:spAutoFit/>
          </a:bodyPr>
          <a:lstStyle>
            <a:lvl1pPr algn="r">
              <a:defRPr sz="2600" b="1">
                <a:solidFill>
                  <a:srgbClr val="F7F9EF"/>
                </a:solidFill>
                <a:latin typeface="Myriad Pro Cond"/>
                <a:ea typeface="Myriad Pro Cond"/>
                <a:cs typeface="Myriad Pro Cond"/>
                <a:sym typeface="Myriad Pro Condensed"/>
              </a:defRPr>
            </a:lvl1pPr>
          </a:lstStyle>
          <a:p>
            <a:r>
              <a:t>Birim Kira Desteği </a:t>
            </a:r>
          </a:p>
        </p:txBody>
      </p:sp>
      <p:sp>
        <p:nvSpPr>
          <p:cNvPr id="16" name="Tanıtım Desteği">
            <a:extLst>
              <a:ext uri="{FF2B5EF4-FFF2-40B4-BE49-F238E27FC236}">
                <a16:creationId xmlns:a16="http://schemas.microsoft.com/office/drawing/2014/main" id="{C021720F-7771-45B7-832D-915DA970009D}"/>
              </a:ext>
            </a:extLst>
          </p:cNvPr>
          <p:cNvSpPr txBox="1"/>
          <p:nvPr/>
        </p:nvSpPr>
        <p:spPr>
          <a:xfrm>
            <a:off x="11418712" y="7570935"/>
            <a:ext cx="1903764" cy="41060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ctr">
            <a:spAutoFit/>
          </a:bodyPr>
          <a:lstStyle>
            <a:lvl1pPr algn="l">
              <a:defRPr sz="2600" b="1">
                <a:solidFill>
                  <a:srgbClr val="7F6000"/>
                </a:solidFill>
                <a:latin typeface="Myriad Pro Cond"/>
                <a:ea typeface="Myriad Pro Cond"/>
                <a:cs typeface="Myriad Pro Cond"/>
                <a:sym typeface="Myriad Pro Condensed"/>
              </a:defRPr>
            </a:lvl1pPr>
          </a:lstStyle>
          <a:p>
            <a:r>
              <a:rPr dirty="0" err="1"/>
              <a:t>Tanıtım</a:t>
            </a:r>
            <a:r>
              <a:rPr dirty="0"/>
              <a:t> </a:t>
            </a:r>
            <a:r>
              <a:rPr dirty="0" err="1"/>
              <a:t>Desteği</a:t>
            </a:r>
            <a:endParaRPr dirty="0"/>
          </a:p>
        </p:txBody>
      </p:sp>
      <p:sp>
        <p:nvSpPr>
          <p:cNvPr id="17" name="İhracat Kredi Sigortası Tazmin Desteği">
            <a:extLst>
              <a:ext uri="{FF2B5EF4-FFF2-40B4-BE49-F238E27FC236}">
                <a16:creationId xmlns:a16="http://schemas.microsoft.com/office/drawing/2014/main" id="{E8542467-7FCF-4CF7-9326-6510131121DD}"/>
              </a:ext>
            </a:extLst>
          </p:cNvPr>
          <p:cNvSpPr txBox="1"/>
          <p:nvPr/>
        </p:nvSpPr>
        <p:spPr>
          <a:xfrm>
            <a:off x="13235574" y="4789757"/>
            <a:ext cx="2619381" cy="12712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lgn="r">
              <a:defRPr sz="2600" b="1">
                <a:solidFill>
                  <a:srgbClr val="C35307"/>
                </a:solidFill>
                <a:latin typeface="Myriad Pro Cond"/>
                <a:ea typeface="Myriad Pro Cond"/>
                <a:cs typeface="Myriad Pro Cond"/>
                <a:sym typeface="Myriad Pro Condensed"/>
              </a:defRPr>
            </a:lvl1pPr>
          </a:lstStyle>
          <a:p>
            <a:r>
              <a:rPr dirty="0" err="1"/>
              <a:t>İhracat</a:t>
            </a:r>
            <a:r>
              <a:rPr dirty="0"/>
              <a:t> </a:t>
            </a:r>
            <a:r>
              <a:rPr dirty="0" err="1"/>
              <a:t>Kredi</a:t>
            </a:r>
            <a:r>
              <a:rPr dirty="0"/>
              <a:t> </a:t>
            </a:r>
            <a:r>
              <a:rPr dirty="0" err="1"/>
              <a:t>Sigortası</a:t>
            </a:r>
            <a:r>
              <a:rPr dirty="0"/>
              <a:t> </a:t>
            </a:r>
            <a:r>
              <a:rPr dirty="0" err="1"/>
              <a:t>Tazmin</a:t>
            </a:r>
            <a:r>
              <a:rPr dirty="0"/>
              <a:t> </a:t>
            </a:r>
            <a:r>
              <a:rPr dirty="0" err="1"/>
              <a:t>Desteği</a:t>
            </a:r>
            <a:endParaRPr dirty="0"/>
          </a:p>
        </p:txBody>
      </p:sp>
      <p:sp>
        <p:nvSpPr>
          <p:cNvPr id="18" name="Tasarım ve Ürün Geliştirme Projesi Desteği">
            <a:extLst>
              <a:ext uri="{FF2B5EF4-FFF2-40B4-BE49-F238E27FC236}">
                <a16:creationId xmlns:a16="http://schemas.microsoft.com/office/drawing/2014/main" id="{B3D2E30C-2FAD-4F7C-A85D-5D79F089A51E}"/>
              </a:ext>
            </a:extLst>
          </p:cNvPr>
          <p:cNvSpPr txBox="1"/>
          <p:nvPr/>
        </p:nvSpPr>
        <p:spPr>
          <a:xfrm>
            <a:off x="15940791" y="3119978"/>
            <a:ext cx="2327738" cy="207147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lgn="r">
              <a:defRPr sz="2600" b="1">
                <a:solidFill>
                  <a:srgbClr val="2D5497"/>
                </a:solidFill>
                <a:latin typeface="Myriad Pro Cond"/>
                <a:ea typeface="Myriad Pro Cond"/>
                <a:cs typeface="Myriad Pro Cond"/>
                <a:sym typeface="Myriad Pro Condensed"/>
              </a:defRPr>
            </a:lvl1pPr>
          </a:lstStyle>
          <a:p>
            <a:r>
              <a:rPr dirty="0" err="1"/>
              <a:t>Tasarım</a:t>
            </a:r>
            <a:r>
              <a:rPr dirty="0"/>
              <a:t> </a:t>
            </a:r>
            <a:r>
              <a:rPr dirty="0" err="1"/>
              <a:t>ve</a:t>
            </a:r>
            <a:r>
              <a:rPr dirty="0"/>
              <a:t> </a:t>
            </a:r>
            <a:r>
              <a:rPr dirty="0" err="1"/>
              <a:t>Ürün</a:t>
            </a:r>
            <a:r>
              <a:rPr dirty="0"/>
              <a:t> </a:t>
            </a:r>
            <a:r>
              <a:rPr dirty="0" err="1"/>
              <a:t>Geliştirme</a:t>
            </a:r>
            <a:r>
              <a:rPr dirty="0"/>
              <a:t> </a:t>
            </a:r>
            <a:r>
              <a:rPr dirty="0" err="1"/>
              <a:t>Projesi</a:t>
            </a:r>
            <a:r>
              <a:rPr dirty="0"/>
              <a:t> </a:t>
            </a:r>
            <a:r>
              <a:rPr dirty="0" err="1"/>
              <a:t>Desteği</a:t>
            </a:r>
            <a:endParaRPr dirty="0"/>
          </a:p>
        </p:txBody>
      </p:sp>
      <p:sp>
        <p:nvSpPr>
          <p:cNvPr id="19" name="Eximbank’ın Uyguladığı Faiz Oranı ile CIRR Arasındaki Farkın Desteklenmesi">
            <a:extLst>
              <a:ext uri="{FF2B5EF4-FFF2-40B4-BE49-F238E27FC236}">
                <a16:creationId xmlns:a16="http://schemas.microsoft.com/office/drawing/2014/main" id="{2F9A5A66-9B1B-4F42-A47D-7BA3CE08E25C}"/>
              </a:ext>
            </a:extLst>
          </p:cNvPr>
          <p:cNvSpPr txBox="1"/>
          <p:nvPr/>
        </p:nvSpPr>
        <p:spPr>
          <a:xfrm>
            <a:off x="13788399" y="6712297"/>
            <a:ext cx="2605252" cy="247158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lgn="l">
              <a:defRPr sz="2600" b="1">
                <a:solidFill>
                  <a:srgbClr val="517F34"/>
                </a:solidFill>
                <a:latin typeface="Myriad Pro Cond"/>
                <a:ea typeface="Myriad Pro Cond"/>
                <a:cs typeface="Myriad Pro Cond"/>
                <a:sym typeface="Myriad Pro Condensed"/>
              </a:defRPr>
            </a:lvl1pPr>
          </a:lstStyle>
          <a:p>
            <a:r>
              <a:rPr dirty="0" err="1"/>
              <a:t>Eximbank’ın</a:t>
            </a:r>
            <a:r>
              <a:rPr dirty="0"/>
              <a:t> </a:t>
            </a:r>
            <a:r>
              <a:rPr dirty="0" err="1"/>
              <a:t>Uyguladığı</a:t>
            </a:r>
            <a:r>
              <a:rPr dirty="0"/>
              <a:t> </a:t>
            </a:r>
            <a:r>
              <a:rPr dirty="0" err="1"/>
              <a:t>Faiz</a:t>
            </a:r>
            <a:r>
              <a:rPr dirty="0"/>
              <a:t> </a:t>
            </a:r>
            <a:r>
              <a:rPr dirty="0" err="1"/>
              <a:t>Oranı</a:t>
            </a:r>
            <a:r>
              <a:rPr dirty="0"/>
              <a:t> </a:t>
            </a:r>
            <a:r>
              <a:rPr dirty="0" err="1"/>
              <a:t>ile</a:t>
            </a:r>
            <a:r>
              <a:rPr dirty="0"/>
              <a:t> CIRR </a:t>
            </a:r>
            <a:r>
              <a:rPr dirty="0" err="1"/>
              <a:t>Arasındaki</a:t>
            </a:r>
            <a:r>
              <a:rPr dirty="0"/>
              <a:t> </a:t>
            </a:r>
            <a:r>
              <a:rPr dirty="0" err="1"/>
              <a:t>Farkın</a:t>
            </a:r>
            <a:r>
              <a:rPr dirty="0"/>
              <a:t> </a:t>
            </a:r>
            <a:r>
              <a:rPr dirty="0" err="1"/>
              <a:t>Desteklenmesi</a:t>
            </a:r>
            <a:endParaRPr dirty="0"/>
          </a:p>
        </p:txBody>
      </p:sp>
      <p:sp>
        <p:nvSpPr>
          <p:cNvPr id="20" name="Proje Bazlı İhracat Sigorta Desteği">
            <a:extLst>
              <a:ext uri="{FF2B5EF4-FFF2-40B4-BE49-F238E27FC236}">
                <a16:creationId xmlns:a16="http://schemas.microsoft.com/office/drawing/2014/main" id="{644C57B4-0642-4E28-9AF9-68E9E80C25BD}"/>
              </a:ext>
            </a:extLst>
          </p:cNvPr>
          <p:cNvSpPr txBox="1"/>
          <p:nvPr/>
        </p:nvSpPr>
        <p:spPr>
          <a:xfrm>
            <a:off x="16481783" y="5593143"/>
            <a:ext cx="2099336" cy="167136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lgn="l">
              <a:defRPr sz="2600" b="1">
                <a:solidFill>
                  <a:srgbClr val="C00000"/>
                </a:solidFill>
                <a:latin typeface="Myriad Pro Cond"/>
                <a:ea typeface="Myriad Pro Cond"/>
                <a:cs typeface="Myriad Pro Cond"/>
                <a:sym typeface="Myriad Pro Condensed"/>
              </a:defRPr>
            </a:lvl1pPr>
          </a:lstStyle>
          <a:p>
            <a:r>
              <a:rPr dirty="0" err="1"/>
              <a:t>Proje</a:t>
            </a:r>
            <a:r>
              <a:rPr dirty="0"/>
              <a:t> </a:t>
            </a:r>
            <a:r>
              <a:rPr dirty="0" err="1"/>
              <a:t>Bazlı</a:t>
            </a:r>
            <a:r>
              <a:rPr dirty="0"/>
              <a:t> </a:t>
            </a:r>
            <a:r>
              <a:rPr dirty="0" err="1"/>
              <a:t>İhracat</a:t>
            </a:r>
            <a:r>
              <a:rPr dirty="0"/>
              <a:t> </a:t>
            </a:r>
            <a:r>
              <a:rPr dirty="0" err="1"/>
              <a:t>Sigorta</a:t>
            </a:r>
            <a:r>
              <a:rPr dirty="0"/>
              <a:t> </a:t>
            </a:r>
            <a:r>
              <a:rPr dirty="0" err="1"/>
              <a:t>Desteği</a:t>
            </a:r>
            <a:endParaRPr dirty="0"/>
          </a:p>
        </p:txBody>
      </p:sp>
      <p:sp>
        <p:nvSpPr>
          <p:cNvPr id="21" name="Gemi ve Yat Sektöründe Faaliyet Gösteren Şirketlere Tasarım Desteği">
            <a:extLst>
              <a:ext uri="{FF2B5EF4-FFF2-40B4-BE49-F238E27FC236}">
                <a16:creationId xmlns:a16="http://schemas.microsoft.com/office/drawing/2014/main" id="{814A3BDA-F74D-4DB7-8DB9-F33E2AECC6F1}"/>
              </a:ext>
            </a:extLst>
          </p:cNvPr>
          <p:cNvSpPr txBox="1"/>
          <p:nvPr/>
        </p:nvSpPr>
        <p:spPr>
          <a:xfrm>
            <a:off x="18398861" y="1801566"/>
            <a:ext cx="2670261" cy="247158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lgn="r">
              <a:defRPr sz="2600" b="1">
                <a:solidFill>
                  <a:srgbClr val="767171"/>
                </a:solidFill>
                <a:latin typeface="Myriad Pro Cond"/>
                <a:ea typeface="Myriad Pro Cond"/>
                <a:cs typeface="Myriad Pro Cond"/>
                <a:sym typeface="Myriad Pro Condensed"/>
              </a:defRPr>
            </a:lvl1pPr>
          </a:lstStyle>
          <a:p>
            <a:r>
              <a:rPr dirty="0" err="1"/>
              <a:t>Gemi</a:t>
            </a:r>
            <a:r>
              <a:rPr dirty="0"/>
              <a:t> </a:t>
            </a:r>
            <a:r>
              <a:rPr dirty="0" err="1"/>
              <a:t>ve</a:t>
            </a:r>
            <a:r>
              <a:rPr dirty="0"/>
              <a:t> </a:t>
            </a:r>
            <a:r>
              <a:rPr dirty="0" err="1"/>
              <a:t>Yat</a:t>
            </a:r>
            <a:r>
              <a:rPr dirty="0"/>
              <a:t> </a:t>
            </a:r>
            <a:r>
              <a:rPr dirty="0" err="1"/>
              <a:t>Sektöründe</a:t>
            </a:r>
            <a:r>
              <a:rPr dirty="0"/>
              <a:t> </a:t>
            </a:r>
            <a:r>
              <a:rPr dirty="0" err="1"/>
              <a:t>Faaliyet</a:t>
            </a:r>
            <a:r>
              <a:rPr dirty="0"/>
              <a:t> </a:t>
            </a:r>
            <a:r>
              <a:rPr dirty="0" err="1"/>
              <a:t>Gösteren</a:t>
            </a:r>
            <a:r>
              <a:rPr dirty="0"/>
              <a:t> </a:t>
            </a:r>
            <a:r>
              <a:rPr dirty="0" err="1"/>
              <a:t>Şirketlere</a:t>
            </a:r>
            <a:r>
              <a:rPr dirty="0"/>
              <a:t> </a:t>
            </a:r>
            <a:r>
              <a:rPr dirty="0" err="1"/>
              <a:t>Tasarım</a:t>
            </a:r>
            <a:r>
              <a:rPr dirty="0"/>
              <a:t> </a:t>
            </a:r>
            <a:r>
              <a:rPr dirty="0" err="1"/>
              <a:t>Desteği</a:t>
            </a:r>
            <a:endParaRPr dirty="0"/>
          </a:p>
        </p:txBody>
      </p:sp>
      <p:sp>
        <p:nvSpPr>
          <p:cNvPr id="22" name="Tasarımcı Şirket/ Tasarım Ofisi Desteği">
            <a:extLst>
              <a:ext uri="{FF2B5EF4-FFF2-40B4-BE49-F238E27FC236}">
                <a16:creationId xmlns:a16="http://schemas.microsoft.com/office/drawing/2014/main" id="{166E6464-3710-4F35-86C5-AE4383A89889}"/>
              </a:ext>
            </a:extLst>
          </p:cNvPr>
          <p:cNvSpPr txBox="1"/>
          <p:nvPr/>
        </p:nvSpPr>
        <p:spPr>
          <a:xfrm>
            <a:off x="19039077" y="4851325"/>
            <a:ext cx="2138199" cy="167136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lgn="l">
              <a:defRPr sz="2600" b="1">
                <a:solidFill>
                  <a:srgbClr val="D8AD65"/>
                </a:solidFill>
                <a:latin typeface="Myriad Pro Cond"/>
                <a:ea typeface="Myriad Pro Cond"/>
                <a:cs typeface="Myriad Pro Cond"/>
                <a:sym typeface="Myriad Pro Condensed"/>
              </a:defRPr>
            </a:lvl1pPr>
          </a:lstStyle>
          <a:p>
            <a:r>
              <a:rPr dirty="0" err="1"/>
              <a:t>Tasarımcı</a:t>
            </a:r>
            <a:r>
              <a:rPr dirty="0"/>
              <a:t> </a:t>
            </a:r>
            <a:r>
              <a:rPr dirty="0" err="1"/>
              <a:t>Şirket</a:t>
            </a:r>
            <a:r>
              <a:rPr dirty="0"/>
              <a:t>/ </a:t>
            </a:r>
            <a:r>
              <a:rPr dirty="0" err="1"/>
              <a:t>Tasarım</a:t>
            </a:r>
            <a:r>
              <a:rPr dirty="0"/>
              <a:t> </a:t>
            </a:r>
            <a:r>
              <a:rPr dirty="0" err="1"/>
              <a:t>Ofisi</a:t>
            </a:r>
            <a:r>
              <a:rPr dirty="0"/>
              <a:t> </a:t>
            </a:r>
            <a:r>
              <a:rPr dirty="0" err="1"/>
              <a:t>Desteği</a:t>
            </a:r>
            <a:endParaRPr dirty="0"/>
          </a:p>
        </p:txBody>
      </p:sp>
      <p:pic>
        <p:nvPicPr>
          <p:cNvPr id="23" name="Image" descr="Image">
            <a:extLst>
              <a:ext uri="{FF2B5EF4-FFF2-40B4-BE49-F238E27FC236}">
                <a16:creationId xmlns:a16="http://schemas.microsoft.com/office/drawing/2014/main" id="{FF01B937-F0DE-494F-B917-D0C0021D589B}"/>
              </a:ext>
            </a:extLst>
          </p:cNvPr>
          <p:cNvPicPr>
            <a:picLocks noChangeAspect="1"/>
          </p:cNvPicPr>
          <p:nvPr/>
        </p:nvPicPr>
        <p:blipFill>
          <a:blip r:embed="rId3"/>
          <a:stretch>
            <a:fillRect/>
          </a:stretch>
        </p:blipFill>
        <p:spPr>
          <a:xfrm>
            <a:off x="22023389" y="4001327"/>
            <a:ext cx="1865740" cy="665744"/>
          </a:xfrm>
          <a:prstGeom prst="rect">
            <a:avLst/>
          </a:prstGeom>
          <a:ln w="3175">
            <a:miter lim="400000"/>
          </a:ln>
        </p:spPr>
      </p:pic>
      <p:sp>
        <p:nvSpPr>
          <p:cNvPr id="24" name="Shape">
            <a:extLst>
              <a:ext uri="{FF2B5EF4-FFF2-40B4-BE49-F238E27FC236}">
                <a16:creationId xmlns:a16="http://schemas.microsoft.com/office/drawing/2014/main" id="{2D3036F9-777B-4432-A92D-1A14964AFE2E}"/>
              </a:ext>
            </a:extLst>
          </p:cNvPr>
          <p:cNvSpPr/>
          <p:nvPr/>
        </p:nvSpPr>
        <p:spPr>
          <a:xfrm>
            <a:off x="407963" y="10270813"/>
            <a:ext cx="2985748" cy="9155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13" y="21600"/>
                </a:lnTo>
                <a:lnTo>
                  <a:pt x="2913" y="9801"/>
                </a:lnTo>
                <a:lnTo>
                  <a:pt x="21600" y="9801"/>
                </a:lnTo>
                <a:lnTo>
                  <a:pt x="21600" y="0"/>
                </a:lnTo>
                <a:lnTo>
                  <a:pt x="2913" y="0"/>
                </a:lnTo>
                <a:lnTo>
                  <a:pt x="100" y="0"/>
                </a:lnTo>
                <a:lnTo>
                  <a:pt x="0" y="0"/>
                </a:lnTo>
                <a:close/>
              </a:path>
            </a:pathLst>
          </a:custGeom>
          <a:solidFill>
            <a:srgbClr val="7C7C7C"/>
          </a:solidFill>
          <a:ln w="3175">
            <a:miter lim="400000"/>
          </a:ln>
        </p:spPr>
        <p:txBody>
          <a:bodyPr lIns="35120" tIns="35120" rIns="35120" bIns="35120" anchor="ctr"/>
          <a:lstStyle/>
          <a:p>
            <a:pPr defTabSz="825500">
              <a:defRPr sz="3000">
                <a:solidFill>
                  <a:srgbClr val="7C7C7C"/>
                </a:solidFill>
                <a:latin typeface="Helvetica Neue Medium"/>
                <a:ea typeface="Helvetica Neue Medium"/>
                <a:cs typeface="Helvetica Neue Medium"/>
                <a:sym typeface="Helvetica Neue Medium"/>
              </a:defRPr>
            </a:pPr>
            <a:endParaRPr/>
          </a:p>
        </p:txBody>
      </p:sp>
      <p:sp>
        <p:nvSpPr>
          <p:cNvPr id="25" name="Shape">
            <a:extLst>
              <a:ext uri="{FF2B5EF4-FFF2-40B4-BE49-F238E27FC236}">
                <a16:creationId xmlns:a16="http://schemas.microsoft.com/office/drawing/2014/main" id="{7436911B-302F-4E9C-8E02-50339F40FBB6}"/>
              </a:ext>
            </a:extLst>
          </p:cNvPr>
          <p:cNvSpPr/>
          <p:nvPr/>
        </p:nvSpPr>
        <p:spPr>
          <a:xfrm>
            <a:off x="3047415" y="9783277"/>
            <a:ext cx="2985748" cy="9155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13" y="21600"/>
                </a:lnTo>
                <a:lnTo>
                  <a:pt x="2913" y="9801"/>
                </a:lnTo>
                <a:lnTo>
                  <a:pt x="21600" y="9801"/>
                </a:lnTo>
                <a:lnTo>
                  <a:pt x="21600" y="0"/>
                </a:lnTo>
                <a:lnTo>
                  <a:pt x="2913" y="0"/>
                </a:lnTo>
                <a:lnTo>
                  <a:pt x="100" y="0"/>
                </a:lnTo>
                <a:lnTo>
                  <a:pt x="0" y="0"/>
                </a:lnTo>
                <a:close/>
              </a:path>
            </a:pathLst>
          </a:custGeom>
          <a:solidFill>
            <a:srgbClr val="548235"/>
          </a:solidFill>
          <a:ln w="3175">
            <a:miter lim="400000"/>
          </a:ln>
        </p:spPr>
        <p:txBody>
          <a:bodyPr lIns="35120" tIns="35120" rIns="35120" bIns="35120" anchor="ctr"/>
          <a:lstStyle/>
          <a:p>
            <a:pPr defTabSz="825500">
              <a:defRPr sz="3000">
                <a:solidFill>
                  <a:srgbClr val="7C7C7C"/>
                </a:solidFill>
                <a:latin typeface="Helvetica Neue Medium"/>
                <a:ea typeface="Helvetica Neue Medium"/>
                <a:cs typeface="Helvetica Neue Medium"/>
                <a:sym typeface="Helvetica Neue Medium"/>
              </a:defRPr>
            </a:pPr>
            <a:endParaRPr/>
          </a:p>
        </p:txBody>
      </p:sp>
      <p:sp>
        <p:nvSpPr>
          <p:cNvPr id="26" name="Shape">
            <a:extLst>
              <a:ext uri="{FF2B5EF4-FFF2-40B4-BE49-F238E27FC236}">
                <a16:creationId xmlns:a16="http://schemas.microsoft.com/office/drawing/2014/main" id="{89F9C3E7-A86E-4EF4-A7F1-D63050B12877}"/>
              </a:ext>
            </a:extLst>
          </p:cNvPr>
          <p:cNvSpPr/>
          <p:nvPr/>
        </p:nvSpPr>
        <p:spPr>
          <a:xfrm>
            <a:off x="5626885" y="8887501"/>
            <a:ext cx="2985748" cy="9155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13" y="21600"/>
                </a:lnTo>
                <a:lnTo>
                  <a:pt x="2913" y="9801"/>
                </a:lnTo>
                <a:lnTo>
                  <a:pt x="21600" y="9801"/>
                </a:lnTo>
                <a:lnTo>
                  <a:pt x="21600" y="0"/>
                </a:lnTo>
                <a:lnTo>
                  <a:pt x="2913" y="0"/>
                </a:lnTo>
                <a:lnTo>
                  <a:pt x="100" y="0"/>
                </a:lnTo>
                <a:lnTo>
                  <a:pt x="0" y="0"/>
                </a:lnTo>
                <a:close/>
              </a:path>
            </a:pathLst>
          </a:custGeom>
          <a:solidFill>
            <a:srgbClr val="4472C4"/>
          </a:solidFill>
          <a:ln w="3175">
            <a:miter lim="400000"/>
          </a:ln>
        </p:spPr>
        <p:txBody>
          <a:bodyPr lIns="35120" tIns="35120" rIns="35120" bIns="35120" anchor="ctr"/>
          <a:lstStyle/>
          <a:p>
            <a:pPr defTabSz="825500">
              <a:defRPr sz="3000">
                <a:solidFill>
                  <a:srgbClr val="7C7C7C"/>
                </a:solidFill>
                <a:latin typeface="Helvetica Neue Medium"/>
                <a:ea typeface="Helvetica Neue Medium"/>
                <a:cs typeface="Helvetica Neue Medium"/>
                <a:sym typeface="Helvetica Neue Medium"/>
              </a:defRPr>
            </a:pPr>
            <a:endParaRPr/>
          </a:p>
        </p:txBody>
      </p:sp>
      <p:sp>
        <p:nvSpPr>
          <p:cNvPr id="27" name="Shape">
            <a:extLst>
              <a:ext uri="{FF2B5EF4-FFF2-40B4-BE49-F238E27FC236}">
                <a16:creationId xmlns:a16="http://schemas.microsoft.com/office/drawing/2014/main" id="{46D26061-940F-48DB-9596-9AAE3BBC7296}"/>
              </a:ext>
            </a:extLst>
          </p:cNvPr>
          <p:cNvSpPr/>
          <p:nvPr/>
        </p:nvSpPr>
        <p:spPr>
          <a:xfrm>
            <a:off x="8211450" y="7981938"/>
            <a:ext cx="2985748" cy="9155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13" y="21600"/>
                </a:lnTo>
                <a:lnTo>
                  <a:pt x="2913" y="9801"/>
                </a:lnTo>
                <a:lnTo>
                  <a:pt x="21600" y="9801"/>
                </a:lnTo>
                <a:lnTo>
                  <a:pt x="21600" y="0"/>
                </a:lnTo>
                <a:lnTo>
                  <a:pt x="2913" y="0"/>
                </a:lnTo>
                <a:lnTo>
                  <a:pt x="100" y="0"/>
                </a:lnTo>
                <a:lnTo>
                  <a:pt x="0" y="0"/>
                </a:lnTo>
                <a:close/>
              </a:path>
            </a:pathLst>
          </a:custGeom>
          <a:solidFill>
            <a:srgbClr val="ED7D31"/>
          </a:solidFill>
          <a:ln w="3175">
            <a:miter lim="400000"/>
          </a:ln>
        </p:spPr>
        <p:txBody>
          <a:bodyPr lIns="35120" tIns="35120" rIns="35120" bIns="35120" anchor="ctr"/>
          <a:lstStyle/>
          <a:p>
            <a:pPr defTabSz="825500">
              <a:defRPr sz="3000">
                <a:solidFill>
                  <a:srgbClr val="7C7C7C"/>
                </a:solidFill>
                <a:latin typeface="Helvetica Neue Medium"/>
                <a:ea typeface="Helvetica Neue Medium"/>
                <a:cs typeface="Helvetica Neue Medium"/>
                <a:sym typeface="Helvetica Neue Medium"/>
              </a:defRPr>
            </a:pPr>
            <a:endParaRPr/>
          </a:p>
        </p:txBody>
      </p:sp>
      <p:sp>
        <p:nvSpPr>
          <p:cNvPr id="28" name="Shape">
            <a:extLst>
              <a:ext uri="{FF2B5EF4-FFF2-40B4-BE49-F238E27FC236}">
                <a16:creationId xmlns:a16="http://schemas.microsoft.com/office/drawing/2014/main" id="{B7953E80-CD27-4BFC-B283-0DB2263ABDD9}"/>
              </a:ext>
            </a:extLst>
          </p:cNvPr>
          <p:cNvSpPr/>
          <p:nvPr/>
        </p:nvSpPr>
        <p:spPr>
          <a:xfrm>
            <a:off x="10784298" y="7062378"/>
            <a:ext cx="2985748" cy="9155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13" y="21600"/>
                </a:lnTo>
                <a:lnTo>
                  <a:pt x="2913" y="9801"/>
                </a:lnTo>
                <a:lnTo>
                  <a:pt x="21600" y="9801"/>
                </a:lnTo>
                <a:lnTo>
                  <a:pt x="21600" y="0"/>
                </a:lnTo>
                <a:lnTo>
                  <a:pt x="2913" y="0"/>
                </a:lnTo>
                <a:lnTo>
                  <a:pt x="100" y="0"/>
                </a:lnTo>
                <a:lnTo>
                  <a:pt x="0" y="0"/>
                </a:lnTo>
                <a:close/>
              </a:path>
            </a:pathLst>
          </a:custGeom>
          <a:solidFill>
            <a:srgbClr val="00194C"/>
          </a:solidFill>
          <a:ln w="3175">
            <a:miter lim="400000"/>
          </a:ln>
        </p:spPr>
        <p:txBody>
          <a:bodyPr lIns="35120" tIns="35120" rIns="35120" bIns="35120" anchor="ctr"/>
          <a:lstStyle/>
          <a:p>
            <a:pPr defTabSz="825500">
              <a:defRPr sz="3000">
                <a:solidFill>
                  <a:srgbClr val="7C7C7C"/>
                </a:solidFill>
                <a:latin typeface="Helvetica Neue Medium"/>
                <a:ea typeface="Helvetica Neue Medium"/>
                <a:cs typeface="Helvetica Neue Medium"/>
                <a:sym typeface="Helvetica Neue Medium"/>
              </a:defRPr>
            </a:pPr>
            <a:endParaRPr/>
          </a:p>
        </p:txBody>
      </p:sp>
      <p:sp>
        <p:nvSpPr>
          <p:cNvPr id="29" name="Shape">
            <a:extLst>
              <a:ext uri="{FF2B5EF4-FFF2-40B4-BE49-F238E27FC236}">
                <a16:creationId xmlns:a16="http://schemas.microsoft.com/office/drawing/2014/main" id="{2C07AE49-91DE-4506-8454-87AC55BD2AE1}"/>
              </a:ext>
            </a:extLst>
          </p:cNvPr>
          <p:cNvSpPr/>
          <p:nvPr/>
        </p:nvSpPr>
        <p:spPr>
          <a:xfrm>
            <a:off x="13355133" y="6144959"/>
            <a:ext cx="2985748" cy="9155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13" y="21600"/>
                </a:lnTo>
                <a:lnTo>
                  <a:pt x="2913" y="9801"/>
                </a:lnTo>
                <a:lnTo>
                  <a:pt x="21600" y="9801"/>
                </a:lnTo>
                <a:lnTo>
                  <a:pt x="21600" y="0"/>
                </a:lnTo>
                <a:lnTo>
                  <a:pt x="2913" y="0"/>
                </a:lnTo>
                <a:lnTo>
                  <a:pt x="100" y="0"/>
                </a:lnTo>
                <a:lnTo>
                  <a:pt x="0" y="0"/>
                </a:lnTo>
                <a:close/>
              </a:path>
            </a:pathLst>
          </a:custGeom>
          <a:solidFill>
            <a:srgbClr val="FFC000"/>
          </a:solidFill>
          <a:ln w="3175">
            <a:miter lim="400000"/>
          </a:ln>
        </p:spPr>
        <p:txBody>
          <a:bodyPr lIns="35120" tIns="35120" rIns="35120" bIns="35120" anchor="ctr"/>
          <a:lstStyle/>
          <a:p>
            <a:pPr defTabSz="825500">
              <a:defRPr sz="3000">
                <a:solidFill>
                  <a:srgbClr val="7C7C7C"/>
                </a:solidFill>
                <a:latin typeface="Helvetica Neue Medium"/>
                <a:ea typeface="Helvetica Neue Medium"/>
                <a:cs typeface="Helvetica Neue Medium"/>
                <a:sym typeface="Helvetica Neue Medium"/>
              </a:defRPr>
            </a:pPr>
            <a:endParaRPr/>
          </a:p>
        </p:txBody>
      </p:sp>
      <p:sp>
        <p:nvSpPr>
          <p:cNvPr id="30" name="Shape">
            <a:extLst>
              <a:ext uri="{FF2B5EF4-FFF2-40B4-BE49-F238E27FC236}">
                <a16:creationId xmlns:a16="http://schemas.microsoft.com/office/drawing/2014/main" id="{407EAEE3-1A85-44FA-A9A0-544D61BB719A}"/>
              </a:ext>
            </a:extLst>
          </p:cNvPr>
          <p:cNvSpPr/>
          <p:nvPr/>
        </p:nvSpPr>
        <p:spPr>
          <a:xfrm>
            <a:off x="15991871" y="5191452"/>
            <a:ext cx="2985748" cy="9155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13" y="21600"/>
                </a:lnTo>
                <a:lnTo>
                  <a:pt x="2913" y="9801"/>
                </a:lnTo>
                <a:lnTo>
                  <a:pt x="21600" y="9801"/>
                </a:lnTo>
                <a:lnTo>
                  <a:pt x="21600" y="0"/>
                </a:lnTo>
                <a:lnTo>
                  <a:pt x="2913" y="0"/>
                </a:lnTo>
                <a:lnTo>
                  <a:pt x="100" y="0"/>
                </a:lnTo>
                <a:lnTo>
                  <a:pt x="0" y="0"/>
                </a:lnTo>
                <a:close/>
              </a:path>
            </a:pathLst>
          </a:custGeom>
          <a:solidFill>
            <a:srgbClr val="C00000"/>
          </a:solidFill>
          <a:ln w="3175">
            <a:miter lim="400000"/>
          </a:ln>
        </p:spPr>
        <p:txBody>
          <a:bodyPr lIns="35120" tIns="35120" rIns="35120" bIns="35120" anchor="ctr"/>
          <a:lstStyle/>
          <a:p>
            <a:pPr defTabSz="825500">
              <a:defRPr sz="3000">
                <a:solidFill>
                  <a:srgbClr val="7C7C7C"/>
                </a:solidFill>
                <a:latin typeface="Helvetica Neue Medium"/>
                <a:ea typeface="Helvetica Neue Medium"/>
                <a:cs typeface="Helvetica Neue Medium"/>
                <a:sym typeface="Helvetica Neue Medium"/>
              </a:defRPr>
            </a:pPr>
            <a:endParaRPr/>
          </a:p>
        </p:txBody>
      </p:sp>
      <p:sp>
        <p:nvSpPr>
          <p:cNvPr id="31" name="Shape">
            <a:extLst>
              <a:ext uri="{FF2B5EF4-FFF2-40B4-BE49-F238E27FC236}">
                <a16:creationId xmlns:a16="http://schemas.microsoft.com/office/drawing/2014/main" id="{B63FF0AE-FC01-4C78-8DBF-7F1839AB3B64}"/>
              </a:ext>
            </a:extLst>
          </p:cNvPr>
          <p:cNvSpPr/>
          <p:nvPr/>
        </p:nvSpPr>
        <p:spPr>
          <a:xfrm>
            <a:off x="18521890" y="4309658"/>
            <a:ext cx="2985748" cy="9155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13" y="21600"/>
                </a:lnTo>
                <a:lnTo>
                  <a:pt x="2913" y="9801"/>
                </a:lnTo>
                <a:lnTo>
                  <a:pt x="21600" y="9801"/>
                </a:lnTo>
                <a:lnTo>
                  <a:pt x="21600" y="0"/>
                </a:lnTo>
                <a:lnTo>
                  <a:pt x="2913" y="0"/>
                </a:lnTo>
                <a:lnTo>
                  <a:pt x="100" y="0"/>
                </a:lnTo>
                <a:lnTo>
                  <a:pt x="0" y="0"/>
                </a:lnTo>
                <a:close/>
              </a:path>
            </a:pathLst>
          </a:custGeom>
          <a:solidFill>
            <a:srgbClr val="7C7C7C"/>
          </a:solidFill>
          <a:ln w="3175">
            <a:miter lim="400000"/>
          </a:ln>
        </p:spPr>
        <p:txBody>
          <a:bodyPr lIns="35120" tIns="35120" rIns="35120" bIns="35120" anchor="ctr"/>
          <a:lstStyle/>
          <a:p>
            <a:pPr defTabSz="825500">
              <a:defRPr sz="3000">
                <a:solidFill>
                  <a:srgbClr val="7C7C7C"/>
                </a:solidFill>
                <a:latin typeface="Helvetica Neue Medium"/>
                <a:ea typeface="Helvetica Neue Medium"/>
                <a:cs typeface="Helvetica Neue Medium"/>
                <a:sym typeface="Helvetica Neue Medium"/>
              </a:defRPr>
            </a:pPr>
            <a:endParaRPr/>
          </a:p>
        </p:txBody>
      </p:sp>
      <p:sp>
        <p:nvSpPr>
          <p:cNvPr id="32" name="Shape">
            <a:extLst>
              <a:ext uri="{FF2B5EF4-FFF2-40B4-BE49-F238E27FC236}">
                <a16:creationId xmlns:a16="http://schemas.microsoft.com/office/drawing/2014/main" id="{0DED103A-FD90-4544-8787-497194DCB6FD}"/>
              </a:ext>
            </a:extLst>
          </p:cNvPr>
          <p:cNvSpPr/>
          <p:nvPr/>
        </p:nvSpPr>
        <p:spPr>
          <a:xfrm>
            <a:off x="21101386" y="3395405"/>
            <a:ext cx="2985748" cy="9155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13" y="21600"/>
                </a:lnTo>
                <a:lnTo>
                  <a:pt x="2913" y="9801"/>
                </a:lnTo>
                <a:lnTo>
                  <a:pt x="21600" y="9801"/>
                </a:lnTo>
                <a:lnTo>
                  <a:pt x="21600" y="0"/>
                </a:lnTo>
                <a:lnTo>
                  <a:pt x="2913" y="0"/>
                </a:lnTo>
                <a:lnTo>
                  <a:pt x="100" y="0"/>
                </a:lnTo>
                <a:lnTo>
                  <a:pt x="0" y="0"/>
                </a:lnTo>
                <a:close/>
              </a:path>
            </a:pathLst>
          </a:custGeom>
          <a:solidFill>
            <a:srgbClr val="548235"/>
          </a:solidFill>
          <a:ln w="3175">
            <a:miter lim="400000"/>
          </a:ln>
        </p:spPr>
        <p:txBody>
          <a:bodyPr lIns="35120" tIns="35120" rIns="35120" bIns="35120" anchor="ctr"/>
          <a:lstStyle/>
          <a:p>
            <a:pPr defTabSz="825500">
              <a:defRPr sz="3000">
                <a:solidFill>
                  <a:srgbClr val="7C7C7C"/>
                </a:solidFill>
                <a:latin typeface="Helvetica Neue Medium"/>
                <a:ea typeface="Helvetica Neue Medium"/>
                <a:cs typeface="Helvetica Neue Medium"/>
                <a:sym typeface="Helvetica Neue Medium"/>
              </a:defRPr>
            </a:pPr>
            <a:endParaRPr/>
          </a:p>
        </p:txBody>
      </p:sp>
      <p:grpSp>
        <p:nvGrpSpPr>
          <p:cNvPr id="33" name="Group">
            <a:extLst>
              <a:ext uri="{FF2B5EF4-FFF2-40B4-BE49-F238E27FC236}">
                <a16:creationId xmlns:a16="http://schemas.microsoft.com/office/drawing/2014/main" id="{15D7FFEF-8B31-44B1-97E0-45F17BBC5C56}"/>
              </a:ext>
            </a:extLst>
          </p:cNvPr>
          <p:cNvGrpSpPr/>
          <p:nvPr/>
        </p:nvGrpSpPr>
        <p:grpSpPr>
          <a:xfrm>
            <a:off x="18947388" y="8772381"/>
            <a:ext cx="5179264" cy="4231021"/>
            <a:chOff x="-12700" y="-12699"/>
            <a:chExt cx="3884655" cy="4231020"/>
          </a:xfrm>
        </p:grpSpPr>
        <p:grpSp>
          <p:nvGrpSpPr>
            <p:cNvPr id="34" name="Rectangle">
              <a:extLst>
                <a:ext uri="{FF2B5EF4-FFF2-40B4-BE49-F238E27FC236}">
                  <a16:creationId xmlns:a16="http://schemas.microsoft.com/office/drawing/2014/main" id="{B9CCD067-6BA6-49EF-8367-25F95BBF31F6}"/>
                </a:ext>
              </a:extLst>
            </p:cNvPr>
            <p:cNvGrpSpPr/>
            <p:nvPr/>
          </p:nvGrpSpPr>
          <p:grpSpPr>
            <a:xfrm>
              <a:off x="-12700" y="-12700"/>
              <a:ext cx="3884656" cy="4231021"/>
              <a:chOff x="0" y="0"/>
              <a:chExt cx="3884655" cy="4231020"/>
            </a:xfrm>
          </p:grpSpPr>
          <p:sp>
            <p:nvSpPr>
              <p:cNvPr id="38" name="Rectangle">
                <a:extLst>
                  <a:ext uri="{FF2B5EF4-FFF2-40B4-BE49-F238E27FC236}">
                    <a16:creationId xmlns:a16="http://schemas.microsoft.com/office/drawing/2014/main" id="{B73684B7-A032-46E2-B2B8-88088C5DCEA2}"/>
                  </a:ext>
                </a:extLst>
              </p:cNvPr>
              <p:cNvSpPr/>
              <p:nvPr/>
            </p:nvSpPr>
            <p:spPr>
              <a:xfrm>
                <a:off x="12700" y="12699"/>
                <a:ext cx="3859256" cy="4205622"/>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Rectangle Rectangle" descr="Rectangle Rectangle">
                <a:extLst>
                  <a:ext uri="{FF2B5EF4-FFF2-40B4-BE49-F238E27FC236}">
                    <a16:creationId xmlns:a16="http://schemas.microsoft.com/office/drawing/2014/main" id="{DD4D6C76-0476-41B4-B5ED-581879E8196F}"/>
                  </a:ext>
                </a:extLst>
              </p:cNvPr>
              <p:cNvPicPr>
                <a:picLocks/>
              </p:cNvPicPr>
              <p:nvPr/>
            </p:nvPicPr>
            <p:blipFill>
              <a:blip r:embed="rId4"/>
              <a:stretch>
                <a:fillRect/>
              </a:stretch>
            </p:blipFill>
            <p:spPr>
              <a:xfrm>
                <a:off x="0" y="-1"/>
                <a:ext cx="3884656" cy="4231022"/>
              </a:xfrm>
              <a:prstGeom prst="rect">
                <a:avLst/>
              </a:prstGeom>
              <a:effectLst/>
            </p:spPr>
          </p:pic>
        </p:grpSp>
        <p:sp>
          <p:nvSpPr>
            <p:cNvPr id="35" name="UR-GE Projesi Desteği,…">
              <a:extLst>
                <a:ext uri="{FF2B5EF4-FFF2-40B4-BE49-F238E27FC236}">
                  <a16:creationId xmlns:a16="http://schemas.microsoft.com/office/drawing/2014/main" id="{90D8F383-E8C4-4426-8F6C-6214A4A86140}"/>
                </a:ext>
              </a:extLst>
            </p:cNvPr>
            <p:cNvSpPr txBox="1"/>
            <p:nvPr/>
          </p:nvSpPr>
          <p:spPr>
            <a:xfrm>
              <a:off x="158396" y="682890"/>
              <a:ext cx="3542463" cy="2711327"/>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numCol="1" anchor="ctr">
              <a:noAutofit/>
            </a:bodyPr>
            <a:lstStyle/>
            <a:p>
              <a:pPr>
                <a:defRPr sz="2600">
                  <a:solidFill>
                    <a:srgbClr val="D8AD65"/>
                  </a:solidFill>
                  <a:latin typeface="Myriad Pro Cond"/>
                  <a:ea typeface="Myriad Pro Cond"/>
                  <a:cs typeface="Myriad Pro Cond"/>
                  <a:sym typeface="Myriad Pro Condensed"/>
                </a:defRPr>
              </a:pPr>
              <a:r>
                <a:t>UR-GE Projesi Desteği,</a:t>
              </a:r>
            </a:p>
            <a:p>
              <a:pPr>
                <a:defRPr sz="2600">
                  <a:solidFill>
                    <a:srgbClr val="D8AD65"/>
                  </a:solidFill>
                  <a:latin typeface="Myriad Pro Cond"/>
                  <a:ea typeface="Myriad Pro Cond"/>
                  <a:cs typeface="Myriad Pro Cond"/>
                  <a:sym typeface="Myriad Pro Condensed"/>
                </a:defRPr>
              </a:pPr>
              <a:r>
                <a:t>Pazara Giriş Rapor Desteği,</a:t>
              </a:r>
            </a:p>
            <a:p>
              <a:pPr>
                <a:defRPr sz="2600">
                  <a:solidFill>
                    <a:srgbClr val="D8AD65"/>
                  </a:solidFill>
                  <a:latin typeface="Myriad Pro Cond"/>
                  <a:ea typeface="Myriad Pro Cond"/>
                  <a:cs typeface="Myriad Pro Cond"/>
                  <a:sym typeface="Myriad Pro Condensed"/>
                </a:defRPr>
              </a:pPr>
              <a:r>
                <a:t>Sanal Fuara Katılım Desteği,</a:t>
              </a:r>
            </a:p>
            <a:p>
              <a:pPr>
                <a:defRPr sz="2600">
                  <a:solidFill>
                    <a:srgbClr val="D8AD65"/>
                  </a:solidFill>
                  <a:latin typeface="Myriad Pro Cond"/>
                  <a:ea typeface="Myriad Pro Cond"/>
                  <a:cs typeface="Myriad Pro Cond"/>
                  <a:sym typeface="Myriad Pro Condensed"/>
                </a:defRPr>
              </a:pPr>
              <a:r>
                <a:t>Sektörel Heyet Destekleri,</a:t>
              </a:r>
            </a:p>
            <a:p>
              <a:pPr>
                <a:defRPr sz="2600">
                  <a:solidFill>
                    <a:srgbClr val="D8AD65"/>
                  </a:solidFill>
                  <a:latin typeface="Myriad Pro Cond"/>
                  <a:ea typeface="Myriad Pro Cond"/>
                  <a:cs typeface="Myriad Pro Cond"/>
                  <a:sym typeface="Myriad Pro Condensed"/>
                </a:defRPr>
              </a:pPr>
              <a:r>
                <a:t>Sanal Ticaret Heyeti Desteği,</a:t>
              </a:r>
            </a:p>
            <a:p>
              <a:pPr>
                <a:defRPr sz="2600">
                  <a:solidFill>
                    <a:srgbClr val="D8AD65"/>
                  </a:solidFill>
                  <a:latin typeface="Myriad Pro Cond"/>
                  <a:ea typeface="Myriad Pro Cond"/>
                  <a:cs typeface="Myriad Pro Cond"/>
                  <a:sym typeface="Myriad Pro Condensed"/>
                </a:defRPr>
              </a:pPr>
              <a:r>
                <a:t>Tanıtım Projesi Desteği</a:t>
              </a:r>
            </a:p>
          </p:txBody>
        </p:sp>
        <p:sp>
          <p:nvSpPr>
            <p:cNvPr id="36" name="Line">
              <a:extLst>
                <a:ext uri="{FF2B5EF4-FFF2-40B4-BE49-F238E27FC236}">
                  <a16:creationId xmlns:a16="http://schemas.microsoft.com/office/drawing/2014/main" id="{C40131D2-B928-4ECA-9519-2CC7B515A989}"/>
                </a:ext>
              </a:extLst>
            </p:cNvPr>
            <p:cNvSpPr/>
            <p:nvPr/>
          </p:nvSpPr>
          <p:spPr>
            <a:xfrm>
              <a:off x="622770" y="3521209"/>
              <a:ext cx="2613716"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sp>
          <p:nvSpPr>
            <p:cNvPr id="37" name="Line">
              <a:extLst>
                <a:ext uri="{FF2B5EF4-FFF2-40B4-BE49-F238E27FC236}">
                  <a16:creationId xmlns:a16="http://schemas.microsoft.com/office/drawing/2014/main" id="{D05D1269-5B87-4C24-9534-612118AB05B1}"/>
                </a:ext>
              </a:extLst>
            </p:cNvPr>
            <p:cNvSpPr/>
            <p:nvPr/>
          </p:nvSpPr>
          <p:spPr>
            <a:xfrm>
              <a:off x="622769" y="555898"/>
              <a:ext cx="2613717"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pic>
        <p:nvPicPr>
          <p:cNvPr id="40" name="Business Man.I13.2k.png" descr="Business Man.I13.2k.png">
            <a:extLst>
              <a:ext uri="{FF2B5EF4-FFF2-40B4-BE49-F238E27FC236}">
                <a16:creationId xmlns:a16="http://schemas.microsoft.com/office/drawing/2014/main" id="{68AB51D2-6FD6-46A2-840A-2EBEC3C57680}"/>
              </a:ext>
            </a:extLst>
          </p:cNvPr>
          <p:cNvPicPr>
            <a:picLocks noChangeAspect="1"/>
          </p:cNvPicPr>
          <p:nvPr/>
        </p:nvPicPr>
        <p:blipFill>
          <a:blip r:embed="rId5"/>
          <a:stretch>
            <a:fillRect/>
          </a:stretch>
        </p:blipFill>
        <p:spPr>
          <a:xfrm>
            <a:off x="9854632" y="2931349"/>
            <a:ext cx="4531832" cy="4531832"/>
          </a:xfrm>
          <a:prstGeom prst="rect">
            <a:avLst/>
          </a:prstGeom>
          <a:ln w="3175">
            <a:miter lim="400000"/>
          </a:ln>
        </p:spPr>
      </p:pic>
      <p:grpSp>
        <p:nvGrpSpPr>
          <p:cNvPr id="41" name="Group">
            <a:extLst>
              <a:ext uri="{FF2B5EF4-FFF2-40B4-BE49-F238E27FC236}">
                <a16:creationId xmlns:a16="http://schemas.microsoft.com/office/drawing/2014/main" id="{BFA84A92-CF1B-423A-B0CF-9DFA7A5E4876}"/>
              </a:ext>
            </a:extLst>
          </p:cNvPr>
          <p:cNvGrpSpPr/>
          <p:nvPr/>
        </p:nvGrpSpPr>
        <p:grpSpPr>
          <a:xfrm>
            <a:off x="21526858" y="6712297"/>
            <a:ext cx="2985974" cy="2636883"/>
            <a:chOff x="0" y="0"/>
            <a:chExt cx="2985973" cy="2636881"/>
          </a:xfrm>
        </p:grpSpPr>
        <p:pic>
          <p:nvPicPr>
            <p:cNvPr id="42" name="Image" descr="Image">
              <a:extLst>
                <a:ext uri="{FF2B5EF4-FFF2-40B4-BE49-F238E27FC236}">
                  <a16:creationId xmlns:a16="http://schemas.microsoft.com/office/drawing/2014/main" id="{37A38ACD-0D85-4E58-8A10-0E7AAFEAE5CA}"/>
                </a:ext>
              </a:extLst>
            </p:cNvPr>
            <p:cNvPicPr>
              <a:picLocks noChangeAspect="1"/>
            </p:cNvPicPr>
            <p:nvPr/>
          </p:nvPicPr>
          <p:blipFill>
            <a:blip r:embed="rId6"/>
            <a:stretch>
              <a:fillRect/>
            </a:stretch>
          </p:blipFill>
          <p:spPr>
            <a:xfrm>
              <a:off x="150809" y="0"/>
              <a:ext cx="2636784" cy="2636882"/>
            </a:xfrm>
            <a:prstGeom prst="rect">
              <a:avLst/>
            </a:prstGeom>
            <a:ln w="3175" cap="flat">
              <a:noFill/>
              <a:miter lim="400000"/>
            </a:ln>
            <a:effectLst/>
          </p:spPr>
        </p:pic>
        <p:sp>
          <p:nvSpPr>
            <p:cNvPr id="43" name="İŞBİRLİĞİ…">
              <a:extLst>
                <a:ext uri="{FF2B5EF4-FFF2-40B4-BE49-F238E27FC236}">
                  <a16:creationId xmlns:a16="http://schemas.microsoft.com/office/drawing/2014/main" id="{9E62FE9A-D396-46DE-96F3-37F9B16F4D0F}"/>
                </a:ext>
              </a:extLst>
            </p:cNvPr>
            <p:cNvSpPr txBox="1"/>
            <p:nvPr/>
          </p:nvSpPr>
          <p:spPr>
            <a:xfrm>
              <a:off x="0" y="164110"/>
              <a:ext cx="2985974" cy="2403805"/>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numCol="1" anchor="ctr">
              <a:noAutofit/>
            </a:bodyPr>
            <a:lstStyle/>
            <a:p>
              <a:pPr>
                <a:defRPr sz="2600" b="1">
                  <a:solidFill>
                    <a:srgbClr val="FFFFFF"/>
                  </a:solidFill>
                  <a:latin typeface="Myriad Pro Cond"/>
                  <a:ea typeface="Myriad Pro Cond"/>
                  <a:cs typeface="Myriad Pro Cond"/>
                  <a:sym typeface="Myriad Pro Condensed"/>
                </a:defRPr>
              </a:pPr>
              <a:r>
                <a:rPr sz="2000" dirty="0"/>
                <a:t>İŞBİRLİĞİ </a:t>
              </a:r>
            </a:p>
            <a:p>
              <a:pPr>
                <a:defRPr sz="2600" b="1">
                  <a:solidFill>
                    <a:srgbClr val="FFFFFF"/>
                  </a:solidFill>
                  <a:latin typeface="Myriad Pro Cond"/>
                  <a:ea typeface="Myriad Pro Cond"/>
                  <a:cs typeface="Myriad Pro Cond"/>
                  <a:sym typeface="Myriad Pro Condensed"/>
                </a:defRPr>
              </a:pPr>
              <a:r>
                <a:rPr sz="2000" dirty="0"/>
                <a:t>KURULUŞLARINA </a:t>
              </a:r>
            </a:p>
            <a:p>
              <a:pPr>
                <a:defRPr sz="2600" b="1">
                  <a:solidFill>
                    <a:srgbClr val="FFFFFF"/>
                  </a:solidFill>
                  <a:latin typeface="Myriad Pro Cond"/>
                  <a:ea typeface="Myriad Pro Cond"/>
                  <a:cs typeface="Myriad Pro Cond"/>
                  <a:sym typeface="Myriad Pro Condensed"/>
                </a:defRPr>
              </a:pPr>
              <a:r>
                <a:rPr sz="2000" dirty="0"/>
                <a:t>YÖNELİK </a:t>
              </a:r>
            </a:p>
            <a:p>
              <a:pPr>
                <a:defRPr sz="2600" b="1">
                  <a:solidFill>
                    <a:srgbClr val="FFFFFF"/>
                  </a:solidFill>
                  <a:latin typeface="Myriad Pro Cond"/>
                  <a:ea typeface="Myriad Pro Cond"/>
                  <a:cs typeface="Myriad Pro Cond"/>
                  <a:sym typeface="Myriad Pro Condensed"/>
                </a:defRPr>
              </a:pPr>
              <a:r>
                <a:rPr sz="2000" dirty="0"/>
                <a:t>DESTEKLER</a:t>
              </a:r>
            </a:p>
          </p:txBody>
        </p:sp>
      </p:grpSp>
      <p:sp>
        <p:nvSpPr>
          <p:cNvPr id="44" name="Marka ve TURQUALITY® Destek…">
            <a:extLst>
              <a:ext uri="{FF2B5EF4-FFF2-40B4-BE49-F238E27FC236}">
                <a16:creationId xmlns:a16="http://schemas.microsoft.com/office/drawing/2014/main" id="{4BCCCB1C-4E15-4F8F-B51F-9C97326566FF}"/>
              </a:ext>
            </a:extLst>
          </p:cNvPr>
          <p:cNvSpPr txBox="1"/>
          <p:nvPr/>
        </p:nvSpPr>
        <p:spPr>
          <a:xfrm>
            <a:off x="21594485" y="1597049"/>
            <a:ext cx="2320671" cy="167136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lgn="r">
              <a:defRPr sz="2600" b="1">
                <a:solidFill>
                  <a:srgbClr val="00ACC4"/>
                </a:solidFill>
                <a:latin typeface="Myriad Pro Cond"/>
                <a:ea typeface="Myriad Pro Cond"/>
                <a:cs typeface="Myriad Pro Cond"/>
                <a:sym typeface="Myriad Pro Condensed"/>
              </a:defRPr>
            </a:pPr>
            <a:r>
              <a:rPr dirty="0" err="1"/>
              <a:t>Marka</a:t>
            </a:r>
            <a:r>
              <a:rPr dirty="0"/>
              <a:t> </a:t>
            </a:r>
            <a:r>
              <a:rPr dirty="0" err="1"/>
              <a:t>ve</a:t>
            </a:r>
            <a:r>
              <a:rPr dirty="0"/>
              <a:t> TURQUALITY® </a:t>
            </a:r>
            <a:r>
              <a:rPr dirty="0" err="1"/>
              <a:t>Destek</a:t>
            </a:r>
            <a:r>
              <a:rPr dirty="0"/>
              <a:t> </a:t>
            </a:r>
          </a:p>
          <a:p>
            <a:pPr algn="r">
              <a:defRPr sz="2600" b="1">
                <a:solidFill>
                  <a:srgbClr val="00ACC4"/>
                </a:solidFill>
                <a:latin typeface="Myriad Pro Cond"/>
                <a:ea typeface="Myriad Pro Cond"/>
                <a:cs typeface="Myriad Pro Cond"/>
                <a:sym typeface="Myriad Pro Condensed"/>
              </a:defRPr>
            </a:pPr>
            <a:r>
              <a:rPr dirty="0" err="1"/>
              <a:t>Programı</a:t>
            </a:r>
            <a:endParaRPr dirty="0"/>
          </a:p>
        </p:txBody>
      </p:sp>
      <p:sp>
        <p:nvSpPr>
          <p:cNvPr id="45" name="Metin kutusu 44">
            <a:extLst>
              <a:ext uri="{FF2B5EF4-FFF2-40B4-BE49-F238E27FC236}">
                <a16:creationId xmlns:a16="http://schemas.microsoft.com/office/drawing/2014/main" id="{DD869E31-07DC-41E4-8967-89713108C30C}"/>
              </a:ext>
            </a:extLst>
          </p:cNvPr>
          <p:cNvSpPr txBox="1"/>
          <p:nvPr/>
        </p:nvSpPr>
        <p:spPr>
          <a:xfrm>
            <a:off x="1162431" y="2640337"/>
            <a:ext cx="2927195" cy="12712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2600" b="1" dirty="0">
                <a:solidFill>
                  <a:schemeClr val="bg1"/>
                </a:solidFill>
                <a:latin typeface="Calibri" panose="020F0502020204030204" pitchFamily="34" charset="0"/>
                <a:ea typeface="Times New Roman" panose="02020603050405020304" pitchFamily="18" charset="0"/>
              </a:rPr>
              <a:t>5973 Sayılı İhracat Destekleri Hakkında Karar</a:t>
            </a:r>
            <a:endParaRPr kumimoji="0" lang="tr-TR" sz="2600" b="1" i="0" u="none" strike="noStrike" cap="none" spc="0" normalizeH="0" baseline="0" dirty="0">
              <a:ln>
                <a:noFill/>
              </a:ln>
              <a:solidFill>
                <a:schemeClr val="bg1"/>
              </a:solidFill>
              <a:effectLst/>
              <a:uFillTx/>
              <a:sym typeface="Helvetica Neue"/>
            </a:endParaRPr>
          </a:p>
        </p:txBody>
      </p:sp>
      <p:sp>
        <p:nvSpPr>
          <p:cNvPr id="46" name="Oval Belirtme Çizgisi 48">
            <a:extLst>
              <a:ext uri="{FF2B5EF4-FFF2-40B4-BE49-F238E27FC236}">
                <a16:creationId xmlns:a16="http://schemas.microsoft.com/office/drawing/2014/main" id="{F8DCF327-4D70-406F-8F26-2A693602BF8A}"/>
              </a:ext>
            </a:extLst>
          </p:cNvPr>
          <p:cNvSpPr/>
          <p:nvPr/>
        </p:nvSpPr>
        <p:spPr>
          <a:xfrm>
            <a:off x="892685" y="2292822"/>
            <a:ext cx="3449027" cy="1951182"/>
          </a:xfrm>
          <a:prstGeom prst="wedgeEllipseCallout">
            <a:avLst/>
          </a:prstGeom>
          <a:noFill/>
          <a:ln>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35120" tIns="35120" rIns="35120" bIns="3512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tr-TR"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978033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Rectangle Rectangle" descr="Rectangle Rectangle">
            <a:extLst>
              <a:ext uri="{FF2B5EF4-FFF2-40B4-BE49-F238E27FC236}">
                <a16:creationId xmlns:a16="http://schemas.microsoft.com/office/drawing/2014/main" id="{F89D66B9-0D48-4045-9606-11D67204381A}"/>
              </a:ext>
            </a:extLst>
          </p:cNvPr>
          <p:cNvPicPr>
            <a:picLocks/>
          </p:cNvPicPr>
          <p:nvPr/>
        </p:nvPicPr>
        <p:blipFill>
          <a:blip r:embed="rId3"/>
          <a:stretch>
            <a:fillRect/>
          </a:stretch>
        </p:blipFill>
        <p:spPr>
          <a:xfrm>
            <a:off x="13273329" y="7401682"/>
            <a:ext cx="7480508" cy="5561199"/>
          </a:xfrm>
          <a:prstGeom prst="rect">
            <a:avLst/>
          </a:prstGeom>
          <a:effectLst/>
        </p:spPr>
      </p:pic>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4">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5"/>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4">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5"/>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8" name="Group"/>
          <p:cNvGrpSpPr/>
          <p:nvPr/>
        </p:nvGrpSpPr>
        <p:grpSpPr>
          <a:xfrm>
            <a:off x="4582238" y="671295"/>
            <a:ext cx="15556672" cy="1394492"/>
            <a:chOff x="-12700" y="-12699"/>
            <a:chExt cx="12192954" cy="1394491"/>
          </a:xfrm>
        </p:grpSpPr>
        <p:grpSp>
          <p:nvGrpSpPr>
            <p:cNvPr id="19" name="Rectangle"/>
            <p:cNvGrpSpPr/>
            <p:nvPr/>
          </p:nvGrpSpPr>
          <p:grpSpPr>
            <a:xfrm>
              <a:off x="-12700" y="-12700"/>
              <a:ext cx="12192955" cy="1394492"/>
              <a:chOff x="0" y="0"/>
              <a:chExt cx="12192954" cy="1394491"/>
            </a:xfrm>
          </p:grpSpPr>
          <p:sp>
            <p:nvSpPr>
              <p:cNvPr id="21" name="Rectangle"/>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2" name="Rectangle Rectangle" descr="Rectangle Rectangle"/>
              <p:cNvPicPr>
                <a:picLocks/>
              </p:cNvPicPr>
              <p:nvPr/>
            </p:nvPicPr>
            <p:blipFill>
              <a:blip r:embed="rId6"/>
              <a:stretch>
                <a:fillRect/>
              </a:stretch>
            </p:blipFill>
            <p:spPr>
              <a:xfrm>
                <a:off x="0" y="-1"/>
                <a:ext cx="12192955" cy="1394493"/>
              </a:xfrm>
              <a:prstGeom prst="rect">
                <a:avLst/>
              </a:prstGeom>
              <a:effectLst/>
            </p:spPr>
          </p:pic>
        </p:grpSp>
        <p:sp>
          <p:nvSpPr>
            <p:cNvPr id="20" name="Line"/>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23" name="YENİ NESİL İHRACAT DESTEKLERİ"/>
          <p:cNvSpPr txBox="1"/>
          <p:nvPr/>
        </p:nvSpPr>
        <p:spPr>
          <a:xfrm>
            <a:off x="4950131" y="794967"/>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rPr>
              <a:t>İHRACAT KONSORSİYUMU DESTEĞİ</a:t>
            </a:r>
            <a:endParaRPr sz="6000" dirty="0">
              <a:latin typeface="Calibri" panose="020F0502020204030204" pitchFamily="34" charset="0"/>
            </a:endParaRPr>
          </a:p>
        </p:txBody>
      </p:sp>
      <p:grpSp>
        <p:nvGrpSpPr>
          <p:cNvPr id="40" name="Group">
            <a:extLst>
              <a:ext uri="{FF2B5EF4-FFF2-40B4-BE49-F238E27FC236}">
                <a16:creationId xmlns:a16="http://schemas.microsoft.com/office/drawing/2014/main" id="{72005E3C-B932-48EA-9DBD-19E59E3E8BA3}"/>
              </a:ext>
            </a:extLst>
          </p:cNvPr>
          <p:cNvGrpSpPr/>
          <p:nvPr/>
        </p:nvGrpSpPr>
        <p:grpSpPr>
          <a:xfrm>
            <a:off x="3794269" y="1677104"/>
            <a:ext cx="16795461" cy="5923820"/>
            <a:chOff x="-7911244" y="-1230521"/>
            <a:chExt cx="11052298" cy="2738570"/>
          </a:xfrm>
        </p:grpSpPr>
        <p:pic>
          <p:nvPicPr>
            <p:cNvPr id="45" name="Rectangle Rectangle" descr="Rectangle Rectangle">
              <a:extLst>
                <a:ext uri="{FF2B5EF4-FFF2-40B4-BE49-F238E27FC236}">
                  <a16:creationId xmlns:a16="http://schemas.microsoft.com/office/drawing/2014/main" id="{05670079-F890-469E-BA96-D1776B3DF8DC}"/>
                </a:ext>
              </a:extLst>
            </p:cNvPr>
            <p:cNvPicPr>
              <a:picLocks/>
            </p:cNvPicPr>
            <p:nvPr/>
          </p:nvPicPr>
          <p:blipFill>
            <a:blip r:embed="rId3"/>
            <a:stretch>
              <a:fillRect/>
            </a:stretch>
          </p:blipFill>
          <p:spPr>
            <a:xfrm>
              <a:off x="-7911244" y="-807196"/>
              <a:ext cx="11052298" cy="1969641"/>
            </a:xfrm>
            <a:prstGeom prst="rect">
              <a:avLst/>
            </a:prstGeom>
            <a:effectLst/>
          </p:spPr>
        </p:pic>
        <p:sp>
          <p:nvSpPr>
            <p:cNvPr id="42" name="İhracata yönelik mevcut ve yeni destek programları bütüncül olarak tek çatı altında">
              <a:extLst>
                <a:ext uri="{FF2B5EF4-FFF2-40B4-BE49-F238E27FC236}">
                  <a16:creationId xmlns:a16="http://schemas.microsoft.com/office/drawing/2014/main" id="{64B2CD3A-396B-4BE6-9A92-3B2957554149}"/>
                </a:ext>
              </a:extLst>
            </p:cNvPr>
            <p:cNvSpPr txBox="1"/>
            <p:nvPr/>
          </p:nvSpPr>
          <p:spPr>
            <a:xfrm>
              <a:off x="-7572934" y="-1230521"/>
              <a:ext cx="10503693" cy="2738570"/>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numCol="1" anchor="ctr">
              <a:noAutofit/>
            </a:bodyPr>
            <a:lstStyle>
              <a:lvl1pPr>
                <a:defRPr sz="4000" b="1" i="1">
                  <a:solidFill>
                    <a:srgbClr val="D8AD65"/>
                  </a:solidFill>
                  <a:latin typeface="Myriad Pro Cond"/>
                  <a:ea typeface="Myriad Pro Cond"/>
                  <a:cs typeface="Myriad Pro Cond"/>
                  <a:sym typeface="Myriad Pro Condensed"/>
                </a:defRPr>
              </a:lvl1pPr>
            </a:lstStyle>
            <a:p>
              <a:pPr algn="just"/>
              <a:r>
                <a:rPr lang="tr-TR" sz="3600" dirty="0"/>
                <a:t>İhracat Konsorsiyumu Statüsü;</a:t>
              </a:r>
            </a:p>
            <a:p>
              <a:pPr algn="just"/>
              <a:r>
                <a:rPr lang="tr-TR" sz="3600" b="0" dirty="0">
                  <a:solidFill>
                    <a:schemeClr val="bg1"/>
                  </a:solidFill>
                </a:rPr>
                <a:t>ihracatçıları örgütlendirmek ve aralarındaki işbirliğini yurt dışı pazarlardaki fırsat ve tehditler çerçevesinde geliştirmek suretiyle ihracatı artırmak, ihracatçı sektörlerimizin ortak hareket etmelerini ve uzmanlaşma temelinde ölçek ekonomileri sağlamak üzere kurulan ve şirketler ile aracılık sözleşmesi imzalayarak; sözleşme konusu malları küresel pazarlara ihraç etmeleri sürecine destek olan şirketler statü almak için Bakanlığa başvurur.</a:t>
              </a:r>
            </a:p>
          </p:txBody>
        </p:sp>
      </p:grpSp>
      <p:sp>
        <p:nvSpPr>
          <p:cNvPr id="26" name="Yuvarlatılmış Dikdörtgen 13">
            <a:extLst>
              <a:ext uri="{FF2B5EF4-FFF2-40B4-BE49-F238E27FC236}">
                <a16:creationId xmlns:a16="http://schemas.microsoft.com/office/drawing/2014/main" id="{8F6352F0-291E-4CF3-B8B8-D27221C247BB}"/>
              </a:ext>
            </a:extLst>
          </p:cNvPr>
          <p:cNvSpPr/>
          <p:nvPr/>
        </p:nvSpPr>
        <p:spPr>
          <a:xfrm>
            <a:off x="3837868" y="8909115"/>
            <a:ext cx="8695183" cy="39167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38E11587-339B-4F48-90F9-514D0DF3D9B3}"/>
              </a:ext>
            </a:extLst>
          </p:cNvPr>
          <p:cNvSpPr txBox="1"/>
          <p:nvPr/>
        </p:nvSpPr>
        <p:spPr>
          <a:xfrm>
            <a:off x="4755025" y="9309323"/>
            <a:ext cx="6959035" cy="28409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600" b="1" i="0" u="none" strike="noStrike" cap="none" spc="0" normalizeH="0" baseline="0" dirty="0">
                <a:ln>
                  <a:noFill/>
                </a:ln>
                <a:solidFill>
                  <a:srgbClr val="D8AD65"/>
                </a:solidFill>
                <a:effectLst/>
                <a:uFillTx/>
                <a:latin typeface="Myriad Pro Cond"/>
                <a:sym typeface="Helvetica Neue"/>
              </a:rPr>
              <a:t>İhracat Konsorsiyumu Desteği</a:t>
            </a:r>
          </a:p>
          <a:p>
            <a:pPr marL="0" marR="0" indent="0" algn="ctr" defTabSz="2438338" rtl="0" fontAlgn="auto" latinLnBrk="0" hangingPunct="0">
              <a:lnSpc>
                <a:spcPct val="100000"/>
              </a:lnSpc>
              <a:spcBef>
                <a:spcPts val="0"/>
              </a:spcBef>
              <a:spcAft>
                <a:spcPts val="0"/>
              </a:spcAft>
              <a:buClrTx/>
              <a:buSzTx/>
              <a:buFontTx/>
              <a:buNone/>
              <a:tabLst/>
            </a:pPr>
            <a:endParaRPr kumimoji="0" lang="tr-TR" sz="3600" b="1" i="0" u="none" strike="noStrike" cap="none" spc="0" normalizeH="0" baseline="0" dirty="0">
              <a:ln>
                <a:noFill/>
              </a:ln>
              <a:solidFill>
                <a:srgbClr val="D8AD65"/>
              </a:solidFill>
              <a:effectLst/>
              <a:uFillTx/>
              <a:latin typeface="Myriad Pro Cond"/>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lang="tr-TR" sz="3600" b="1" dirty="0">
                <a:solidFill>
                  <a:schemeClr val="bg1"/>
                </a:solidFill>
                <a:latin typeface="Myriad Pro Cond"/>
              </a:rPr>
              <a:t>Destek Miktarı: 18.099.000/ Yıl</a:t>
            </a:r>
          </a:p>
          <a:p>
            <a:pPr marL="0" marR="0" indent="0" algn="ctr" defTabSz="2438338" rtl="0" fontAlgn="auto" latinLnBrk="0" hangingPunct="0">
              <a:lnSpc>
                <a:spcPct val="100000"/>
              </a:lnSpc>
              <a:spcBef>
                <a:spcPts val="0"/>
              </a:spcBef>
              <a:spcAft>
                <a:spcPts val="0"/>
              </a:spcAft>
              <a:buClrTx/>
              <a:buSzTx/>
              <a:buFontTx/>
              <a:buNone/>
              <a:tabLst/>
            </a:pPr>
            <a:r>
              <a:rPr kumimoji="0" lang="tr-TR" sz="3600" b="1" i="0" u="none" strike="noStrike" cap="none" spc="0" normalizeH="0" baseline="0" dirty="0">
                <a:ln>
                  <a:noFill/>
                </a:ln>
                <a:solidFill>
                  <a:schemeClr val="bg1"/>
                </a:solidFill>
                <a:effectLst/>
                <a:uFillTx/>
                <a:latin typeface="Myriad Pro Cond"/>
                <a:sym typeface="Helvetica Neue"/>
              </a:rPr>
              <a:t>Destek Oranı: %50</a:t>
            </a:r>
          </a:p>
          <a:p>
            <a:pPr marL="0" marR="0" indent="0" algn="ctr" defTabSz="2438338" rtl="0" fontAlgn="auto" latinLnBrk="0" hangingPunct="0">
              <a:lnSpc>
                <a:spcPct val="100000"/>
              </a:lnSpc>
              <a:spcBef>
                <a:spcPts val="0"/>
              </a:spcBef>
              <a:spcAft>
                <a:spcPts val="0"/>
              </a:spcAft>
              <a:buClrTx/>
              <a:buSzTx/>
              <a:buFontTx/>
              <a:buNone/>
              <a:tabLst/>
            </a:pPr>
            <a:r>
              <a:rPr lang="tr-TR" sz="3600" b="1" dirty="0">
                <a:solidFill>
                  <a:schemeClr val="bg1"/>
                </a:solidFill>
                <a:latin typeface="Myriad Pro Cond"/>
              </a:rPr>
              <a:t>5 Yıl Boyunca</a:t>
            </a:r>
            <a:endParaRPr kumimoji="0" lang="tr-TR" sz="3600" b="1" i="0" u="none" strike="noStrike" cap="none" spc="0" normalizeH="0" baseline="0" dirty="0">
              <a:ln>
                <a:noFill/>
              </a:ln>
              <a:solidFill>
                <a:schemeClr val="bg1"/>
              </a:solidFill>
              <a:effectLst/>
              <a:uFillTx/>
              <a:latin typeface="Myriad Pro Cond"/>
              <a:sym typeface="Helvetica Neue"/>
            </a:endParaRPr>
          </a:p>
        </p:txBody>
      </p:sp>
      <p:pic>
        <p:nvPicPr>
          <p:cNvPr id="27" name="Resim 26"/>
          <p:cNvPicPr>
            <a:picLocks noChangeAspect="1"/>
          </p:cNvPicPr>
          <p:nvPr/>
        </p:nvPicPr>
        <p:blipFill>
          <a:blip r:embed="rId7"/>
          <a:stretch>
            <a:fillRect/>
          </a:stretch>
        </p:blipFill>
        <p:spPr>
          <a:xfrm>
            <a:off x="4497484" y="7559339"/>
            <a:ext cx="6334293" cy="1127858"/>
          </a:xfrm>
          <a:prstGeom prst="rect">
            <a:avLst/>
          </a:prstGeom>
        </p:spPr>
      </p:pic>
      <p:sp>
        <p:nvSpPr>
          <p:cNvPr id="28" name="Metin kutusu 27">
            <a:extLst>
              <a:ext uri="{FF2B5EF4-FFF2-40B4-BE49-F238E27FC236}">
                <a16:creationId xmlns:a16="http://schemas.microsoft.com/office/drawing/2014/main" id="{F1E01B3D-21E7-4719-88FC-FB418107CCAB}"/>
              </a:ext>
            </a:extLst>
          </p:cNvPr>
          <p:cNvSpPr txBox="1"/>
          <p:nvPr/>
        </p:nvSpPr>
        <p:spPr>
          <a:xfrm>
            <a:off x="12358722" y="8012235"/>
            <a:ext cx="9272079" cy="570323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600" b="1" dirty="0">
                <a:solidFill>
                  <a:srgbClr val="D8AD65"/>
                </a:solidFill>
                <a:latin typeface="Myriad Pro Cond"/>
                <a:cs typeface="Arial" pitchFamily="34" charset="0"/>
              </a:rPr>
              <a:t>Desteklenen Faaliyetler/Giderler;</a:t>
            </a:r>
          </a:p>
          <a:p>
            <a:pPr lvl="2" indent="0" defTabSz="914400" hangingPunct="1">
              <a:buClr>
                <a:srgbClr val="990000"/>
              </a:buClr>
              <a:defRPr/>
            </a:pPr>
            <a:endParaRPr lang="tr-TR" sz="3600" b="1" dirty="0">
              <a:solidFill>
                <a:srgbClr val="D8AD65"/>
              </a:solidFill>
              <a:latin typeface="Myriad Pro Cond"/>
              <a:cs typeface="Arial" pitchFamily="34" charset="0"/>
            </a:endParaRPr>
          </a:p>
          <a:p>
            <a:pPr marL="342900" lvl="3" indent="0">
              <a:buClr>
                <a:srgbClr val="990000"/>
              </a:buClr>
              <a:defRPr/>
            </a:pPr>
            <a:r>
              <a:rPr lang="tr-TR" sz="3600" b="1" dirty="0">
                <a:solidFill>
                  <a:schemeClr val="bg1"/>
                </a:solidFill>
                <a:latin typeface="Myriad Pro Cond"/>
              </a:rPr>
              <a:t>Tanıtım</a:t>
            </a:r>
          </a:p>
          <a:p>
            <a:pPr marL="342900" lvl="3" indent="0">
              <a:buClr>
                <a:srgbClr val="990000"/>
              </a:buClr>
              <a:defRPr/>
            </a:pPr>
            <a:r>
              <a:rPr lang="tr-TR" sz="3600" b="1" dirty="0">
                <a:solidFill>
                  <a:schemeClr val="bg1"/>
                </a:solidFill>
                <a:latin typeface="Myriad Pro Cond"/>
              </a:rPr>
              <a:t>Pazarlama</a:t>
            </a:r>
          </a:p>
          <a:p>
            <a:pPr marL="342900" lvl="3" indent="0">
              <a:buClr>
                <a:srgbClr val="990000"/>
              </a:buClr>
              <a:defRPr/>
            </a:pPr>
            <a:r>
              <a:rPr lang="tr-TR" sz="3600" b="1" dirty="0">
                <a:solidFill>
                  <a:schemeClr val="bg1"/>
                </a:solidFill>
                <a:latin typeface="Myriad Pro Cond"/>
              </a:rPr>
              <a:t>Pazar Araştırması</a:t>
            </a:r>
          </a:p>
          <a:p>
            <a:pPr marL="342900" lvl="3" indent="0">
              <a:buClr>
                <a:srgbClr val="990000"/>
              </a:buClr>
              <a:defRPr/>
            </a:pPr>
            <a:r>
              <a:rPr lang="tr-TR" sz="3600" b="1" dirty="0">
                <a:solidFill>
                  <a:schemeClr val="bg1"/>
                </a:solidFill>
                <a:latin typeface="Myriad Pro Cond"/>
              </a:rPr>
              <a:t>Rapor Satın Alma</a:t>
            </a:r>
          </a:p>
          <a:p>
            <a:pPr marL="342900" lvl="3" indent="0">
              <a:buClr>
                <a:srgbClr val="990000"/>
              </a:buClr>
              <a:defRPr/>
            </a:pPr>
            <a:r>
              <a:rPr lang="tr-TR" sz="3600" b="1" dirty="0">
                <a:solidFill>
                  <a:schemeClr val="bg1"/>
                </a:solidFill>
                <a:latin typeface="Myriad Pro Cond"/>
              </a:rPr>
              <a:t> Danışmanlık</a:t>
            </a:r>
          </a:p>
          <a:p>
            <a:pPr marL="342900" lvl="3" indent="0">
              <a:buClr>
                <a:srgbClr val="990000"/>
              </a:buClr>
              <a:defRPr/>
            </a:pPr>
            <a:r>
              <a:rPr lang="tr-TR" sz="3600" b="1" dirty="0">
                <a:solidFill>
                  <a:schemeClr val="bg1"/>
                </a:solidFill>
                <a:latin typeface="Myriad Pro Cond"/>
              </a:rPr>
              <a:t>Eğitim</a:t>
            </a:r>
          </a:p>
          <a:p>
            <a:pPr algn="just" defTabSz="342900"/>
            <a:endParaRPr lang="tr-TR" sz="2800" b="1" dirty="0">
              <a:cs typeface="Arial" pitchFamily="34" charset="0"/>
            </a:endParaRPr>
          </a:p>
          <a:p>
            <a:pPr defTabSz="342900"/>
            <a:endParaRPr lang="tr-TR" sz="2800" b="1" dirty="0">
              <a:solidFill>
                <a:srgbClr val="D8AD65"/>
              </a:solidFill>
              <a:cs typeface="Arial" pitchFamily="34"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tr-TR" sz="2200" b="1" i="0" u="none" strike="noStrike" cap="none" spc="0" normalizeH="0" baseline="0" dirty="0">
              <a:ln>
                <a:noFill/>
              </a:ln>
              <a:solidFill>
                <a:srgbClr val="D8AD65"/>
              </a:solidFill>
              <a:effectLst/>
              <a:uFillTx/>
              <a:latin typeface="+mn-lt"/>
              <a:ea typeface="+mn-ea"/>
              <a:cs typeface="+mn-cs"/>
              <a:sym typeface="Helvetica Neue"/>
            </a:endParaRPr>
          </a:p>
        </p:txBody>
      </p:sp>
      <p:pic>
        <p:nvPicPr>
          <p:cNvPr id="37" name="Image" descr="Image">
            <a:extLst>
              <a:ext uri="{FF2B5EF4-FFF2-40B4-BE49-F238E27FC236}">
                <a16:creationId xmlns:a16="http://schemas.microsoft.com/office/drawing/2014/main" id="{85F02DAA-0297-45B6-8508-5C13A6C12D6D}"/>
              </a:ext>
            </a:extLst>
          </p:cNvPr>
          <p:cNvPicPr>
            <a:picLocks noChangeAspect="1"/>
          </p:cNvPicPr>
          <p:nvPr/>
        </p:nvPicPr>
        <p:blipFill>
          <a:blip r:embed="rId8"/>
          <a:stretch>
            <a:fillRect/>
          </a:stretch>
        </p:blipFill>
        <p:spPr>
          <a:xfrm>
            <a:off x="2413694" y="9621120"/>
            <a:ext cx="2432937" cy="2433029"/>
          </a:xfrm>
          <a:prstGeom prst="rect">
            <a:avLst/>
          </a:prstGeom>
          <a:ln w="3175" cap="flat">
            <a:noFill/>
            <a:miter lim="400000"/>
          </a:ln>
          <a:effectLst/>
        </p:spPr>
      </p:pic>
      <p:sp>
        <p:nvSpPr>
          <p:cNvPr id="38" name="Dikdörtgen 37">
            <a:extLst>
              <a:ext uri="{FF2B5EF4-FFF2-40B4-BE49-F238E27FC236}">
                <a16:creationId xmlns:a16="http://schemas.microsoft.com/office/drawing/2014/main" id="{F27ED75D-6DD9-4DE5-A217-EC859F1CF1F1}"/>
              </a:ext>
            </a:extLst>
          </p:cNvPr>
          <p:cNvSpPr/>
          <p:nvPr/>
        </p:nvSpPr>
        <p:spPr>
          <a:xfrm>
            <a:off x="2594461" y="10600612"/>
            <a:ext cx="2071401" cy="461665"/>
          </a:xfrm>
          <a:prstGeom prst="rect">
            <a:avLst/>
          </a:prstGeom>
        </p:spPr>
        <p:txBody>
          <a:bodyPr wrap="none">
            <a:spAutoFit/>
          </a:bodyPr>
          <a:lstStyle/>
          <a:p>
            <a:r>
              <a:rPr lang="tr-TR" sz="2400" b="1" dirty="0">
                <a:solidFill>
                  <a:srgbClr val="FFFFFF"/>
                </a:solidFill>
                <a:latin typeface="Myriad Pro Cond"/>
                <a:sym typeface="Myriad Pro Condensed"/>
              </a:rPr>
              <a:t>YENİ DESTEK</a:t>
            </a:r>
          </a:p>
        </p:txBody>
      </p:sp>
    </p:spTree>
    <p:extLst>
      <p:ext uri="{BB962C8B-B14F-4D97-AF65-F5344CB8AC3E}">
        <p14:creationId xmlns:p14="http://schemas.microsoft.com/office/powerpoint/2010/main" val="26941357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a:extLst>
              <a:ext uri="{FF2B5EF4-FFF2-40B4-BE49-F238E27FC236}">
                <a16:creationId xmlns:a16="http://schemas.microsoft.com/office/drawing/2014/main" id="{FD2192D4-A9EC-4AA6-984F-11F52F6236AA}"/>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D09144AF-827A-4755-9885-A6E8C9B2D1F7}"/>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26FD760A-BA14-4A18-BDBB-626605B49BFD}"/>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48FD4A38-CA66-4603-A8EE-C90321DF702E}"/>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6FE1FD82-66C5-4E42-9667-40211899AA53}"/>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3CB51D2F-4FBA-46C4-A51A-E2E9BEA11E8A}"/>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45CC41DE-D63F-42BD-B495-9A6C52F9D831}"/>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A3503D2D-5AD3-43AD-87A1-5968D286DB5E}"/>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D77E1F67-1D43-492F-BE8B-501771FD64E2}"/>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9EB08ADE-0683-480A-9B4B-1F16F84535C8}"/>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F546FEB9-8F72-4E9B-BDF5-85448A844F22}"/>
              </a:ext>
            </a:extLst>
          </p:cNvPr>
          <p:cNvGrpSpPr/>
          <p:nvPr/>
        </p:nvGrpSpPr>
        <p:grpSpPr>
          <a:xfrm>
            <a:off x="4598380" y="4115947"/>
            <a:ext cx="3972797" cy="2469009"/>
            <a:chOff x="0" y="0"/>
            <a:chExt cx="3645046" cy="2434509"/>
          </a:xfrm>
        </p:grpSpPr>
        <p:pic>
          <p:nvPicPr>
            <p:cNvPr id="13" name="Image" descr="Image">
              <a:extLst>
                <a:ext uri="{FF2B5EF4-FFF2-40B4-BE49-F238E27FC236}">
                  <a16:creationId xmlns:a16="http://schemas.microsoft.com/office/drawing/2014/main" id="{3BEF626C-50C0-499B-ADA7-E7B6C77CD5EB}"/>
                </a:ext>
              </a:extLst>
            </p:cNvPr>
            <p:cNvPicPr>
              <a:picLocks noChangeAspect="1"/>
            </p:cNvPicPr>
            <p:nvPr/>
          </p:nvPicPr>
          <p:blipFill>
            <a:blip r:embed="rId4"/>
            <a:stretch>
              <a:fillRect/>
            </a:stretch>
          </p:blipFill>
          <p:spPr>
            <a:xfrm>
              <a:off x="0" y="0"/>
              <a:ext cx="3645046" cy="2434509"/>
            </a:xfrm>
            <a:prstGeom prst="rect">
              <a:avLst/>
            </a:prstGeom>
            <a:ln w="3175" cap="flat">
              <a:noFill/>
              <a:miter lim="400000"/>
            </a:ln>
            <a:effectLst>
              <a:outerShdw blurRad="114300" dist="50800" dir="5400000" rotWithShape="0">
                <a:srgbClr val="000000">
                  <a:alpha val="68337"/>
                </a:srgbClr>
              </a:outerShdw>
            </a:effectLst>
          </p:spPr>
        </p:pic>
        <p:sp>
          <p:nvSpPr>
            <p:cNvPr id="14" name="HARCA">
              <a:extLst>
                <a:ext uri="{FF2B5EF4-FFF2-40B4-BE49-F238E27FC236}">
                  <a16:creationId xmlns:a16="http://schemas.microsoft.com/office/drawing/2014/main" id="{BAE5353E-64EB-461E-913F-C80E12C5C56E}"/>
                </a:ext>
              </a:extLst>
            </p:cNvPr>
            <p:cNvSpPr txBox="1"/>
            <p:nvPr/>
          </p:nvSpPr>
          <p:spPr>
            <a:xfrm>
              <a:off x="1659482" y="854953"/>
              <a:ext cx="1817490" cy="742603"/>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numCol="1" anchor="ctr">
              <a:noAutofit/>
            </a:bodyPr>
            <a:lstStyle>
              <a:lvl1pPr algn="l">
                <a:defRPr sz="3600" b="1">
                  <a:solidFill>
                    <a:srgbClr val="365688"/>
                  </a:solidFill>
                  <a:latin typeface="Myriad Pro Cond"/>
                  <a:ea typeface="Myriad Pro Cond"/>
                  <a:cs typeface="Myriad Pro Cond"/>
                  <a:sym typeface="Myriad Pro Condensed"/>
                </a:defRPr>
              </a:lvl1pPr>
            </a:lstStyle>
            <a:p>
              <a:r>
                <a:rPr sz="3200" dirty="0"/>
                <a:t>HARCA</a:t>
              </a:r>
            </a:p>
          </p:txBody>
        </p:sp>
      </p:grpSp>
      <p:grpSp>
        <p:nvGrpSpPr>
          <p:cNvPr id="15" name="Group">
            <a:extLst>
              <a:ext uri="{FF2B5EF4-FFF2-40B4-BE49-F238E27FC236}">
                <a16:creationId xmlns:a16="http://schemas.microsoft.com/office/drawing/2014/main" id="{055C9FB2-6AF0-4113-87C2-8B36A83DB15E}"/>
              </a:ext>
            </a:extLst>
          </p:cNvPr>
          <p:cNvGrpSpPr/>
          <p:nvPr/>
        </p:nvGrpSpPr>
        <p:grpSpPr>
          <a:xfrm>
            <a:off x="8429185" y="4112135"/>
            <a:ext cx="4421336" cy="2382431"/>
            <a:chOff x="0" y="0"/>
            <a:chExt cx="3567070" cy="2382429"/>
          </a:xfrm>
        </p:grpSpPr>
        <p:pic>
          <p:nvPicPr>
            <p:cNvPr id="16" name="Image" descr="Image">
              <a:extLst>
                <a:ext uri="{FF2B5EF4-FFF2-40B4-BE49-F238E27FC236}">
                  <a16:creationId xmlns:a16="http://schemas.microsoft.com/office/drawing/2014/main" id="{B94281E8-8DD5-4082-A910-2BAA8E45623D}"/>
                </a:ext>
              </a:extLst>
            </p:cNvPr>
            <p:cNvPicPr>
              <a:picLocks noChangeAspect="1"/>
            </p:cNvPicPr>
            <p:nvPr/>
          </p:nvPicPr>
          <p:blipFill>
            <a:blip r:embed="rId5"/>
            <a:stretch>
              <a:fillRect/>
            </a:stretch>
          </p:blipFill>
          <p:spPr>
            <a:xfrm>
              <a:off x="0" y="0"/>
              <a:ext cx="3567070" cy="2382429"/>
            </a:xfrm>
            <a:prstGeom prst="rect">
              <a:avLst/>
            </a:prstGeom>
            <a:ln w="3175" cap="flat">
              <a:noFill/>
              <a:miter lim="400000"/>
            </a:ln>
            <a:effectLst>
              <a:outerShdw blurRad="114300" dist="50800" dir="5400000" rotWithShape="0">
                <a:srgbClr val="000000">
                  <a:alpha val="68337"/>
                </a:srgbClr>
              </a:outerShdw>
            </a:effectLst>
          </p:spPr>
        </p:pic>
        <p:sp>
          <p:nvSpPr>
            <p:cNvPr id="17" name="BAŞVUR">
              <a:extLst>
                <a:ext uri="{FF2B5EF4-FFF2-40B4-BE49-F238E27FC236}">
                  <a16:creationId xmlns:a16="http://schemas.microsoft.com/office/drawing/2014/main" id="{01139A82-3788-41CE-839C-3748165FAF23}"/>
                </a:ext>
              </a:extLst>
            </p:cNvPr>
            <p:cNvSpPr txBox="1"/>
            <p:nvPr/>
          </p:nvSpPr>
          <p:spPr>
            <a:xfrm>
              <a:off x="1689832" y="819059"/>
              <a:ext cx="1835774" cy="717263"/>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numCol="1" anchor="ctr">
              <a:noAutofit/>
            </a:bodyPr>
            <a:lstStyle>
              <a:lvl1pPr algn="l">
                <a:defRPr sz="3600" b="1">
                  <a:solidFill>
                    <a:srgbClr val="365688"/>
                  </a:solidFill>
                  <a:latin typeface="Myriad Pro Cond"/>
                  <a:ea typeface="Myriad Pro Cond"/>
                  <a:cs typeface="Myriad Pro Cond"/>
                  <a:sym typeface="Myriad Pro Condensed"/>
                </a:defRPr>
              </a:lvl1pPr>
            </a:lstStyle>
            <a:p>
              <a:r>
                <a:rPr sz="3200" dirty="0"/>
                <a:t>BAŞVUR</a:t>
              </a:r>
            </a:p>
          </p:txBody>
        </p:sp>
      </p:grpSp>
      <p:grpSp>
        <p:nvGrpSpPr>
          <p:cNvPr id="18" name="Group">
            <a:extLst>
              <a:ext uri="{FF2B5EF4-FFF2-40B4-BE49-F238E27FC236}">
                <a16:creationId xmlns:a16="http://schemas.microsoft.com/office/drawing/2014/main" id="{DDFFC524-219F-4DE7-83F9-729A5C830A15}"/>
              </a:ext>
            </a:extLst>
          </p:cNvPr>
          <p:cNvGrpSpPr/>
          <p:nvPr/>
        </p:nvGrpSpPr>
        <p:grpSpPr>
          <a:xfrm>
            <a:off x="12713792" y="4115947"/>
            <a:ext cx="4334709" cy="2411806"/>
            <a:chOff x="-67236" y="268667"/>
            <a:chExt cx="3687367" cy="2434509"/>
          </a:xfrm>
        </p:grpSpPr>
        <p:pic>
          <p:nvPicPr>
            <p:cNvPr id="19" name="Image" descr="Image">
              <a:extLst>
                <a:ext uri="{FF2B5EF4-FFF2-40B4-BE49-F238E27FC236}">
                  <a16:creationId xmlns:a16="http://schemas.microsoft.com/office/drawing/2014/main" id="{EC2269BC-67A6-49D7-947A-9D2EFABE1B6C}"/>
                </a:ext>
              </a:extLst>
            </p:cNvPr>
            <p:cNvPicPr>
              <a:picLocks noChangeAspect="1"/>
            </p:cNvPicPr>
            <p:nvPr/>
          </p:nvPicPr>
          <p:blipFill>
            <a:blip r:embed="rId6"/>
            <a:stretch>
              <a:fillRect/>
            </a:stretch>
          </p:blipFill>
          <p:spPr>
            <a:xfrm>
              <a:off x="-67236" y="268667"/>
              <a:ext cx="3687367" cy="2434509"/>
            </a:xfrm>
            <a:prstGeom prst="rect">
              <a:avLst/>
            </a:prstGeom>
            <a:ln w="3175" cap="flat">
              <a:noFill/>
              <a:miter lim="400000"/>
            </a:ln>
            <a:effectLst>
              <a:outerShdw blurRad="114300" dist="50800" dir="5400000" rotWithShape="0">
                <a:srgbClr val="000000">
                  <a:alpha val="68337"/>
                </a:srgbClr>
              </a:outerShdw>
            </a:effectLst>
          </p:spPr>
        </p:pic>
        <p:sp>
          <p:nvSpPr>
            <p:cNvPr id="20" name="BELGELE">
              <a:extLst>
                <a:ext uri="{FF2B5EF4-FFF2-40B4-BE49-F238E27FC236}">
                  <a16:creationId xmlns:a16="http://schemas.microsoft.com/office/drawing/2014/main" id="{4DB8FE48-1E9E-4727-8FCE-A900A02416DE}"/>
                </a:ext>
              </a:extLst>
            </p:cNvPr>
            <p:cNvSpPr txBox="1"/>
            <p:nvPr/>
          </p:nvSpPr>
          <p:spPr>
            <a:xfrm>
              <a:off x="1666298" y="1066646"/>
              <a:ext cx="1881429" cy="741453"/>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numCol="1" anchor="ctr">
              <a:noAutofit/>
            </a:bodyPr>
            <a:lstStyle>
              <a:lvl1pPr algn="l">
                <a:defRPr sz="3600" b="1">
                  <a:solidFill>
                    <a:srgbClr val="365688"/>
                  </a:solidFill>
                  <a:latin typeface="Myriad Pro Cond"/>
                  <a:ea typeface="Myriad Pro Cond"/>
                  <a:cs typeface="Myriad Pro Cond"/>
                  <a:sym typeface="Myriad Pro Condensed"/>
                </a:defRPr>
              </a:lvl1pPr>
            </a:lstStyle>
            <a:p>
              <a:r>
                <a:rPr sz="3200" dirty="0"/>
                <a:t>BELGELE</a:t>
              </a:r>
            </a:p>
          </p:txBody>
        </p:sp>
      </p:grpSp>
      <p:grpSp>
        <p:nvGrpSpPr>
          <p:cNvPr id="21" name="Group">
            <a:extLst>
              <a:ext uri="{FF2B5EF4-FFF2-40B4-BE49-F238E27FC236}">
                <a16:creationId xmlns:a16="http://schemas.microsoft.com/office/drawing/2014/main" id="{5A20540D-B6AF-4277-BED6-ED9BD7E1BC49}"/>
              </a:ext>
            </a:extLst>
          </p:cNvPr>
          <p:cNvGrpSpPr/>
          <p:nvPr/>
        </p:nvGrpSpPr>
        <p:grpSpPr>
          <a:xfrm>
            <a:off x="4598380" y="8973601"/>
            <a:ext cx="3603713" cy="2406905"/>
            <a:chOff x="0" y="0"/>
            <a:chExt cx="3603712" cy="2406903"/>
          </a:xfrm>
        </p:grpSpPr>
        <p:pic>
          <p:nvPicPr>
            <p:cNvPr id="22" name="Image" descr="Image">
              <a:extLst>
                <a:ext uri="{FF2B5EF4-FFF2-40B4-BE49-F238E27FC236}">
                  <a16:creationId xmlns:a16="http://schemas.microsoft.com/office/drawing/2014/main" id="{A01AE08C-1000-48E4-BF44-A9A8A736B9E0}"/>
                </a:ext>
              </a:extLst>
            </p:cNvPr>
            <p:cNvPicPr>
              <a:picLocks noChangeAspect="1"/>
            </p:cNvPicPr>
            <p:nvPr/>
          </p:nvPicPr>
          <p:blipFill>
            <a:blip r:embed="rId4"/>
            <a:stretch>
              <a:fillRect/>
            </a:stretch>
          </p:blipFill>
          <p:spPr>
            <a:xfrm>
              <a:off x="0" y="0"/>
              <a:ext cx="3603712" cy="2406903"/>
            </a:xfrm>
            <a:prstGeom prst="rect">
              <a:avLst/>
            </a:prstGeom>
            <a:ln w="3175" cap="flat">
              <a:noFill/>
              <a:miter lim="400000"/>
            </a:ln>
            <a:effectLst>
              <a:outerShdw blurRad="114300" dist="50800" dir="5400000" rotWithShape="0">
                <a:srgbClr val="000000">
                  <a:alpha val="68337"/>
                </a:srgbClr>
              </a:outerShdw>
            </a:effectLst>
          </p:spPr>
        </p:pic>
        <p:sp>
          <p:nvSpPr>
            <p:cNvPr id="23" name="BAŞVUR">
              <a:extLst>
                <a:ext uri="{FF2B5EF4-FFF2-40B4-BE49-F238E27FC236}">
                  <a16:creationId xmlns:a16="http://schemas.microsoft.com/office/drawing/2014/main" id="{231CBE98-DE7B-45A9-AC73-BBF71EAA8290}"/>
                </a:ext>
              </a:extLst>
            </p:cNvPr>
            <p:cNvSpPr txBox="1"/>
            <p:nvPr/>
          </p:nvSpPr>
          <p:spPr>
            <a:xfrm>
              <a:off x="1432640" y="823612"/>
              <a:ext cx="2130770" cy="734183"/>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numCol="1" anchor="ctr">
              <a:noAutofit/>
            </a:bodyPr>
            <a:lstStyle>
              <a:lvl1pPr algn="l">
                <a:defRPr sz="3600" b="1">
                  <a:solidFill>
                    <a:srgbClr val="365688"/>
                  </a:solidFill>
                  <a:latin typeface="Myriad Pro Cond"/>
                  <a:ea typeface="Myriad Pro Cond"/>
                  <a:cs typeface="Myriad Pro Cond"/>
                  <a:sym typeface="Myriad Pro Condensed"/>
                </a:defRPr>
              </a:lvl1pPr>
            </a:lstStyle>
            <a:p>
              <a:r>
                <a:rPr sz="3200" dirty="0"/>
                <a:t>BAŞVUR</a:t>
              </a:r>
            </a:p>
          </p:txBody>
        </p:sp>
      </p:grpSp>
      <p:grpSp>
        <p:nvGrpSpPr>
          <p:cNvPr id="24" name="Group">
            <a:extLst>
              <a:ext uri="{FF2B5EF4-FFF2-40B4-BE49-F238E27FC236}">
                <a16:creationId xmlns:a16="http://schemas.microsoft.com/office/drawing/2014/main" id="{31E6396B-DBD4-4A19-9BBA-574A1AD226DA}"/>
              </a:ext>
            </a:extLst>
          </p:cNvPr>
          <p:cNvGrpSpPr/>
          <p:nvPr/>
        </p:nvGrpSpPr>
        <p:grpSpPr>
          <a:xfrm>
            <a:off x="8707599" y="9000080"/>
            <a:ext cx="3540941" cy="2353948"/>
            <a:chOff x="0" y="0"/>
            <a:chExt cx="3540940" cy="2353946"/>
          </a:xfrm>
        </p:grpSpPr>
        <p:pic>
          <p:nvPicPr>
            <p:cNvPr id="25" name="Image" descr="Image">
              <a:extLst>
                <a:ext uri="{FF2B5EF4-FFF2-40B4-BE49-F238E27FC236}">
                  <a16:creationId xmlns:a16="http://schemas.microsoft.com/office/drawing/2014/main" id="{B0CF7379-A158-47D6-9626-FCF1CD1EBD7F}"/>
                </a:ext>
              </a:extLst>
            </p:cNvPr>
            <p:cNvPicPr>
              <a:picLocks noChangeAspect="1"/>
            </p:cNvPicPr>
            <p:nvPr/>
          </p:nvPicPr>
          <p:blipFill>
            <a:blip r:embed="rId5"/>
            <a:stretch>
              <a:fillRect/>
            </a:stretch>
          </p:blipFill>
          <p:spPr>
            <a:xfrm>
              <a:off x="0" y="0"/>
              <a:ext cx="3524424" cy="2353946"/>
            </a:xfrm>
            <a:prstGeom prst="rect">
              <a:avLst/>
            </a:prstGeom>
            <a:ln w="3175" cap="flat">
              <a:noFill/>
              <a:miter lim="400000"/>
            </a:ln>
            <a:effectLst>
              <a:outerShdw blurRad="114300" dist="50800" dir="5400000" rotWithShape="0">
                <a:srgbClr val="000000">
                  <a:alpha val="68337"/>
                </a:srgbClr>
              </a:outerShdw>
            </a:effectLst>
          </p:spPr>
        </p:pic>
        <p:sp>
          <p:nvSpPr>
            <p:cNvPr id="26" name="ONAY AL">
              <a:extLst>
                <a:ext uri="{FF2B5EF4-FFF2-40B4-BE49-F238E27FC236}">
                  <a16:creationId xmlns:a16="http://schemas.microsoft.com/office/drawing/2014/main" id="{833FF1A2-C22F-4E07-89DE-17CA81754C1C}"/>
                </a:ext>
              </a:extLst>
            </p:cNvPr>
            <p:cNvSpPr txBox="1"/>
            <p:nvPr/>
          </p:nvSpPr>
          <p:spPr>
            <a:xfrm>
              <a:off x="1683904" y="822628"/>
              <a:ext cx="1857036" cy="708688"/>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numCol="1" anchor="ctr">
              <a:noAutofit/>
            </a:bodyPr>
            <a:lstStyle>
              <a:lvl1pPr algn="l">
                <a:defRPr sz="3600" b="1">
                  <a:solidFill>
                    <a:srgbClr val="365688"/>
                  </a:solidFill>
                  <a:latin typeface="Myriad Pro Cond"/>
                  <a:ea typeface="Myriad Pro Cond"/>
                  <a:cs typeface="Myriad Pro Cond"/>
                  <a:sym typeface="Myriad Pro Condensed"/>
                </a:defRPr>
              </a:lvl1pPr>
            </a:lstStyle>
            <a:p>
              <a:r>
                <a:rPr sz="3200" dirty="0"/>
                <a:t>ONAY AL</a:t>
              </a:r>
            </a:p>
          </p:txBody>
        </p:sp>
      </p:grpSp>
      <p:grpSp>
        <p:nvGrpSpPr>
          <p:cNvPr id="27" name="Group">
            <a:extLst>
              <a:ext uri="{FF2B5EF4-FFF2-40B4-BE49-F238E27FC236}">
                <a16:creationId xmlns:a16="http://schemas.microsoft.com/office/drawing/2014/main" id="{9550959E-731D-43B6-BAB6-174886ED3164}"/>
              </a:ext>
            </a:extLst>
          </p:cNvPr>
          <p:cNvGrpSpPr/>
          <p:nvPr/>
        </p:nvGrpSpPr>
        <p:grpSpPr>
          <a:xfrm>
            <a:off x="12850521" y="8948935"/>
            <a:ext cx="4012467" cy="2456238"/>
            <a:chOff x="0" y="0"/>
            <a:chExt cx="4012465" cy="2456237"/>
          </a:xfrm>
        </p:grpSpPr>
        <p:pic>
          <p:nvPicPr>
            <p:cNvPr id="28" name="Image" descr="Image">
              <a:extLst>
                <a:ext uri="{FF2B5EF4-FFF2-40B4-BE49-F238E27FC236}">
                  <a16:creationId xmlns:a16="http://schemas.microsoft.com/office/drawing/2014/main" id="{D562BE2C-9584-483C-AB72-8C42F82E0168}"/>
                </a:ext>
              </a:extLst>
            </p:cNvPr>
            <p:cNvPicPr>
              <a:picLocks noChangeAspect="1"/>
            </p:cNvPicPr>
            <p:nvPr/>
          </p:nvPicPr>
          <p:blipFill>
            <a:blip r:embed="rId6"/>
            <a:stretch>
              <a:fillRect/>
            </a:stretch>
          </p:blipFill>
          <p:spPr>
            <a:xfrm>
              <a:off x="0" y="0"/>
              <a:ext cx="3720276" cy="2456237"/>
            </a:xfrm>
            <a:prstGeom prst="rect">
              <a:avLst/>
            </a:prstGeom>
            <a:ln w="3175" cap="flat">
              <a:noFill/>
              <a:miter lim="400000"/>
            </a:ln>
            <a:effectLst>
              <a:outerShdw blurRad="114300" dist="50800" dir="5400000" rotWithShape="0">
                <a:srgbClr val="000000">
                  <a:alpha val="68337"/>
                </a:srgbClr>
              </a:outerShdw>
            </a:effectLst>
          </p:spPr>
        </p:pic>
        <p:sp>
          <p:nvSpPr>
            <p:cNvPr id="29" name="ÖDEME AL">
              <a:extLst>
                <a:ext uri="{FF2B5EF4-FFF2-40B4-BE49-F238E27FC236}">
                  <a16:creationId xmlns:a16="http://schemas.microsoft.com/office/drawing/2014/main" id="{EE800623-74A1-4D70-A685-A4C23A7480BA}"/>
                </a:ext>
              </a:extLst>
            </p:cNvPr>
            <p:cNvSpPr txBox="1"/>
            <p:nvPr/>
          </p:nvSpPr>
          <p:spPr>
            <a:xfrm>
              <a:off x="1682786" y="910526"/>
              <a:ext cx="2329679" cy="74807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numCol="1" anchor="ctr">
              <a:noAutofit/>
            </a:bodyPr>
            <a:lstStyle>
              <a:lvl1pPr algn="l">
                <a:defRPr sz="3600" b="1">
                  <a:solidFill>
                    <a:srgbClr val="365688"/>
                  </a:solidFill>
                  <a:latin typeface="Myriad Pro Cond"/>
                  <a:ea typeface="Myriad Pro Cond"/>
                  <a:cs typeface="Myriad Pro Cond"/>
                  <a:sym typeface="Myriad Pro Condensed"/>
                </a:defRPr>
              </a:lvl1pPr>
            </a:lstStyle>
            <a:p>
              <a:r>
                <a:rPr sz="3200" dirty="0"/>
                <a:t>ÖDEME </a:t>
              </a:r>
              <a:endParaRPr lang="tr-TR" sz="3200" dirty="0"/>
            </a:p>
            <a:p>
              <a:r>
                <a:rPr sz="3200" dirty="0"/>
                <a:t>A</a:t>
              </a:r>
              <a:r>
                <a:rPr dirty="0"/>
                <a:t>L</a:t>
              </a:r>
            </a:p>
          </p:txBody>
        </p:sp>
      </p:grpSp>
      <p:grpSp>
        <p:nvGrpSpPr>
          <p:cNvPr id="30" name="Group">
            <a:extLst>
              <a:ext uri="{FF2B5EF4-FFF2-40B4-BE49-F238E27FC236}">
                <a16:creationId xmlns:a16="http://schemas.microsoft.com/office/drawing/2014/main" id="{2185C7DA-A793-4DDD-9CB8-49C3447B208C}"/>
              </a:ext>
            </a:extLst>
          </p:cNvPr>
          <p:cNvGrpSpPr/>
          <p:nvPr/>
        </p:nvGrpSpPr>
        <p:grpSpPr>
          <a:xfrm>
            <a:off x="16891846" y="8857314"/>
            <a:ext cx="3736035" cy="2495282"/>
            <a:chOff x="0" y="0"/>
            <a:chExt cx="3736034" cy="2495280"/>
          </a:xfrm>
        </p:grpSpPr>
        <p:pic>
          <p:nvPicPr>
            <p:cNvPr id="31" name="Image" descr="Image">
              <a:extLst>
                <a:ext uri="{FF2B5EF4-FFF2-40B4-BE49-F238E27FC236}">
                  <a16:creationId xmlns:a16="http://schemas.microsoft.com/office/drawing/2014/main" id="{4B04709A-7E4C-4D64-BBCC-2064A41CE933}"/>
                </a:ext>
              </a:extLst>
            </p:cNvPr>
            <p:cNvPicPr>
              <a:picLocks noChangeAspect="1"/>
            </p:cNvPicPr>
            <p:nvPr/>
          </p:nvPicPr>
          <p:blipFill>
            <a:blip r:embed="rId7"/>
            <a:stretch>
              <a:fillRect/>
            </a:stretch>
          </p:blipFill>
          <p:spPr>
            <a:xfrm>
              <a:off x="0" y="0"/>
              <a:ext cx="3736034" cy="2495280"/>
            </a:xfrm>
            <a:prstGeom prst="rect">
              <a:avLst/>
            </a:prstGeom>
            <a:ln w="3175" cap="flat">
              <a:noFill/>
              <a:miter lim="400000"/>
            </a:ln>
            <a:effectLst>
              <a:outerShdw blurRad="114300" dist="50800" dir="5400000" rotWithShape="0">
                <a:srgbClr val="000000">
                  <a:alpha val="68337"/>
                </a:srgbClr>
              </a:outerShdw>
            </a:effectLst>
          </p:spPr>
        </p:pic>
        <p:sp>
          <p:nvSpPr>
            <p:cNvPr id="32" name="HARCA">
              <a:extLst>
                <a:ext uri="{FF2B5EF4-FFF2-40B4-BE49-F238E27FC236}">
                  <a16:creationId xmlns:a16="http://schemas.microsoft.com/office/drawing/2014/main" id="{A95B9016-1755-4C31-95EA-DD99C24900EB}"/>
                </a:ext>
              </a:extLst>
            </p:cNvPr>
            <p:cNvSpPr txBox="1"/>
            <p:nvPr/>
          </p:nvSpPr>
          <p:spPr>
            <a:xfrm>
              <a:off x="1823262" y="850744"/>
              <a:ext cx="1631549" cy="75123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numCol="1" anchor="ctr">
              <a:noAutofit/>
            </a:bodyPr>
            <a:lstStyle>
              <a:lvl1pPr algn="l">
                <a:defRPr sz="3600" b="1">
                  <a:solidFill>
                    <a:srgbClr val="365688"/>
                  </a:solidFill>
                  <a:latin typeface="Myriad Pro Cond"/>
                  <a:ea typeface="Myriad Pro Cond"/>
                  <a:cs typeface="Myriad Pro Cond"/>
                  <a:sym typeface="Myriad Pro Condensed"/>
                </a:defRPr>
              </a:lvl1pPr>
            </a:lstStyle>
            <a:p>
              <a:r>
                <a:rPr sz="3200" dirty="0"/>
                <a:t>HARCA</a:t>
              </a:r>
            </a:p>
          </p:txBody>
        </p:sp>
      </p:grpSp>
      <p:grpSp>
        <p:nvGrpSpPr>
          <p:cNvPr id="33" name="Group">
            <a:extLst>
              <a:ext uri="{FF2B5EF4-FFF2-40B4-BE49-F238E27FC236}">
                <a16:creationId xmlns:a16="http://schemas.microsoft.com/office/drawing/2014/main" id="{A4534096-7EEB-49F1-8291-03AED660E4A8}"/>
              </a:ext>
            </a:extLst>
          </p:cNvPr>
          <p:cNvGrpSpPr/>
          <p:nvPr/>
        </p:nvGrpSpPr>
        <p:grpSpPr>
          <a:xfrm>
            <a:off x="8671306" y="2356154"/>
            <a:ext cx="7726928" cy="910982"/>
            <a:chOff x="-12699" y="-12700"/>
            <a:chExt cx="5882054" cy="910981"/>
          </a:xfrm>
        </p:grpSpPr>
        <p:grpSp>
          <p:nvGrpSpPr>
            <p:cNvPr id="34" name="Rectangle">
              <a:extLst>
                <a:ext uri="{FF2B5EF4-FFF2-40B4-BE49-F238E27FC236}">
                  <a16:creationId xmlns:a16="http://schemas.microsoft.com/office/drawing/2014/main" id="{4D4ABB24-E934-4BFE-8234-F59FE4A90AD9}"/>
                </a:ext>
              </a:extLst>
            </p:cNvPr>
            <p:cNvGrpSpPr/>
            <p:nvPr/>
          </p:nvGrpSpPr>
          <p:grpSpPr>
            <a:xfrm>
              <a:off x="-12700" y="-12701"/>
              <a:ext cx="5882055" cy="910983"/>
              <a:chOff x="0" y="0"/>
              <a:chExt cx="5882054" cy="910981"/>
            </a:xfrm>
          </p:grpSpPr>
          <p:sp>
            <p:nvSpPr>
              <p:cNvPr id="36" name="Rectangle">
                <a:extLst>
                  <a:ext uri="{FF2B5EF4-FFF2-40B4-BE49-F238E27FC236}">
                    <a16:creationId xmlns:a16="http://schemas.microsoft.com/office/drawing/2014/main" id="{B0A52B7F-8435-4AFC-8A1F-01D475412A70}"/>
                  </a:ext>
                </a:extLst>
              </p:cNvPr>
              <p:cNvSpPr/>
              <p:nvPr/>
            </p:nvSpPr>
            <p:spPr>
              <a:xfrm>
                <a:off x="12699" y="12700"/>
                <a:ext cx="5856656" cy="885582"/>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7" name="Rectangle Rectangle" descr="Rectangle Rectangle">
                <a:extLst>
                  <a:ext uri="{FF2B5EF4-FFF2-40B4-BE49-F238E27FC236}">
                    <a16:creationId xmlns:a16="http://schemas.microsoft.com/office/drawing/2014/main" id="{19535A1B-85E1-4097-ADEB-981B8E2FD9E7}"/>
                  </a:ext>
                </a:extLst>
              </p:cNvPr>
              <p:cNvPicPr>
                <a:picLocks/>
              </p:cNvPicPr>
              <p:nvPr/>
            </p:nvPicPr>
            <p:blipFill>
              <a:blip r:embed="rId8"/>
              <a:stretch>
                <a:fillRect/>
              </a:stretch>
            </p:blipFill>
            <p:spPr>
              <a:xfrm>
                <a:off x="-1" y="0"/>
                <a:ext cx="5882056" cy="910982"/>
              </a:xfrm>
              <a:prstGeom prst="rect">
                <a:avLst/>
              </a:prstGeom>
              <a:effectLst/>
            </p:spPr>
          </p:pic>
        </p:grpSp>
        <p:sp>
          <p:nvSpPr>
            <p:cNvPr id="35" name="Mevcut Başvuru Süreci">
              <a:extLst>
                <a:ext uri="{FF2B5EF4-FFF2-40B4-BE49-F238E27FC236}">
                  <a16:creationId xmlns:a16="http://schemas.microsoft.com/office/drawing/2014/main" id="{CFBFB450-55A6-4661-BF79-1945DE76A3AA}"/>
                </a:ext>
              </a:extLst>
            </p:cNvPr>
            <p:cNvSpPr txBox="1"/>
            <p:nvPr/>
          </p:nvSpPr>
          <p:spPr>
            <a:xfrm>
              <a:off x="218109" y="57682"/>
              <a:ext cx="5420436" cy="770217"/>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numCol="1" anchor="ctr">
              <a:noAutofit/>
            </a:bodyPr>
            <a:lstStyle>
              <a:lvl1pPr>
                <a:defRPr sz="4400" b="1" i="1">
                  <a:solidFill>
                    <a:srgbClr val="D8AD65"/>
                  </a:solidFill>
                  <a:latin typeface="Myriad Pro Cond"/>
                  <a:ea typeface="Myriad Pro Cond"/>
                  <a:cs typeface="Myriad Pro Cond"/>
                  <a:sym typeface="Myriad Pro Condensed"/>
                </a:defRPr>
              </a:lvl1pPr>
            </a:lstStyle>
            <a:p>
              <a:r>
                <a:t>Mevcut Başvuru Süreci</a:t>
              </a:r>
            </a:p>
          </p:txBody>
        </p:sp>
      </p:grpSp>
      <p:grpSp>
        <p:nvGrpSpPr>
          <p:cNvPr id="38" name="Group">
            <a:extLst>
              <a:ext uri="{FF2B5EF4-FFF2-40B4-BE49-F238E27FC236}">
                <a16:creationId xmlns:a16="http://schemas.microsoft.com/office/drawing/2014/main" id="{585597B9-B207-43CF-B80A-A97DC7355642}"/>
              </a:ext>
            </a:extLst>
          </p:cNvPr>
          <p:cNvGrpSpPr/>
          <p:nvPr/>
        </p:nvGrpSpPr>
        <p:grpSpPr>
          <a:xfrm>
            <a:off x="8646774" y="7560554"/>
            <a:ext cx="7423726" cy="702093"/>
            <a:chOff x="-12699" y="-12700"/>
            <a:chExt cx="5882054" cy="702092"/>
          </a:xfrm>
        </p:grpSpPr>
        <p:grpSp>
          <p:nvGrpSpPr>
            <p:cNvPr id="39" name="Rectangle">
              <a:extLst>
                <a:ext uri="{FF2B5EF4-FFF2-40B4-BE49-F238E27FC236}">
                  <a16:creationId xmlns:a16="http://schemas.microsoft.com/office/drawing/2014/main" id="{E7F70F1D-4417-4C1B-B971-0B13B417E4C1}"/>
                </a:ext>
              </a:extLst>
            </p:cNvPr>
            <p:cNvGrpSpPr/>
            <p:nvPr/>
          </p:nvGrpSpPr>
          <p:grpSpPr>
            <a:xfrm>
              <a:off x="-12700" y="-12701"/>
              <a:ext cx="5882055" cy="702094"/>
              <a:chOff x="0" y="0"/>
              <a:chExt cx="5882054" cy="702092"/>
            </a:xfrm>
          </p:grpSpPr>
          <p:sp>
            <p:nvSpPr>
              <p:cNvPr id="41" name="Rectangle">
                <a:extLst>
                  <a:ext uri="{FF2B5EF4-FFF2-40B4-BE49-F238E27FC236}">
                    <a16:creationId xmlns:a16="http://schemas.microsoft.com/office/drawing/2014/main" id="{A4D25076-C6AD-4D2B-8A16-C6C60B611B13}"/>
                  </a:ext>
                </a:extLst>
              </p:cNvPr>
              <p:cNvSpPr/>
              <p:nvPr/>
            </p:nvSpPr>
            <p:spPr>
              <a:xfrm>
                <a:off x="12699" y="12700"/>
                <a:ext cx="5856656" cy="676693"/>
              </a:xfrm>
              <a:prstGeom prst="rect">
                <a:avLst/>
              </a:prstGeom>
              <a:gradFill flip="none" rotWithShape="1">
                <a:gsLst>
                  <a:gs pos="0">
                    <a:schemeClr val="accent5">
                      <a:hueOff val="-82419"/>
                      <a:satOff val="-9513"/>
                      <a:lumOff val="-16343"/>
                    </a:schemeClr>
                  </a:gs>
                  <a:gs pos="100000">
                    <a:schemeClr val="accent5">
                      <a:lumOff val="-29866"/>
                    </a:scheme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2" name="Rectangle Rectangle" descr="Rectangle Rectangle">
                <a:extLst>
                  <a:ext uri="{FF2B5EF4-FFF2-40B4-BE49-F238E27FC236}">
                    <a16:creationId xmlns:a16="http://schemas.microsoft.com/office/drawing/2014/main" id="{0B07BA98-D931-4596-B990-6FF3AAF25BE3}"/>
                  </a:ext>
                </a:extLst>
              </p:cNvPr>
              <p:cNvPicPr>
                <a:picLocks/>
              </p:cNvPicPr>
              <p:nvPr/>
            </p:nvPicPr>
            <p:blipFill>
              <a:blip r:embed="rId9"/>
              <a:stretch>
                <a:fillRect/>
              </a:stretch>
            </p:blipFill>
            <p:spPr>
              <a:xfrm>
                <a:off x="-1" y="0"/>
                <a:ext cx="5882056" cy="702093"/>
              </a:xfrm>
              <a:prstGeom prst="rect">
                <a:avLst/>
              </a:prstGeom>
              <a:effectLst/>
            </p:spPr>
          </p:pic>
        </p:grpSp>
        <p:sp>
          <p:nvSpPr>
            <p:cNvPr id="40" name="Yeni Başvuru Süreci">
              <a:extLst>
                <a:ext uri="{FF2B5EF4-FFF2-40B4-BE49-F238E27FC236}">
                  <a16:creationId xmlns:a16="http://schemas.microsoft.com/office/drawing/2014/main" id="{A70E095A-3AD7-428D-ABEA-FD8FB6C7A048}"/>
                </a:ext>
              </a:extLst>
            </p:cNvPr>
            <p:cNvSpPr txBox="1"/>
            <p:nvPr/>
          </p:nvSpPr>
          <p:spPr>
            <a:xfrm>
              <a:off x="218109" y="44076"/>
              <a:ext cx="5420436" cy="58854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numCol="1" anchor="ctr">
              <a:noAutofit/>
            </a:bodyPr>
            <a:lstStyle>
              <a:lvl1pPr>
                <a:defRPr sz="4400" b="1" i="1">
                  <a:solidFill>
                    <a:srgbClr val="D8AD65"/>
                  </a:solidFill>
                  <a:latin typeface="Myriad Pro Cond"/>
                  <a:ea typeface="Myriad Pro Cond"/>
                  <a:cs typeface="Myriad Pro Cond"/>
                  <a:sym typeface="Myriad Pro Condensed"/>
                </a:defRPr>
              </a:lvl1pPr>
            </a:lstStyle>
            <a:p>
              <a:r>
                <a:t>Yeni Başvuru Süreci</a:t>
              </a:r>
            </a:p>
          </p:txBody>
        </p:sp>
      </p:grpSp>
      <p:grpSp>
        <p:nvGrpSpPr>
          <p:cNvPr id="43" name="Group">
            <a:extLst>
              <a:ext uri="{FF2B5EF4-FFF2-40B4-BE49-F238E27FC236}">
                <a16:creationId xmlns:a16="http://schemas.microsoft.com/office/drawing/2014/main" id="{A92E0604-EDE9-462B-8A07-8E5D9CA50FB0}"/>
              </a:ext>
            </a:extLst>
          </p:cNvPr>
          <p:cNvGrpSpPr/>
          <p:nvPr/>
        </p:nvGrpSpPr>
        <p:grpSpPr>
          <a:xfrm>
            <a:off x="6323567" y="655219"/>
            <a:ext cx="12192955" cy="1394492"/>
            <a:chOff x="-12700" y="-12699"/>
            <a:chExt cx="12192954" cy="1394491"/>
          </a:xfrm>
        </p:grpSpPr>
        <p:grpSp>
          <p:nvGrpSpPr>
            <p:cNvPr id="44" name="Rectangle">
              <a:extLst>
                <a:ext uri="{FF2B5EF4-FFF2-40B4-BE49-F238E27FC236}">
                  <a16:creationId xmlns:a16="http://schemas.microsoft.com/office/drawing/2014/main" id="{75EA1F51-5662-4788-B3BA-143BE9F42622}"/>
                </a:ext>
              </a:extLst>
            </p:cNvPr>
            <p:cNvGrpSpPr/>
            <p:nvPr/>
          </p:nvGrpSpPr>
          <p:grpSpPr>
            <a:xfrm>
              <a:off x="-12700" y="-12700"/>
              <a:ext cx="12192955" cy="1394492"/>
              <a:chOff x="0" y="0"/>
              <a:chExt cx="12192954" cy="1394491"/>
            </a:xfrm>
          </p:grpSpPr>
          <p:sp>
            <p:nvSpPr>
              <p:cNvPr id="46" name="Rectangle">
                <a:extLst>
                  <a:ext uri="{FF2B5EF4-FFF2-40B4-BE49-F238E27FC236}">
                    <a16:creationId xmlns:a16="http://schemas.microsoft.com/office/drawing/2014/main" id="{5BA0A664-50DD-4B22-930B-F0B46605B570}"/>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7" name="Rectangle Rectangle" descr="Rectangle Rectangle">
                <a:extLst>
                  <a:ext uri="{FF2B5EF4-FFF2-40B4-BE49-F238E27FC236}">
                    <a16:creationId xmlns:a16="http://schemas.microsoft.com/office/drawing/2014/main" id="{2409FB1B-10D1-4EA7-ACDA-647F64B9D99A}"/>
                  </a:ext>
                </a:extLst>
              </p:cNvPr>
              <p:cNvPicPr>
                <a:picLocks/>
              </p:cNvPicPr>
              <p:nvPr/>
            </p:nvPicPr>
            <p:blipFill>
              <a:blip r:embed="rId10"/>
              <a:stretch>
                <a:fillRect/>
              </a:stretch>
            </p:blipFill>
            <p:spPr>
              <a:xfrm>
                <a:off x="0" y="-1"/>
                <a:ext cx="12192955" cy="1394493"/>
              </a:xfrm>
              <a:prstGeom prst="rect">
                <a:avLst/>
              </a:prstGeom>
              <a:effectLst/>
            </p:spPr>
          </p:pic>
        </p:grpSp>
        <p:sp>
          <p:nvSpPr>
            <p:cNvPr id="45" name="Line">
              <a:extLst>
                <a:ext uri="{FF2B5EF4-FFF2-40B4-BE49-F238E27FC236}">
                  <a16:creationId xmlns:a16="http://schemas.microsoft.com/office/drawing/2014/main" id="{D42BDDD4-BD23-4056-8285-6B2BD87A7848}"/>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48" name="PREFİNANSMAN MODELİ">
            <a:extLst>
              <a:ext uri="{FF2B5EF4-FFF2-40B4-BE49-F238E27FC236}">
                <a16:creationId xmlns:a16="http://schemas.microsoft.com/office/drawing/2014/main" id="{11DAFB47-ADB5-4CDF-9E5E-F0CF33E765AC}"/>
              </a:ext>
            </a:extLst>
          </p:cNvPr>
          <p:cNvSpPr txBox="1"/>
          <p:nvPr/>
        </p:nvSpPr>
        <p:spPr>
          <a:xfrm>
            <a:off x="7465223" y="780254"/>
            <a:ext cx="10550537" cy="88558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dirty="0"/>
              <a:t>PREFİNANSMAN MODELİ</a:t>
            </a:r>
          </a:p>
        </p:txBody>
      </p:sp>
      <p:grpSp>
        <p:nvGrpSpPr>
          <p:cNvPr id="49" name="Group">
            <a:extLst>
              <a:ext uri="{FF2B5EF4-FFF2-40B4-BE49-F238E27FC236}">
                <a16:creationId xmlns:a16="http://schemas.microsoft.com/office/drawing/2014/main" id="{065D1CE2-63AB-4EE6-8880-79E3B74AF749}"/>
              </a:ext>
            </a:extLst>
          </p:cNvPr>
          <p:cNvGrpSpPr/>
          <p:nvPr/>
        </p:nvGrpSpPr>
        <p:grpSpPr>
          <a:xfrm>
            <a:off x="16495796" y="4158012"/>
            <a:ext cx="4520451" cy="2413929"/>
            <a:chOff x="0" y="0"/>
            <a:chExt cx="3614230" cy="2413928"/>
          </a:xfrm>
        </p:grpSpPr>
        <p:pic>
          <p:nvPicPr>
            <p:cNvPr id="50" name="Image" descr="Image">
              <a:extLst>
                <a:ext uri="{FF2B5EF4-FFF2-40B4-BE49-F238E27FC236}">
                  <a16:creationId xmlns:a16="http://schemas.microsoft.com/office/drawing/2014/main" id="{E910A9FB-B315-4E39-9104-D51DE072B737}"/>
                </a:ext>
              </a:extLst>
            </p:cNvPr>
            <p:cNvPicPr>
              <a:picLocks noChangeAspect="1"/>
            </p:cNvPicPr>
            <p:nvPr/>
          </p:nvPicPr>
          <p:blipFill>
            <a:blip r:embed="rId7"/>
            <a:stretch>
              <a:fillRect/>
            </a:stretch>
          </p:blipFill>
          <p:spPr>
            <a:xfrm>
              <a:off x="0" y="0"/>
              <a:ext cx="3614230" cy="2413928"/>
            </a:xfrm>
            <a:prstGeom prst="rect">
              <a:avLst/>
            </a:prstGeom>
            <a:ln w="3175" cap="flat">
              <a:noFill/>
              <a:miter lim="400000"/>
            </a:ln>
            <a:effectLst>
              <a:outerShdw blurRad="114300" dist="50800" dir="5400000" rotWithShape="0">
                <a:srgbClr val="000000">
                  <a:alpha val="68337"/>
                </a:srgbClr>
              </a:outerShdw>
            </a:effectLst>
          </p:spPr>
        </p:pic>
        <p:sp>
          <p:nvSpPr>
            <p:cNvPr id="51" name="ÖDEME…">
              <a:extLst>
                <a:ext uri="{FF2B5EF4-FFF2-40B4-BE49-F238E27FC236}">
                  <a16:creationId xmlns:a16="http://schemas.microsoft.com/office/drawing/2014/main" id="{188ACFF3-5FF7-414E-A738-ABE4919E112B}"/>
                </a:ext>
              </a:extLst>
            </p:cNvPr>
            <p:cNvSpPr txBox="1"/>
            <p:nvPr/>
          </p:nvSpPr>
          <p:spPr>
            <a:xfrm>
              <a:off x="1763819" y="625677"/>
              <a:ext cx="1732810" cy="148284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numCol="1" anchor="ctr">
              <a:noAutofit/>
            </a:bodyPr>
            <a:lstStyle/>
            <a:p>
              <a:pPr algn="l">
                <a:defRPr sz="3600" b="1">
                  <a:solidFill>
                    <a:srgbClr val="365688"/>
                  </a:solidFill>
                  <a:latin typeface="Myriad Pro Cond"/>
                  <a:ea typeface="Myriad Pro Cond"/>
                  <a:cs typeface="Myriad Pro Cond"/>
                  <a:sym typeface="Myriad Pro Condensed"/>
                </a:defRPr>
              </a:pPr>
              <a:r>
                <a:rPr sz="3200" dirty="0"/>
                <a:t>ÖDEME </a:t>
              </a:r>
            </a:p>
            <a:p>
              <a:pPr algn="l">
                <a:defRPr sz="3600" b="1">
                  <a:solidFill>
                    <a:srgbClr val="365688"/>
                  </a:solidFill>
                  <a:latin typeface="Myriad Pro Cond"/>
                  <a:ea typeface="Myriad Pro Cond"/>
                  <a:cs typeface="Myriad Pro Cond"/>
                  <a:sym typeface="Myriad Pro Condensed"/>
                </a:defRPr>
              </a:pPr>
              <a:r>
                <a:rPr sz="3200" dirty="0"/>
                <a:t>AL</a:t>
              </a:r>
            </a:p>
          </p:txBody>
        </p:sp>
      </p:grpSp>
    </p:spTree>
    <p:extLst>
      <p:ext uri="{BB962C8B-B14F-4D97-AF65-F5344CB8AC3E}">
        <p14:creationId xmlns:p14="http://schemas.microsoft.com/office/powerpoint/2010/main" val="1098006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a:extLst>
              <a:ext uri="{FF2B5EF4-FFF2-40B4-BE49-F238E27FC236}">
                <a16:creationId xmlns:a16="http://schemas.microsoft.com/office/drawing/2014/main" id="{2585F7DC-1759-42D3-BD43-1C751B6E7DC3}"/>
              </a:ext>
            </a:extLst>
          </p:cNvPr>
          <p:cNvGrpSpPr/>
          <p:nvPr/>
        </p:nvGrpSpPr>
        <p:grpSpPr>
          <a:xfrm>
            <a:off x="246478" y="-60257"/>
            <a:ext cx="2743813" cy="9523468"/>
            <a:chOff x="0" y="0"/>
            <a:chExt cx="2438012" cy="9523467"/>
          </a:xfrm>
        </p:grpSpPr>
        <p:sp>
          <p:nvSpPr>
            <p:cNvPr id="3" name="Shape">
              <a:extLst>
                <a:ext uri="{FF2B5EF4-FFF2-40B4-BE49-F238E27FC236}">
                  <a16:creationId xmlns:a16="http://schemas.microsoft.com/office/drawing/2014/main" id="{269BF901-A028-42EE-AFE9-E96390A78212}"/>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0B102D43-684B-4BCF-B57C-83BB33C2B0C4}"/>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BFBC1F3E-960B-43BB-9DD1-2B11FCFE87D4}"/>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A6A15D7D-7C29-46EB-9F08-8D93F0234398}"/>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3CC3F7EB-6AB2-49CE-B68A-3CAB6FA7FE31}"/>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56277DC0-CA26-49F3-99CF-D68B9250401A}"/>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EC7C2248-77C0-47D7-A38F-3620A42DA07B}"/>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61371BEE-A952-4DBD-A410-593F702C3704}"/>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3A5E9A00-2023-427F-8E36-998E12717A15}"/>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2DE63CFF-6A69-44AF-99D6-D45BBF3E982E}"/>
              </a:ext>
            </a:extLst>
          </p:cNvPr>
          <p:cNvGrpSpPr/>
          <p:nvPr/>
        </p:nvGrpSpPr>
        <p:grpSpPr>
          <a:xfrm>
            <a:off x="6377252" y="829093"/>
            <a:ext cx="12192955" cy="1394492"/>
            <a:chOff x="-12700" y="-12699"/>
            <a:chExt cx="12192954" cy="1394491"/>
          </a:xfrm>
        </p:grpSpPr>
        <p:grpSp>
          <p:nvGrpSpPr>
            <p:cNvPr id="13" name="Rectangle">
              <a:extLst>
                <a:ext uri="{FF2B5EF4-FFF2-40B4-BE49-F238E27FC236}">
                  <a16:creationId xmlns:a16="http://schemas.microsoft.com/office/drawing/2014/main" id="{B18E1A5D-635F-48D6-8F9E-D78D406E2D6B}"/>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F5A8D9BF-2B90-4AC1-904C-C31B3A14AAE7}"/>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6F28FD2A-45F8-4B16-B2ED-98261461BA26}"/>
                  </a:ext>
                </a:extLst>
              </p:cNvPr>
              <p:cNvPicPr>
                <a:picLocks/>
              </p:cNvPicPr>
              <p:nvPr/>
            </p:nvPicPr>
            <p:blipFill>
              <a:blip r:embed="rId4"/>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C297299E-D1DA-4146-A622-A3E837DCA5DD}"/>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PREFİNANSMAN MODELİ">
            <a:extLst>
              <a:ext uri="{FF2B5EF4-FFF2-40B4-BE49-F238E27FC236}">
                <a16:creationId xmlns:a16="http://schemas.microsoft.com/office/drawing/2014/main" id="{D4CF02BE-D5AD-45DD-AEC7-FD72B4A459A2}"/>
              </a:ext>
            </a:extLst>
          </p:cNvPr>
          <p:cNvSpPr txBox="1"/>
          <p:nvPr/>
        </p:nvSpPr>
        <p:spPr>
          <a:xfrm>
            <a:off x="7198462" y="979211"/>
            <a:ext cx="10550537" cy="88558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dirty="0"/>
              <a:t>PREFİNANSMAN MODELİ</a:t>
            </a:r>
          </a:p>
        </p:txBody>
      </p:sp>
      <p:pic>
        <p:nvPicPr>
          <p:cNvPr id="18" name="Ticaret Bakanlığı Logo Altın Arma TR.png" descr="Ticaret Bakanlığı Logo Altın Arma TR.png">
            <a:extLst>
              <a:ext uri="{FF2B5EF4-FFF2-40B4-BE49-F238E27FC236}">
                <a16:creationId xmlns:a16="http://schemas.microsoft.com/office/drawing/2014/main" id="{9AD9F7B7-8AB1-4686-9EE9-61A891A2254C}"/>
              </a:ext>
            </a:extLst>
          </p:cNvPr>
          <p:cNvPicPr>
            <a:picLocks noChangeAspect="1"/>
          </p:cNvPicPr>
          <p:nvPr/>
        </p:nvPicPr>
        <p:blipFill>
          <a:blip r:embed="rId3"/>
          <a:stretch>
            <a:fillRect/>
          </a:stretch>
        </p:blipFill>
        <p:spPr>
          <a:xfrm>
            <a:off x="9602350" y="2732876"/>
            <a:ext cx="5036395" cy="5036394"/>
          </a:xfrm>
          <a:prstGeom prst="rect">
            <a:avLst/>
          </a:prstGeom>
          <a:ln w="3175">
            <a:miter lim="400000"/>
          </a:ln>
        </p:spPr>
      </p:pic>
      <p:pic>
        <p:nvPicPr>
          <p:cNvPr id="19" name="Image" descr="Image">
            <a:extLst>
              <a:ext uri="{FF2B5EF4-FFF2-40B4-BE49-F238E27FC236}">
                <a16:creationId xmlns:a16="http://schemas.microsoft.com/office/drawing/2014/main" id="{FCDA0BE2-D3A2-43BC-A118-9A58EB0F5DC7}"/>
              </a:ext>
            </a:extLst>
          </p:cNvPr>
          <p:cNvPicPr>
            <a:picLocks noChangeAspect="1"/>
          </p:cNvPicPr>
          <p:nvPr/>
        </p:nvPicPr>
        <p:blipFill>
          <a:blip r:embed="rId5"/>
          <a:stretch>
            <a:fillRect/>
          </a:stretch>
        </p:blipFill>
        <p:spPr>
          <a:xfrm>
            <a:off x="13016575" y="7799633"/>
            <a:ext cx="6176016" cy="2724431"/>
          </a:xfrm>
          <a:prstGeom prst="rect">
            <a:avLst/>
          </a:prstGeom>
          <a:ln w="3175">
            <a:miter lim="400000"/>
          </a:ln>
        </p:spPr>
      </p:pic>
      <p:pic>
        <p:nvPicPr>
          <p:cNvPr id="20" name="Türk Eximbank Logo Renkli (Unicode Encoding Conflict).png" descr="Türk Eximbank Logo Renkli (Unicode Encoding Conflict).png">
            <a:extLst>
              <a:ext uri="{FF2B5EF4-FFF2-40B4-BE49-F238E27FC236}">
                <a16:creationId xmlns:a16="http://schemas.microsoft.com/office/drawing/2014/main" id="{6072FF1B-0B34-493C-8B8E-2588086D811F}"/>
              </a:ext>
            </a:extLst>
          </p:cNvPr>
          <p:cNvPicPr>
            <a:picLocks noChangeAspect="1"/>
          </p:cNvPicPr>
          <p:nvPr/>
        </p:nvPicPr>
        <p:blipFill>
          <a:blip r:embed="rId6"/>
          <a:stretch>
            <a:fillRect/>
          </a:stretch>
        </p:blipFill>
        <p:spPr>
          <a:xfrm>
            <a:off x="5487911" y="7479691"/>
            <a:ext cx="5619893" cy="3503433"/>
          </a:xfrm>
          <a:prstGeom prst="rect">
            <a:avLst/>
          </a:prstGeom>
          <a:ln w="3175">
            <a:miter lim="400000"/>
          </a:ln>
        </p:spPr>
      </p:pic>
    </p:spTree>
    <p:extLst>
      <p:ext uri="{BB962C8B-B14F-4D97-AF65-F5344CB8AC3E}">
        <p14:creationId xmlns:p14="http://schemas.microsoft.com/office/powerpoint/2010/main" val="1292532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8" name="TextBox 6">
            <a:extLst>
              <a:ext uri="{FF2B5EF4-FFF2-40B4-BE49-F238E27FC236}">
                <a16:creationId xmlns:a16="http://schemas.microsoft.com/office/drawing/2014/main" id="{400A69CA-A047-4BAD-BB31-F7E581EB99A9}"/>
              </a:ext>
            </a:extLst>
          </p:cNvPr>
          <p:cNvSpPr txBox="1"/>
          <p:nvPr/>
        </p:nvSpPr>
        <p:spPr>
          <a:xfrm>
            <a:off x="3978821" y="4136479"/>
            <a:ext cx="16148303" cy="8156079"/>
          </a:xfrm>
          <a:prstGeom prst="rect">
            <a:avLst/>
          </a:prstGeom>
          <a:noFill/>
          <a:effectLst>
            <a:glow rad="127000">
              <a:srgbClr val="D2A966"/>
            </a:glow>
          </a:effectLst>
        </p:spPr>
        <p:txBody>
          <a:bodyPr wrap="square" rtlCol="0">
            <a:spAutoFit/>
          </a:bodyPr>
          <a:lstStyle/>
          <a:p>
            <a:pPr algn="ctr"/>
            <a:r>
              <a:rPr lang="tr-TR" sz="4400" b="1" dirty="0">
                <a:solidFill>
                  <a:srgbClr val="D8AE63"/>
                </a:solidFill>
                <a:latin typeface="Myriad Pro Cond"/>
              </a:rPr>
              <a:t>   </a:t>
            </a:r>
            <a:r>
              <a:rPr lang="tr-TR" sz="4800" b="1" dirty="0">
                <a:solidFill>
                  <a:srgbClr val="D8AE63"/>
                </a:solidFill>
                <a:latin typeface="Myriad Pro Cond"/>
              </a:rPr>
              <a:t>TEŞEKKÜR EDERİM</a:t>
            </a:r>
          </a:p>
          <a:p>
            <a:pPr algn="ctr"/>
            <a:endParaRPr lang="tr-TR" sz="4400" b="1" dirty="0">
              <a:solidFill>
                <a:srgbClr val="D8AE63"/>
              </a:solidFill>
              <a:effectLst>
                <a:outerShdw blurRad="38100" dist="38100" dir="2700000" algn="tl">
                  <a:srgbClr val="000000">
                    <a:alpha val="43137"/>
                  </a:srgbClr>
                </a:outerShdw>
              </a:effectLst>
              <a:latin typeface="Myriad Pro Cond"/>
            </a:endParaRPr>
          </a:p>
          <a:p>
            <a:pPr algn="ctr"/>
            <a:endParaRPr lang="tr-TR" sz="4400" b="1" dirty="0">
              <a:solidFill>
                <a:srgbClr val="D8AE63"/>
              </a:solidFill>
              <a:effectLst>
                <a:outerShdw blurRad="38100" dist="38100" dir="2700000" algn="tl">
                  <a:srgbClr val="000000">
                    <a:alpha val="43137"/>
                  </a:srgbClr>
                </a:outerShdw>
              </a:effectLst>
              <a:latin typeface="Myriad Pro Cond"/>
            </a:endParaRPr>
          </a:p>
          <a:p>
            <a:pPr algn="ctr"/>
            <a:r>
              <a:rPr lang="tr-TR" sz="4400" b="1" dirty="0">
                <a:solidFill>
                  <a:srgbClr val="D8AE63"/>
                </a:solidFill>
                <a:effectLst>
                  <a:outerShdw blurRad="38100" dist="38100" dir="2700000" algn="tl">
                    <a:srgbClr val="000000">
                      <a:alpha val="43137"/>
                    </a:srgbClr>
                  </a:outerShdw>
                </a:effectLst>
                <a:latin typeface="Myriad Pro Cond"/>
              </a:rPr>
              <a:t>   </a:t>
            </a:r>
          </a:p>
          <a:p>
            <a:pPr algn="ctr"/>
            <a:endParaRPr lang="tr-TR" sz="4400" b="1" dirty="0">
              <a:solidFill>
                <a:srgbClr val="D8AE63"/>
              </a:solidFill>
              <a:effectLst>
                <a:outerShdw blurRad="38100" dist="38100" dir="2700000" algn="tl">
                  <a:srgbClr val="000000">
                    <a:alpha val="43137"/>
                  </a:srgbClr>
                </a:outerShdw>
              </a:effectLst>
              <a:latin typeface="Myriad Pro Cond"/>
            </a:endParaRPr>
          </a:p>
          <a:p>
            <a:pPr algn="ctr"/>
            <a:r>
              <a:rPr lang="tr-TR" sz="4400" dirty="0">
                <a:solidFill>
                  <a:srgbClr val="D8AE63"/>
                </a:solidFill>
                <a:effectLst>
                  <a:outerShdw blurRad="38100" dist="38100" dir="2700000" algn="tl">
                    <a:srgbClr val="000000">
                      <a:alpha val="43137"/>
                    </a:srgbClr>
                  </a:outerShdw>
                </a:effectLst>
                <a:latin typeface="Myriad Pro Cond"/>
              </a:rPr>
              <a:t>Kobi ve Kümelenme Destekleri Daire Başkanlığı</a:t>
            </a:r>
            <a:endParaRPr lang="tr-TR" sz="4400" dirty="0">
              <a:solidFill>
                <a:srgbClr val="D8AE63"/>
              </a:solidFill>
              <a:latin typeface="Myriad Pro Cond"/>
            </a:endParaRPr>
          </a:p>
          <a:p>
            <a:endParaRPr lang="tr-TR" sz="4400" b="1" dirty="0">
              <a:solidFill>
                <a:srgbClr val="D8AE63"/>
              </a:solidFill>
              <a:effectLst>
                <a:outerShdw blurRad="38100" dist="38100" dir="2700000" algn="tl">
                  <a:srgbClr val="000000">
                    <a:alpha val="43137"/>
                  </a:srgbClr>
                </a:outerShdw>
              </a:effectLst>
              <a:latin typeface="Myriad Pro Cond"/>
            </a:endParaRPr>
          </a:p>
          <a:p>
            <a:endParaRPr lang="tr-TR" sz="4400" b="1" dirty="0">
              <a:solidFill>
                <a:srgbClr val="D8AE63"/>
              </a:solidFill>
              <a:effectLst>
                <a:outerShdw blurRad="38100" dist="38100" dir="2700000" algn="tl">
                  <a:srgbClr val="000000">
                    <a:alpha val="43137"/>
                  </a:srgbClr>
                </a:outerShdw>
              </a:effectLst>
              <a:latin typeface="Myriad Pro Cond"/>
            </a:endParaRPr>
          </a:p>
          <a:p>
            <a:r>
              <a:rPr lang="tr-TR" sz="4400" dirty="0">
                <a:solidFill>
                  <a:srgbClr val="D8AE63"/>
                </a:solidFill>
                <a:effectLst>
                  <a:outerShdw blurRad="38100" dist="38100" dir="2700000" algn="tl">
                    <a:srgbClr val="000000">
                      <a:alpha val="43137"/>
                    </a:srgbClr>
                  </a:outerShdw>
                </a:effectLst>
                <a:latin typeface="Myriad Pro Cond"/>
              </a:rPr>
              <a:t>Zeynep SEZEN</a:t>
            </a:r>
          </a:p>
          <a:p>
            <a:r>
              <a:rPr lang="tr-TR" sz="4400" b="1" dirty="0">
                <a:solidFill>
                  <a:srgbClr val="D8AE63"/>
                </a:solidFill>
                <a:effectLst>
                  <a:outerShdw blurRad="38100" dist="38100" dir="2700000" algn="tl">
                    <a:srgbClr val="000000">
                      <a:alpha val="43137"/>
                    </a:srgbClr>
                  </a:outerShdw>
                </a:effectLst>
                <a:latin typeface="Myriad Pro Cond"/>
              </a:rPr>
              <a:t>sezenz@ticaret.gov.tr</a:t>
            </a:r>
          </a:p>
          <a:p>
            <a:pPr algn="ctr"/>
            <a:endParaRPr lang="tr-TR" sz="2000" dirty="0">
              <a:solidFill>
                <a:srgbClr val="D8AE63"/>
              </a:solidFill>
            </a:endParaRPr>
          </a:p>
          <a:p>
            <a:pPr algn="ctr"/>
            <a:endParaRPr lang="tr-TR" sz="2000" dirty="0">
              <a:solidFill>
                <a:srgbClr val="D8AE63"/>
              </a:solidFill>
            </a:endParaRPr>
          </a:p>
          <a:p>
            <a:pPr algn="l">
              <a:tabLst>
                <a:tab pos="896938" algn="l"/>
              </a:tabLst>
            </a:pPr>
            <a:r>
              <a:rPr lang="tr-TR" sz="3600" i="1" dirty="0">
                <a:solidFill>
                  <a:srgbClr val="D8AE63"/>
                </a:solidFill>
                <a:latin typeface="Myriad Pro Cond"/>
              </a:rPr>
              <a:t> </a:t>
            </a:r>
            <a:r>
              <a:rPr lang="tr-TR" sz="4000" dirty="0">
                <a:solidFill>
                  <a:srgbClr val="D8AE63"/>
                </a:solidFill>
              </a:rPr>
              <a:t>                </a:t>
            </a:r>
          </a:p>
        </p:txBody>
      </p:sp>
      <p:sp>
        <p:nvSpPr>
          <p:cNvPr id="2" name="Metin kutusu 1">
            <a:extLst>
              <a:ext uri="{FF2B5EF4-FFF2-40B4-BE49-F238E27FC236}">
                <a16:creationId xmlns:a16="http://schemas.microsoft.com/office/drawing/2014/main" id="{C179793C-D3EF-4FB6-BB23-0CBF9C483436}"/>
              </a:ext>
            </a:extLst>
          </p:cNvPr>
          <p:cNvSpPr txBox="1"/>
          <p:nvPr/>
        </p:nvSpPr>
        <p:spPr>
          <a:xfrm>
            <a:off x="9753600" y="9565491"/>
            <a:ext cx="4876800" cy="40948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2200" b="0" i="0" u="none" strike="noStrike" cap="none" spc="0" normalizeH="0" baseline="0" dirty="0">
                <a:ln>
                  <a:noFill/>
                </a:ln>
                <a:solidFill>
                  <a:srgbClr val="5E5E5E"/>
                </a:solidFill>
                <a:effectLst/>
                <a:uFillTx/>
                <a:latin typeface="+mn-lt"/>
                <a:ea typeface="+mn-ea"/>
                <a:cs typeface="+mn-cs"/>
                <a:sym typeface="Helvetica Neue"/>
              </a:rPr>
              <a:t>z</a:t>
            </a:r>
          </a:p>
        </p:txBody>
      </p:sp>
    </p:spTree>
    <p:extLst>
      <p:ext uri="{BB962C8B-B14F-4D97-AF65-F5344CB8AC3E}">
        <p14:creationId xmlns:p14="http://schemas.microsoft.com/office/powerpoint/2010/main" val="185530337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646651" y="4799979"/>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r>
              <a:rPr lang="tr-TR" sz="4400" b="1" dirty="0">
                <a:solidFill>
                  <a:srgbClr val="D8AD65"/>
                </a:solidFill>
                <a:latin typeface="Myriad Pro Cond"/>
                <a:ea typeface="Myriad Pro Cond"/>
                <a:cs typeface="Myriad Pro Cond"/>
              </a:rPr>
              <a:t>KOBİ VE KÜMELENME DESTEKLERİ DAİRE BAŞKANLIĞI</a:t>
            </a: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14380980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159343"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PAZARA GİRİŞ PROJESİ HAZIRLAMA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208570605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a:extLst>
              <a:ext uri="{FF2B5EF4-FFF2-40B4-BE49-F238E27FC236}">
                <a16:creationId xmlns:a16="http://schemas.microsoft.com/office/drawing/2014/main" id="{90D7ADF1-6C88-47C3-86CB-E417029DE1CB}"/>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0E76F7E7-014B-4381-8D88-BDF0EE07E378}"/>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8E1F0575-F48B-4E55-AC5A-5C9F276F75BF}"/>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FDCD718A-BF7B-4BF7-BD85-A5D2FFF8B6DB}"/>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98162D1D-764F-44B9-AF90-B9E3DBC02D1F}"/>
              </a:ext>
            </a:extLst>
          </p:cNvPr>
          <p:cNvGrpSpPr/>
          <p:nvPr/>
        </p:nvGrpSpPr>
        <p:grpSpPr>
          <a:xfrm>
            <a:off x="21101362" y="-250510"/>
            <a:ext cx="3021866" cy="9523469"/>
            <a:chOff x="0" y="0"/>
            <a:chExt cx="2438012" cy="9523467"/>
          </a:xfrm>
        </p:grpSpPr>
        <p:sp>
          <p:nvSpPr>
            <p:cNvPr id="7" name="Shape">
              <a:extLst>
                <a:ext uri="{FF2B5EF4-FFF2-40B4-BE49-F238E27FC236}">
                  <a16:creationId xmlns:a16="http://schemas.microsoft.com/office/drawing/2014/main" id="{00BD320F-289C-4E72-9AFF-1ECBC91E6718}"/>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3BBB744F-0077-404E-9EF7-B6AF7D1DC721}"/>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6A0B195C-90DD-48F8-BD85-69F84D8CC2E9}"/>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FA9F6FBA-B7CD-48A2-946E-1A8011DBFF9B}"/>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88D66E8B-2558-4C63-A823-D93605FD46A6}"/>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DD11F01F-4A0D-4038-8DAB-C761BBA24734}"/>
              </a:ext>
            </a:extLst>
          </p:cNvPr>
          <p:cNvGrpSpPr/>
          <p:nvPr/>
        </p:nvGrpSpPr>
        <p:grpSpPr>
          <a:xfrm>
            <a:off x="4497769" y="737010"/>
            <a:ext cx="15556672" cy="1394492"/>
            <a:chOff x="-12700" y="-12699"/>
            <a:chExt cx="12192954" cy="1394491"/>
          </a:xfrm>
        </p:grpSpPr>
        <p:grpSp>
          <p:nvGrpSpPr>
            <p:cNvPr id="13" name="Rectangle">
              <a:extLst>
                <a:ext uri="{FF2B5EF4-FFF2-40B4-BE49-F238E27FC236}">
                  <a16:creationId xmlns:a16="http://schemas.microsoft.com/office/drawing/2014/main" id="{BA309F50-EA8B-4809-95A5-1B80807C1514}"/>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F04CFFD2-1165-4FD6-B172-366630E6FFF1}"/>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C5609B39-445C-473B-BF5A-019528FFDEE2}"/>
                  </a:ext>
                </a:extLst>
              </p:cNvPr>
              <p:cNvPicPr>
                <a:picLocks/>
              </p:cNvPicPr>
              <p:nvPr/>
            </p:nvPicPr>
            <p:blipFill>
              <a:blip r:embed="rId4"/>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1124E578-AD64-483A-808D-67BF64BFE519}"/>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YENİ NESİL İHRACAT DESTEKLERİ">
            <a:extLst>
              <a:ext uri="{FF2B5EF4-FFF2-40B4-BE49-F238E27FC236}">
                <a16:creationId xmlns:a16="http://schemas.microsoft.com/office/drawing/2014/main" id="{D8C81246-83F7-474C-B364-3F3BDE0CAB91}"/>
              </a:ext>
            </a:extLst>
          </p:cNvPr>
          <p:cNvSpPr txBox="1"/>
          <p:nvPr/>
        </p:nvSpPr>
        <p:spPr>
          <a:xfrm>
            <a:off x="4672901" y="885368"/>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defRPr sz="4400" b="1">
                <a:solidFill>
                  <a:srgbClr val="D8AD65"/>
                </a:solidFill>
                <a:latin typeface="Myriad Pro Cond"/>
                <a:ea typeface="Myriad Pro Cond"/>
                <a:cs typeface="Myriad Pro Cond"/>
                <a:sym typeface="Myriad Pro Condensed"/>
              </a:defRPr>
            </a:pPr>
            <a:r>
              <a:rPr lang="tr-TR" altLang="tr-TR" sz="6000" dirty="0">
                <a:latin typeface="Calibri" panose="020F0502020204030204" pitchFamily="34" charset="0"/>
                <a:cs typeface="Arial" panose="020B0604020202020204" pitchFamily="34" charset="0"/>
              </a:rPr>
              <a:t>PAZARA GİRİŞ PROJESİ HAZIRLAMA DESTEĞİ</a:t>
            </a:r>
            <a:endParaRPr lang="tr-TR" sz="6000" dirty="0"/>
          </a:p>
        </p:txBody>
      </p:sp>
      <p:grpSp>
        <p:nvGrpSpPr>
          <p:cNvPr id="18" name="Group">
            <a:extLst>
              <a:ext uri="{FF2B5EF4-FFF2-40B4-BE49-F238E27FC236}">
                <a16:creationId xmlns:a16="http://schemas.microsoft.com/office/drawing/2014/main" id="{977563DF-30E4-49C8-BF02-17F709F96117}"/>
              </a:ext>
            </a:extLst>
          </p:cNvPr>
          <p:cNvGrpSpPr/>
          <p:nvPr/>
        </p:nvGrpSpPr>
        <p:grpSpPr>
          <a:xfrm>
            <a:off x="3278322" y="2519529"/>
            <a:ext cx="17549301" cy="7139393"/>
            <a:chOff x="-215384" y="-284951"/>
            <a:chExt cx="11052298" cy="2659939"/>
          </a:xfrm>
        </p:grpSpPr>
        <p:grpSp>
          <p:nvGrpSpPr>
            <p:cNvPr id="19" name="Rectangle">
              <a:extLst>
                <a:ext uri="{FF2B5EF4-FFF2-40B4-BE49-F238E27FC236}">
                  <a16:creationId xmlns:a16="http://schemas.microsoft.com/office/drawing/2014/main" id="{BBB9C988-DEF9-4AC9-991C-39B89F269457}"/>
                </a:ext>
              </a:extLst>
            </p:cNvPr>
            <p:cNvGrpSpPr/>
            <p:nvPr/>
          </p:nvGrpSpPr>
          <p:grpSpPr>
            <a:xfrm>
              <a:off x="-215384" y="-284951"/>
              <a:ext cx="11052298" cy="2659939"/>
              <a:chOff x="-202683" y="-669416"/>
              <a:chExt cx="11052296" cy="2659938"/>
            </a:xfrm>
          </p:grpSpPr>
          <p:sp>
            <p:nvSpPr>
              <p:cNvPr id="21" name="Rectangle">
                <a:extLst>
                  <a:ext uri="{FF2B5EF4-FFF2-40B4-BE49-F238E27FC236}">
                    <a16:creationId xmlns:a16="http://schemas.microsoft.com/office/drawing/2014/main" id="{4A94B601-BDA0-467B-A8A0-735D7FF95950}"/>
                  </a:ext>
                </a:extLst>
              </p:cNvPr>
              <p:cNvSpPr/>
              <p:nvPr/>
            </p:nvSpPr>
            <p:spPr>
              <a:xfrm>
                <a:off x="-181870" y="-652364"/>
                <a:ext cx="11026896" cy="2642886"/>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2" name="Rectangle Rectangle" descr="Rectangle Rectangle">
                <a:extLst>
                  <a:ext uri="{FF2B5EF4-FFF2-40B4-BE49-F238E27FC236}">
                    <a16:creationId xmlns:a16="http://schemas.microsoft.com/office/drawing/2014/main" id="{088D167C-D813-4FE2-BFB1-FCD6FC46338B}"/>
                  </a:ext>
                </a:extLst>
              </p:cNvPr>
              <p:cNvPicPr>
                <a:picLocks/>
              </p:cNvPicPr>
              <p:nvPr/>
            </p:nvPicPr>
            <p:blipFill>
              <a:blip r:embed="rId5"/>
              <a:stretch>
                <a:fillRect/>
              </a:stretch>
            </p:blipFill>
            <p:spPr>
              <a:xfrm>
                <a:off x="-202683" y="-669416"/>
                <a:ext cx="11052296" cy="2615421"/>
              </a:xfrm>
              <a:prstGeom prst="rect">
                <a:avLst/>
              </a:prstGeom>
              <a:effectLst/>
            </p:spPr>
          </p:pic>
        </p:grpSp>
        <p:sp>
          <p:nvSpPr>
            <p:cNvPr id="20" name="İhracata yönelik mevcut ve yeni destek programları bütüncül olarak tek çatı altında">
              <a:extLst>
                <a:ext uri="{FF2B5EF4-FFF2-40B4-BE49-F238E27FC236}">
                  <a16:creationId xmlns:a16="http://schemas.microsoft.com/office/drawing/2014/main" id="{77E84642-6B6A-46DE-A75B-3B08A36CDBE0}"/>
                </a:ext>
              </a:extLst>
            </p:cNvPr>
            <p:cNvSpPr txBox="1"/>
            <p:nvPr/>
          </p:nvSpPr>
          <p:spPr>
            <a:xfrm>
              <a:off x="-38581" y="249822"/>
              <a:ext cx="10698691" cy="2011847"/>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numCol="1" anchor="ctr">
              <a:noAutofit/>
            </a:bodyPr>
            <a:lstStyle>
              <a:lvl1pPr>
                <a:defRPr sz="4000" b="1" i="1">
                  <a:solidFill>
                    <a:srgbClr val="D8AD65"/>
                  </a:solidFill>
                  <a:latin typeface="Myriad Pro Cond"/>
                  <a:ea typeface="Myriad Pro Cond"/>
                  <a:cs typeface="Myriad Pro Cond"/>
                  <a:sym typeface="Myriad Pro Condensed"/>
                </a:defRPr>
              </a:lvl1pPr>
            </a:lstStyle>
            <a:p>
              <a:pPr lvl="2" indent="0" algn="just">
                <a:buClr>
                  <a:srgbClr val="990000"/>
                </a:buClr>
              </a:pPr>
              <a:endParaRPr lang="tr-TR" sz="3600" b="1" i="1" dirty="0">
                <a:solidFill>
                  <a:schemeClr val="bg1"/>
                </a:solidFill>
                <a:latin typeface="Myriad Pro Cond"/>
                <a:sym typeface="Myriad Pro Condensed"/>
              </a:endParaRPr>
            </a:p>
            <a:p>
              <a:pPr lvl="2" indent="0" algn="just">
                <a:buClr>
                  <a:srgbClr val="990000"/>
                </a:buClr>
              </a:pPr>
              <a:r>
                <a:rPr lang="tr-TR" sz="3600" i="1" dirty="0">
                  <a:solidFill>
                    <a:schemeClr val="bg1"/>
                  </a:solidFill>
                  <a:latin typeface="Myriad Pro Cond"/>
                  <a:sym typeface="Myriad Pro Condensed"/>
                </a:rPr>
                <a:t>Şirketlerin sürdürülebilir ihracat artışını sağlama odaklı hedef pazar, yurt dışı pazarlara yönelik finansman ve fiyatlandırma stratejisi, pazarlama ve kanal stratejisi ve bunlara dair aksiyon planı ve bütçelerini içeren pazara giriş projesi hazırlık sürecine dair alacakları danışmanlık ve rapor giderlerini ifade eder.</a:t>
              </a:r>
            </a:p>
            <a:p>
              <a:pPr lvl="2" indent="0" algn="just">
                <a:buClr>
                  <a:srgbClr val="990000"/>
                </a:buClr>
              </a:pPr>
              <a:endParaRPr lang="tr-TR" sz="3600" i="1" dirty="0">
                <a:solidFill>
                  <a:schemeClr val="bg1"/>
                </a:solidFill>
                <a:latin typeface="Myriad Pro Cond"/>
                <a:sym typeface="Myriad Pro Condensed"/>
              </a:endParaRPr>
            </a:p>
            <a:p>
              <a:pPr marL="571500" lvl="2" indent="-571500" algn="just">
                <a:buClr>
                  <a:srgbClr val="990000"/>
                </a:buClr>
                <a:buFont typeface="Arial" panose="020B0604020202020204" pitchFamily="34" charset="0"/>
                <a:buChar char="•"/>
              </a:pPr>
              <a:r>
                <a:rPr lang="tr-TR" sz="3600" i="1" dirty="0">
                  <a:solidFill>
                    <a:schemeClr val="bg1"/>
                  </a:solidFill>
                  <a:latin typeface="Myriad Pro Cond"/>
                  <a:sym typeface="Myriad Pro Condensed"/>
                </a:rPr>
                <a:t>Şirketin mevcut durum / değer zinciri / rekabet analizi</a:t>
              </a:r>
            </a:p>
            <a:p>
              <a:pPr marL="571500" lvl="2" indent="-571500" algn="just">
                <a:buClr>
                  <a:srgbClr val="990000"/>
                </a:buClr>
                <a:buFont typeface="Arial" panose="020B0604020202020204" pitchFamily="34" charset="0"/>
                <a:buChar char="•"/>
              </a:pPr>
              <a:r>
                <a:rPr lang="tr-TR" sz="3600" i="1" dirty="0">
                  <a:solidFill>
                    <a:schemeClr val="bg1"/>
                  </a:solidFill>
                  <a:latin typeface="Myriad Pro Cond"/>
                  <a:sym typeface="Myriad Pro Condensed"/>
                </a:rPr>
                <a:t>Hedef Pazar Analizi</a:t>
              </a:r>
            </a:p>
            <a:p>
              <a:pPr marL="571500" lvl="2" indent="-571500" algn="just">
                <a:buClr>
                  <a:srgbClr val="990000"/>
                </a:buClr>
                <a:buFont typeface="Arial" panose="020B0604020202020204" pitchFamily="34" charset="0"/>
                <a:buChar char="•"/>
              </a:pPr>
              <a:r>
                <a:rPr lang="tr-TR" sz="3600" i="1" dirty="0">
                  <a:solidFill>
                    <a:schemeClr val="bg1"/>
                  </a:solidFill>
                  <a:latin typeface="Myriad Pro Cond"/>
                  <a:sym typeface="Myriad Pro Condensed"/>
                </a:rPr>
                <a:t>Her hedef Pazar için</a:t>
              </a:r>
            </a:p>
            <a:p>
              <a:pPr lvl="6" indent="0" algn="just">
                <a:buClr>
                  <a:srgbClr val="990000"/>
                </a:buClr>
              </a:pPr>
              <a:r>
                <a:rPr lang="tr-TR" sz="3600" i="1" dirty="0">
                  <a:solidFill>
                    <a:schemeClr val="bg1"/>
                  </a:solidFill>
                  <a:latin typeface="Myriad Pro Cond"/>
                  <a:sym typeface="Myriad Pro Condensed"/>
                </a:rPr>
                <a:t>	* Pazara Giriş Stratejisi</a:t>
              </a:r>
            </a:p>
            <a:p>
              <a:pPr lvl="6" indent="0" algn="just">
                <a:buClr>
                  <a:srgbClr val="990000"/>
                </a:buClr>
              </a:pPr>
              <a:r>
                <a:rPr lang="tr-TR" sz="3600" i="1" dirty="0">
                  <a:solidFill>
                    <a:schemeClr val="bg1"/>
                  </a:solidFill>
                  <a:latin typeface="Myriad Pro Cond"/>
                  <a:sym typeface="Myriad Pro Condensed"/>
                </a:rPr>
                <a:t>	* E-ihracat Stratejisi</a:t>
              </a:r>
            </a:p>
            <a:p>
              <a:pPr lvl="6" indent="0" algn="just">
                <a:buClr>
                  <a:srgbClr val="990000"/>
                </a:buClr>
              </a:pPr>
              <a:endParaRPr lang="tr-TR" sz="3600" i="1" dirty="0">
                <a:solidFill>
                  <a:schemeClr val="bg1"/>
                </a:solidFill>
                <a:latin typeface="Myriad Pro Cond"/>
                <a:sym typeface="Myriad Pro Condensed"/>
              </a:endParaRPr>
            </a:p>
            <a:p>
              <a:pPr marL="571500" lvl="2" indent="-571500" algn="just">
                <a:buClr>
                  <a:srgbClr val="990000"/>
                </a:buClr>
                <a:buFont typeface="Arial" panose="020B0604020202020204" pitchFamily="34" charset="0"/>
                <a:buChar char="•"/>
              </a:pPr>
              <a:r>
                <a:rPr lang="tr-TR" sz="3600" b="1" i="1" dirty="0">
                  <a:solidFill>
                    <a:srgbClr val="ED3338"/>
                  </a:solidFill>
                  <a:latin typeface="Myriad Pro Cond"/>
                  <a:sym typeface="Myriad Pro Condensed"/>
                </a:rPr>
                <a:t>İHRACAT PLANI : </a:t>
              </a:r>
              <a:r>
                <a:rPr lang="tr-TR" sz="3600" b="1" i="1" dirty="0" err="1">
                  <a:solidFill>
                    <a:srgbClr val="ED3338"/>
                  </a:solidFill>
                  <a:latin typeface="Myriad Pro Cond"/>
                  <a:sym typeface="Myriad Pro Condensed"/>
                </a:rPr>
                <a:t>Takvimlendirilmiş</a:t>
              </a:r>
              <a:r>
                <a:rPr lang="tr-TR" sz="3600" b="1" i="1" dirty="0">
                  <a:solidFill>
                    <a:srgbClr val="ED3338"/>
                  </a:solidFill>
                  <a:latin typeface="Myriad Pro Cond"/>
                  <a:sym typeface="Myriad Pro Condensed"/>
                </a:rPr>
                <a:t> faaliyetler, bütçe ve devlet yardımları</a:t>
              </a:r>
            </a:p>
            <a:p>
              <a:pPr lvl="2" indent="0" algn="just">
                <a:buClr>
                  <a:srgbClr val="990000"/>
                </a:buClr>
              </a:pPr>
              <a:endParaRPr lang="tr-TR" sz="3600" b="1" i="1" dirty="0">
                <a:solidFill>
                  <a:schemeClr val="bg1"/>
                </a:solidFill>
                <a:latin typeface="Myriad Pro Cond"/>
                <a:sym typeface="Myriad Pro Condensed"/>
              </a:endParaRPr>
            </a:p>
            <a:p>
              <a:pPr algn="just"/>
              <a:endParaRPr lang="tr-TR" sz="3600" dirty="0">
                <a:solidFill>
                  <a:schemeClr val="bg1"/>
                </a:solidFill>
              </a:endParaRPr>
            </a:p>
            <a:p>
              <a:pPr algn="just"/>
              <a:endParaRPr lang="tr-TR" sz="3600" dirty="0">
                <a:solidFill>
                  <a:schemeClr val="bg1"/>
                </a:solidFill>
              </a:endParaRPr>
            </a:p>
          </p:txBody>
        </p:sp>
      </p:grpSp>
      <p:sp>
        <p:nvSpPr>
          <p:cNvPr id="23" name="Yuvarlatılmış Dikdörtgen 13">
            <a:extLst>
              <a:ext uri="{FF2B5EF4-FFF2-40B4-BE49-F238E27FC236}">
                <a16:creationId xmlns:a16="http://schemas.microsoft.com/office/drawing/2014/main" id="{949D8028-9B20-4D7E-967C-F1D23E6EA4A6}"/>
              </a:ext>
            </a:extLst>
          </p:cNvPr>
          <p:cNvSpPr/>
          <p:nvPr/>
        </p:nvSpPr>
        <p:spPr>
          <a:xfrm>
            <a:off x="7792220" y="10024498"/>
            <a:ext cx="8003728" cy="36445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Metin kutusu 23">
            <a:extLst>
              <a:ext uri="{FF2B5EF4-FFF2-40B4-BE49-F238E27FC236}">
                <a16:creationId xmlns:a16="http://schemas.microsoft.com/office/drawing/2014/main" id="{F2BF4DF4-0661-4FF6-A165-4E17E2849146}"/>
              </a:ext>
            </a:extLst>
          </p:cNvPr>
          <p:cNvSpPr txBox="1"/>
          <p:nvPr/>
        </p:nvSpPr>
        <p:spPr>
          <a:xfrm>
            <a:off x="8205278" y="9780781"/>
            <a:ext cx="7358381" cy="4031873"/>
          </a:xfrm>
          <a:prstGeom prst="rect">
            <a:avLst/>
          </a:prstGeom>
          <a:noFill/>
        </p:spPr>
        <p:txBody>
          <a:bodyPr wrap="square" rtlCol="0">
            <a:spAutoFit/>
          </a:bodyPr>
          <a:lstStyle/>
          <a:p>
            <a:pPr algn="just"/>
            <a:endParaRPr lang="tr-TR" sz="2400" dirty="0"/>
          </a:p>
          <a:p>
            <a:r>
              <a:rPr lang="tr-TR" sz="3000" b="1" dirty="0">
                <a:solidFill>
                  <a:srgbClr val="D8AD65"/>
                </a:solidFill>
                <a:latin typeface="Myriad Pro Cond"/>
                <a:cs typeface="Arial" panose="020B0604020202020204" pitchFamily="34" charset="0"/>
              </a:rPr>
              <a:t>Pazara Giriş Projesi Hazırlama Desteği </a:t>
            </a:r>
          </a:p>
          <a:p>
            <a:pPr algn="ctr"/>
            <a:endParaRPr lang="tr-TR" sz="3000" dirty="0">
              <a:latin typeface="Myriad Pro Cond"/>
            </a:endParaRPr>
          </a:p>
          <a:p>
            <a:pPr lvl="0" algn="ctr">
              <a:buClr>
                <a:srgbClr val="990000"/>
              </a:buClr>
              <a:defRPr/>
            </a:pPr>
            <a:r>
              <a:rPr lang="tr-TR" sz="3000" b="1" dirty="0">
                <a:solidFill>
                  <a:schemeClr val="bg1"/>
                </a:solidFill>
                <a:latin typeface="Myriad Pro Cond"/>
              </a:rPr>
              <a:t>Destek Oranı : </a:t>
            </a:r>
            <a:r>
              <a:rPr lang="tr-TR" sz="3000" b="1" dirty="0">
                <a:solidFill>
                  <a:srgbClr val="ED3338"/>
                </a:solidFill>
                <a:latin typeface="Myriad Pro Cond"/>
              </a:rPr>
              <a:t>% 50 </a:t>
            </a:r>
          </a:p>
          <a:p>
            <a:pPr lvl="0" algn="ctr">
              <a:buClr>
                <a:srgbClr val="990000"/>
              </a:buClr>
              <a:defRPr/>
            </a:pPr>
            <a:r>
              <a:rPr lang="tr-TR" sz="3000" b="1" dirty="0">
                <a:solidFill>
                  <a:schemeClr val="bg1"/>
                </a:solidFill>
                <a:latin typeface="Myriad Pro Cond"/>
              </a:rPr>
              <a:t> </a:t>
            </a:r>
            <a:r>
              <a:rPr lang="tr-TR" sz="3000" b="1" dirty="0">
                <a:solidFill>
                  <a:srgbClr val="ED3338"/>
                </a:solidFill>
                <a:latin typeface="Myriad Pro Cond"/>
              </a:rPr>
              <a:t>361.000 TL / Proje başına</a:t>
            </a:r>
          </a:p>
          <a:p>
            <a:pPr lvl="0" algn="ctr">
              <a:buClr>
                <a:srgbClr val="990000"/>
              </a:buClr>
              <a:defRPr/>
            </a:pPr>
            <a:r>
              <a:rPr lang="tr-TR" sz="3000" b="1" dirty="0">
                <a:solidFill>
                  <a:srgbClr val="ED3338"/>
                </a:solidFill>
                <a:latin typeface="Myriad Pro Cond"/>
              </a:rPr>
              <a:t>Şirket Başına 2 Proje</a:t>
            </a:r>
          </a:p>
          <a:p>
            <a:pPr lvl="0" algn="ctr">
              <a:buClr>
                <a:srgbClr val="990000"/>
              </a:buClr>
              <a:defRPr/>
            </a:pPr>
            <a:endParaRPr lang="tr-TR" sz="3000" b="1" dirty="0">
              <a:solidFill>
                <a:schemeClr val="bg1"/>
              </a:solidFill>
              <a:latin typeface="Myriad Pro Cond"/>
            </a:endParaRPr>
          </a:p>
          <a:p>
            <a:pPr lvl="0" algn="ctr">
              <a:buClr>
                <a:srgbClr val="990000"/>
              </a:buClr>
              <a:defRPr/>
            </a:pPr>
            <a:r>
              <a:rPr lang="tr-TR" sz="3000" b="1" dirty="0">
                <a:solidFill>
                  <a:srgbClr val="D8AD65"/>
                </a:solidFill>
                <a:latin typeface="Myriad Pro Cond"/>
                <a:cs typeface="Arial" panose="020B0604020202020204" pitchFamily="34" charset="0"/>
              </a:rPr>
              <a:t>Ön Onaylı projeler desteklenir.</a:t>
            </a:r>
          </a:p>
          <a:p>
            <a:pPr lvl="0" algn="ctr">
              <a:buClr>
                <a:srgbClr val="990000"/>
              </a:buClr>
              <a:defRPr/>
            </a:pPr>
            <a:endParaRPr lang="tr-TR" dirty="0">
              <a:solidFill>
                <a:schemeClr val="accent1">
                  <a:lumMod val="50000"/>
                </a:schemeClr>
              </a:solidFill>
            </a:endParaRPr>
          </a:p>
        </p:txBody>
      </p:sp>
      <p:pic>
        <p:nvPicPr>
          <p:cNvPr id="25" name="Image" descr="Image">
            <a:extLst>
              <a:ext uri="{FF2B5EF4-FFF2-40B4-BE49-F238E27FC236}">
                <a16:creationId xmlns:a16="http://schemas.microsoft.com/office/drawing/2014/main" id="{9DAA4545-0863-4E68-BD52-457A5AF374A9}"/>
              </a:ext>
            </a:extLst>
          </p:cNvPr>
          <p:cNvPicPr>
            <a:picLocks noChangeAspect="1"/>
          </p:cNvPicPr>
          <p:nvPr/>
        </p:nvPicPr>
        <p:blipFill>
          <a:blip r:embed="rId6"/>
          <a:stretch>
            <a:fillRect/>
          </a:stretch>
        </p:blipFill>
        <p:spPr>
          <a:xfrm>
            <a:off x="6201693" y="10642394"/>
            <a:ext cx="2432937" cy="2433029"/>
          </a:xfrm>
          <a:prstGeom prst="rect">
            <a:avLst/>
          </a:prstGeom>
          <a:ln w="3175" cap="flat">
            <a:noFill/>
            <a:miter lim="400000"/>
          </a:ln>
          <a:effectLst/>
        </p:spPr>
      </p:pic>
      <p:sp>
        <p:nvSpPr>
          <p:cNvPr id="26" name="Dikdörtgen 25">
            <a:extLst>
              <a:ext uri="{FF2B5EF4-FFF2-40B4-BE49-F238E27FC236}">
                <a16:creationId xmlns:a16="http://schemas.microsoft.com/office/drawing/2014/main" id="{0790CAE8-4E35-4071-B53D-69E68B085B81}"/>
              </a:ext>
            </a:extLst>
          </p:cNvPr>
          <p:cNvSpPr/>
          <p:nvPr/>
        </p:nvSpPr>
        <p:spPr>
          <a:xfrm>
            <a:off x="6424282" y="11615949"/>
            <a:ext cx="2071401" cy="461665"/>
          </a:xfrm>
          <a:prstGeom prst="rect">
            <a:avLst/>
          </a:prstGeom>
        </p:spPr>
        <p:txBody>
          <a:bodyPr wrap="none">
            <a:spAutoFit/>
          </a:bodyPr>
          <a:lstStyle/>
          <a:p>
            <a:r>
              <a:rPr lang="tr-TR" sz="2400" b="1" dirty="0">
                <a:solidFill>
                  <a:srgbClr val="FFFFFF"/>
                </a:solidFill>
                <a:latin typeface="Myriad Pro Cond"/>
                <a:sym typeface="Myriad Pro Condensed"/>
              </a:rPr>
              <a:t>YENİ DESTEK</a:t>
            </a:r>
          </a:p>
        </p:txBody>
      </p:sp>
      <p:sp>
        <p:nvSpPr>
          <p:cNvPr id="28" name="Beşgen 27"/>
          <p:cNvSpPr/>
          <p:nvPr/>
        </p:nvSpPr>
        <p:spPr>
          <a:xfrm>
            <a:off x="17480769" y="11503541"/>
            <a:ext cx="6312876" cy="686479"/>
          </a:xfrm>
          <a:prstGeom prst="homePlate">
            <a:avLst/>
          </a:prstGeom>
          <a:solidFill>
            <a:schemeClr val="accent4"/>
          </a:solidFill>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35120" tIns="35120" rIns="35120" bIns="3512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tr-TR" sz="4000" i="0" u="none" strike="noStrike" normalizeH="0" baseline="0" dirty="0">
                <a:ln w="0"/>
                <a:solidFill>
                  <a:schemeClr val="accent1"/>
                </a:solidFill>
                <a:effectLst>
                  <a:outerShdw blurRad="38100" dist="25400" dir="5400000" algn="ctr" rotWithShape="0">
                    <a:srgbClr val="6E747A">
                      <a:alpha val="43000"/>
                    </a:srgbClr>
                  </a:outerShdw>
                </a:effectLst>
                <a:uFillTx/>
                <a:latin typeface="Myriad Pro Cond"/>
                <a:ea typeface="Helvetica Neue Medium"/>
                <a:cs typeface="Helvetica Neue Medium"/>
                <a:sym typeface="Helvetica Neue Medium"/>
              </a:rPr>
              <a:t>PREFİNANSMAN</a:t>
            </a:r>
          </a:p>
        </p:txBody>
      </p:sp>
    </p:spTree>
    <p:extLst>
      <p:ext uri="{BB962C8B-B14F-4D97-AF65-F5344CB8AC3E}">
        <p14:creationId xmlns:p14="http://schemas.microsoft.com/office/powerpoint/2010/main" val="195432652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YURT DIŞI PAZAR ARAŞTIRMASI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211312619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a:extLst>
              <a:ext uri="{FF2B5EF4-FFF2-40B4-BE49-F238E27FC236}">
                <a16:creationId xmlns:a16="http://schemas.microsoft.com/office/drawing/2014/main" id="{E4E08148-FE8C-484E-A947-9C46942DD06B}"/>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CFB03D36-AE34-4F10-B0A7-0E208DB823CD}"/>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13DDBF87-9976-4667-96EB-11D5FD112D82}"/>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7B4DC707-6CB5-4A53-9EBC-5120EEA2A31F}"/>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4AD71140-726E-424B-B107-253D6F3F5B9C}"/>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21DAD920-2465-457A-89A4-BB6243ABD1ED}"/>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666F8B40-FCB3-4D3C-8D83-23C1309C4205}"/>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72ED05F1-4E7D-4B18-B859-6C80A093ED42}"/>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FA8FF506-A7F0-4FAC-82E3-BE06332B7949}"/>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50404F79-2816-40DD-AA99-614688F99B3F}"/>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2A38EFA9-3570-4BF7-BE92-BD68EA8DF67E}"/>
              </a:ext>
            </a:extLst>
          </p:cNvPr>
          <p:cNvGrpSpPr/>
          <p:nvPr/>
        </p:nvGrpSpPr>
        <p:grpSpPr>
          <a:xfrm>
            <a:off x="4603503" y="953882"/>
            <a:ext cx="15556672" cy="1394492"/>
            <a:chOff x="-12700" y="-12699"/>
            <a:chExt cx="12192954" cy="1394491"/>
          </a:xfrm>
        </p:grpSpPr>
        <p:grpSp>
          <p:nvGrpSpPr>
            <p:cNvPr id="13" name="Rectangle">
              <a:extLst>
                <a:ext uri="{FF2B5EF4-FFF2-40B4-BE49-F238E27FC236}">
                  <a16:creationId xmlns:a16="http://schemas.microsoft.com/office/drawing/2014/main" id="{63228067-E1FD-4D70-9AA4-547A35122DFA}"/>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F1A5F809-1F21-4453-AB76-75A58AF667B9}"/>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A0FBB1AA-EF33-4286-B4A0-BD6FBD16FD93}"/>
                  </a:ext>
                </a:extLst>
              </p:cNvPr>
              <p:cNvPicPr>
                <a:picLocks/>
              </p:cNvPicPr>
              <p:nvPr/>
            </p:nvPicPr>
            <p:blipFill>
              <a:blip r:embed="rId4"/>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A83825B1-872B-4466-B28C-3A586C62F4CE}"/>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YENİ NESİL İHRACAT DESTEKLERİ">
            <a:extLst>
              <a:ext uri="{FF2B5EF4-FFF2-40B4-BE49-F238E27FC236}">
                <a16:creationId xmlns:a16="http://schemas.microsoft.com/office/drawing/2014/main" id="{06F73082-56BE-44E0-9EEC-97B0371AA5B2}"/>
              </a:ext>
            </a:extLst>
          </p:cNvPr>
          <p:cNvSpPr txBox="1"/>
          <p:nvPr/>
        </p:nvSpPr>
        <p:spPr>
          <a:xfrm>
            <a:off x="5117770" y="1040754"/>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tabLst>
                <a:tab pos="1431925" algn="l"/>
              </a:tabLst>
            </a:pPr>
            <a:r>
              <a:rPr lang="tr-TR" sz="6000" dirty="0">
                <a:latin typeface="Calibri" panose="020F0502020204030204" pitchFamily="34" charset="0"/>
                <a:cs typeface="Calibri" panose="020F0502020204030204" pitchFamily="34" charset="0"/>
              </a:rPr>
              <a:t>YURT DIŞI PAZAR ARAŞTIRMASI DESTEĞİ</a:t>
            </a:r>
          </a:p>
        </p:txBody>
      </p:sp>
      <p:sp>
        <p:nvSpPr>
          <p:cNvPr id="23" name="Yuvarlatılmış Dikdörtgen 13">
            <a:extLst>
              <a:ext uri="{FF2B5EF4-FFF2-40B4-BE49-F238E27FC236}">
                <a16:creationId xmlns:a16="http://schemas.microsoft.com/office/drawing/2014/main" id="{8CF61B61-F0B0-4FAF-8CAE-12BCC45906F8}"/>
              </a:ext>
            </a:extLst>
          </p:cNvPr>
          <p:cNvSpPr/>
          <p:nvPr/>
        </p:nvSpPr>
        <p:spPr>
          <a:xfrm>
            <a:off x="9174239" y="9252642"/>
            <a:ext cx="6713034" cy="27257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Metin kutusu 23">
            <a:extLst>
              <a:ext uri="{FF2B5EF4-FFF2-40B4-BE49-F238E27FC236}">
                <a16:creationId xmlns:a16="http://schemas.microsoft.com/office/drawing/2014/main" id="{DB1CC2DA-E0EE-4D72-87ED-968857E6867F}"/>
              </a:ext>
            </a:extLst>
          </p:cNvPr>
          <p:cNvSpPr txBox="1"/>
          <p:nvPr/>
        </p:nvSpPr>
        <p:spPr>
          <a:xfrm>
            <a:off x="9295281" y="9580629"/>
            <a:ext cx="6713034" cy="2123658"/>
          </a:xfrm>
          <a:prstGeom prst="rect">
            <a:avLst/>
          </a:prstGeom>
          <a:noFill/>
        </p:spPr>
        <p:txBody>
          <a:bodyPr wrap="square" rtlCol="0">
            <a:spAutoFit/>
          </a:bodyPr>
          <a:lstStyle/>
          <a:p>
            <a:pPr algn="ctr"/>
            <a:endParaRPr lang="tr-TR" dirty="0"/>
          </a:p>
          <a:p>
            <a:pPr lvl="0" algn="ctr">
              <a:buClr>
                <a:srgbClr val="990000"/>
              </a:buClr>
              <a:defRPr/>
            </a:pPr>
            <a:r>
              <a:rPr lang="tr-TR" sz="4400" b="1" dirty="0">
                <a:solidFill>
                  <a:schemeClr val="bg1"/>
                </a:solidFill>
                <a:latin typeface="Myriad Pro Cond"/>
              </a:rPr>
              <a:t>Destek Oranı : </a:t>
            </a:r>
            <a:r>
              <a:rPr lang="tr-TR" sz="3600" b="1" dirty="0">
                <a:solidFill>
                  <a:srgbClr val="ED3338"/>
                </a:solidFill>
                <a:latin typeface="Myriad Pro Cond"/>
              </a:rPr>
              <a:t>% 50 </a:t>
            </a:r>
          </a:p>
          <a:p>
            <a:pPr lvl="0" algn="ctr">
              <a:buClr>
                <a:srgbClr val="990000"/>
              </a:buClr>
              <a:defRPr/>
            </a:pPr>
            <a:r>
              <a:rPr lang="tr-TR" sz="4400" b="1" dirty="0">
                <a:solidFill>
                  <a:schemeClr val="bg1"/>
                </a:solidFill>
                <a:latin typeface="Myriad Pro Cond"/>
              </a:rPr>
              <a:t>Faaliyet Başına: </a:t>
            </a:r>
            <a:r>
              <a:rPr lang="tr-TR" sz="3600" b="1" dirty="0">
                <a:solidFill>
                  <a:srgbClr val="ED3338"/>
                </a:solidFill>
                <a:latin typeface="Myriad Pro Cond"/>
              </a:rPr>
              <a:t>180.000 TL </a:t>
            </a:r>
          </a:p>
          <a:p>
            <a:pPr lvl="0" algn="ctr">
              <a:buClr>
                <a:srgbClr val="990000"/>
              </a:buClr>
              <a:defRPr/>
            </a:pPr>
            <a:endParaRPr lang="tr-TR" dirty="0">
              <a:solidFill>
                <a:schemeClr val="accent1">
                  <a:lumMod val="50000"/>
                </a:schemeClr>
              </a:solidFill>
            </a:endParaRPr>
          </a:p>
        </p:txBody>
      </p:sp>
      <p:pic>
        <p:nvPicPr>
          <p:cNvPr id="30" name="Rectangle Rectangle" descr="Rectangle Rectangle">
            <a:extLst>
              <a:ext uri="{FF2B5EF4-FFF2-40B4-BE49-F238E27FC236}">
                <a16:creationId xmlns:a16="http://schemas.microsoft.com/office/drawing/2014/main" id="{F2019E0A-6018-4DB8-B54F-05140DB7CE7E}"/>
              </a:ext>
            </a:extLst>
          </p:cNvPr>
          <p:cNvPicPr>
            <a:picLocks/>
          </p:cNvPicPr>
          <p:nvPr/>
        </p:nvPicPr>
        <p:blipFill>
          <a:blip r:embed="rId5"/>
          <a:stretch>
            <a:fillRect/>
          </a:stretch>
        </p:blipFill>
        <p:spPr>
          <a:xfrm>
            <a:off x="4168795" y="2829473"/>
            <a:ext cx="16333298" cy="5966727"/>
          </a:xfrm>
          <a:prstGeom prst="rect">
            <a:avLst/>
          </a:prstGeom>
          <a:effectLst/>
        </p:spPr>
      </p:pic>
      <p:sp>
        <p:nvSpPr>
          <p:cNvPr id="32" name="Metin kutusu 31">
            <a:extLst>
              <a:ext uri="{FF2B5EF4-FFF2-40B4-BE49-F238E27FC236}">
                <a16:creationId xmlns:a16="http://schemas.microsoft.com/office/drawing/2014/main" id="{D67BEAF3-70E7-4D73-A90A-55E927BABB0F}"/>
              </a:ext>
            </a:extLst>
          </p:cNvPr>
          <p:cNvSpPr txBox="1"/>
          <p:nvPr/>
        </p:nvSpPr>
        <p:spPr>
          <a:xfrm>
            <a:off x="3569526" y="3613902"/>
            <a:ext cx="17922460" cy="450290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3600" b="1" dirty="0">
                <a:solidFill>
                  <a:schemeClr val="bg1"/>
                </a:solidFill>
                <a:latin typeface="Myriad Pro Cond"/>
              </a:rPr>
              <a:t>Yurt dışı iş görüşmesi ziyaretleri kapsamında;</a:t>
            </a:r>
          </a:p>
          <a:p>
            <a:r>
              <a:rPr lang="tr-TR" sz="3600" b="1" dirty="0">
                <a:solidFill>
                  <a:schemeClr val="bg1"/>
                </a:solidFill>
                <a:latin typeface="Myriad Pro Cond"/>
              </a:rPr>
              <a:t>Ulaşım ve konaklama masrafları</a:t>
            </a:r>
          </a:p>
          <a:p>
            <a:endParaRPr lang="tr-TR" sz="3600" b="1" dirty="0">
              <a:solidFill>
                <a:schemeClr val="bg1"/>
              </a:solidFill>
              <a:latin typeface="Myriad Pro Cond"/>
            </a:endParaRPr>
          </a:p>
          <a:p>
            <a:r>
              <a:rPr lang="tr-TR" sz="3600" b="1" dirty="0">
                <a:solidFill>
                  <a:schemeClr val="bg1"/>
                </a:solidFill>
                <a:latin typeface="Myriad Pro Cond"/>
              </a:rPr>
              <a:t>En fazla 10 gün</a:t>
            </a:r>
          </a:p>
          <a:p>
            <a:r>
              <a:rPr lang="tr-TR" sz="3600" b="1" dirty="0">
                <a:solidFill>
                  <a:schemeClr val="bg1"/>
                </a:solidFill>
                <a:latin typeface="Myriad Pro Cond"/>
              </a:rPr>
              <a:t>1 seferde 3 ülke</a:t>
            </a:r>
          </a:p>
          <a:p>
            <a:endParaRPr lang="tr-TR" sz="3600" b="1" dirty="0">
              <a:solidFill>
                <a:schemeClr val="bg1"/>
              </a:solidFill>
              <a:latin typeface="Myriad Pro Cond"/>
            </a:endParaRPr>
          </a:p>
          <a:p>
            <a:r>
              <a:rPr kumimoji="0" lang="tr-TR" sz="3600" b="1" i="0" u="none" strike="noStrike" cap="none" spc="0" normalizeH="0" baseline="0" dirty="0">
                <a:ln>
                  <a:noFill/>
                </a:ln>
                <a:solidFill>
                  <a:schemeClr val="bg1"/>
                </a:solidFill>
                <a:effectLst/>
                <a:uFillTx/>
                <a:latin typeface="Myriad Pro Cond"/>
                <a:sym typeface="Helvetica Neue"/>
              </a:rPr>
              <a:t>Yıllık 5 adet</a:t>
            </a:r>
          </a:p>
          <a:p>
            <a:r>
              <a:rPr lang="tr-TR" sz="3600" b="1" dirty="0">
                <a:solidFill>
                  <a:schemeClr val="bg1"/>
                </a:solidFill>
                <a:latin typeface="Myriad Pro Cond"/>
              </a:rPr>
              <a:t>Toplamda 20 adet</a:t>
            </a:r>
            <a:endParaRPr kumimoji="0" lang="tr-TR" sz="3600" b="0" i="0" u="none" strike="noStrike" cap="none" spc="0" normalizeH="0" baseline="0" dirty="0">
              <a:ln>
                <a:noFill/>
              </a:ln>
              <a:solidFill>
                <a:schemeClr val="bg1"/>
              </a:solidFill>
              <a:effectLst/>
              <a:uFillTx/>
              <a:latin typeface="Myriad Pro Cond"/>
              <a:sym typeface="Helvetica Neue"/>
            </a:endParaRPr>
          </a:p>
        </p:txBody>
      </p:sp>
    </p:spTree>
    <p:extLst>
      <p:ext uri="{BB962C8B-B14F-4D97-AF65-F5344CB8AC3E}">
        <p14:creationId xmlns:p14="http://schemas.microsoft.com/office/powerpoint/2010/main" val="256058390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646651" y="4513469"/>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sz="4400" b="1" dirty="0">
                <a:sym typeface="Myriad Pro Condensed"/>
              </a:rPr>
              <a:t>YURT DIŞI MARKA TESCİL DESTEĞİ</a:t>
            </a:r>
            <a:endParaRPr lang="tr-TR" dirty="0">
              <a:solidFill>
                <a:srgbClr val="D8AD65"/>
              </a:solidFill>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1537504670"/>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3175" cap="flat">
          <a:noFill/>
          <a:miter lim="400000"/>
        </a:ln>
        <a:effectLst/>
        <a:sp3d/>
      </a:spPr>
      <a:bodyPr rot="0" spcFirstLastPara="1" vertOverflow="overflow" horzOverflow="overflow" vert="horz" wrap="square" lIns="35120" tIns="35120" rIns="35120" bIns="3512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5120" tIns="35120" rIns="35120" bIns="3512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etekCros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3175" cap="flat">
          <a:noFill/>
          <a:miter lim="400000"/>
        </a:ln>
        <a:effectLst/>
        <a:sp3d/>
      </a:spPr>
      <a:bodyPr rot="0" spcFirstLastPara="1" vertOverflow="overflow" horzOverflow="overflow" vert="horz" wrap="square" lIns="35120" tIns="35120" rIns="35120" bIns="3512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5120" tIns="35120" rIns="35120" bIns="3512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1660</TotalTime>
  <Words>1741</Words>
  <Application>Microsoft Office PowerPoint</Application>
  <PresentationFormat>Özel</PresentationFormat>
  <Paragraphs>494</Paragraphs>
  <Slides>33</Slides>
  <Notes>18</Notes>
  <HiddenSlides>0</HiddenSlides>
  <MMClips>0</MMClips>
  <ScaleCrop>false</ScaleCrop>
  <HeadingPairs>
    <vt:vector size="6" baseType="variant">
      <vt:variant>
        <vt:lpstr>Kullanılan Yazı Tipleri</vt:lpstr>
      </vt:variant>
      <vt:variant>
        <vt:i4>7</vt:i4>
      </vt:variant>
      <vt:variant>
        <vt:lpstr>Tema</vt:lpstr>
      </vt:variant>
      <vt:variant>
        <vt:i4>2</vt:i4>
      </vt:variant>
      <vt:variant>
        <vt:lpstr>Slayt Başlıkları</vt:lpstr>
      </vt:variant>
      <vt:variant>
        <vt:i4>33</vt:i4>
      </vt:variant>
    </vt:vector>
  </HeadingPairs>
  <TitlesOfParts>
    <vt:vector size="42" baseType="lpstr">
      <vt:lpstr>Arial</vt:lpstr>
      <vt:lpstr>Calibri</vt:lpstr>
      <vt:lpstr>Helvetica Neue</vt:lpstr>
      <vt:lpstr>Helvetica Neue Medium</vt:lpstr>
      <vt:lpstr>Myriad Pro Cond</vt:lpstr>
      <vt:lpstr>Myriad Pro Condensed</vt:lpstr>
      <vt:lpstr>Times New Roman</vt:lpstr>
      <vt:lpstr>21_BasicWhite</vt:lpstr>
      <vt:lpstr>PetekCross</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İclal Sincer Şit</dc:creator>
  <cp:lastModifiedBy>Edanur Ertürk</cp:lastModifiedBy>
  <cp:revision>232</cp:revision>
  <cp:lastPrinted>2022-10-21T15:50:49Z</cp:lastPrinted>
  <dcterms:modified xsi:type="dcterms:W3CDTF">2023-02-21T06:53:40Z</dcterms:modified>
</cp:coreProperties>
</file>