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34"/>
  </p:notesMasterIdLst>
  <p:sldIdLst>
    <p:sldId id="1866" r:id="rId3"/>
    <p:sldId id="1878" r:id="rId4"/>
    <p:sldId id="1879" r:id="rId5"/>
    <p:sldId id="1880" r:id="rId6"/>
    <p:sldId id="1881" r:id="rId7"/>
    <p:sldId id="1882" r:id="rId8"/>
    <p:sldId id="1883" r:id="rId9"/>
    <p:sldId id="1884" r:id="rId10"/>
    <p:sldId id="1885" r:id="rId11"/>
    <p:sldId id="1886" r:id="rId12"/>
    <p:sldId id="1887" r:id="rId13"/>
    <p:sldId id="1888" r:id="rId14"/>
    <p:sldId id="1889" r:id="rId15"/>
    <p:sldId id="1890" r:id="rId16"/>
    <p:sldId id="1891" r:id="rId17"/>
    <p:sldId id="1892" r:id="rId18"/>
    <p:sldId id="1893" r:id="rId19"/>
    <p:sldId id="1894" r:id="rId20"/>
    <p:sldId id="1895" r:id="rId21"/>
    <p:sldId id="1901" r:id="rId22"/>
    <p:sldId id="1898" r:id="rId23"/>
    <p:sldId id="1899" r:id="rId24"/>
    <p:sldId id="1897" r:id="rId25"/>
    <p:sldId id="1900" r:id="rId26"/>
    <p:sldId id="1902" r:id="rId27"/>
    <p:sldId id="1903" r:id="rId28"/>
    <p:sldId id="1904" r:id="rId29"/>
    <p:sldId id="1911" r:id="rId30"/>
    <p:sldId id="1907" r:id="rId31"/>
    <p:sldId id="1908" r:id="rId32"/>
    <p:sldId id="1867" r:id="rId33"/>
  </p:sldIdLst>
  <p:sldSz cx="24384000" cy="13716000"/>
  <p:notesSz cx="6805613"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yza Basri" initials="BB" lastIdx="2" clrIdx="0">
    <p:extLst>
      <p:ext uri="{19B8F6BF-5375-455C-9EA6-DF929625EA0E}">
        <p15:presenceInfo xmlns:p15="http://schemas.microsoft.com/office/powerpoint/2012/main" userId="Beyza Bas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D65"/>
    <a:srgbClr val="E43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12700"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3175" cap="flat">
              <a:solidFill>
                <a:srgbClr val="000000"/>
              </a:solidFill>
              <a:prstDash val="solid"/>
              <a:miter lim="400000"/>
            </a:ln>
          </a:left>
          <a:right>
            <a:ln w="12700" cap="flat">
              <a:solidFill>
                <a:srgbClr val="000000"/>
              </a:solidFill>
              <a:prstDash val="solid"/>
              <a:miter lim="400000"/>
            </a:ln>
          </a:right>
          <a:top>
            <a:ln w="3175" cap="flat">
              <a:solidFill>
                <a:srgbClr val="536773"/>
              </a:solidFill>
              <a:prstDash val="solid"/>
              <a:miter lim="400000"/>
            </a:ln>
          </a:top>
          <a:bottom>
            <a:ln w="3175" cap="flat">
              <a:solidFill>
                <a:srgbClr val="536773"/>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firstCol>
    <a:lastRow>
      <a:tcTxStyle b="off"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12700"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noFill/>
        </a:fill>
      </a:tcStyle>
    </a:lastRow>
    <a:firstRow>
      <a:tcTxStyle b="on" i="off">
        <a:fontRef idx="minor">
          <a:srgbClr val="000000"/>
        </a:fontRef>
        <a:srgbClr val="000000"/>
      </a:tcTxStyle>
      <a:tcStyle>
        <a:tcBdr>
          <a:left>
            <a:ln w="3175" cap="flat">
              <a:solidFill>
                <a:srgbClr val="536773"/>
              </a:solidFill>
              <a:prstDash val="solid"/>
              <a:miter lim="400000"/>
            </a:ln>
          </a:left>
          <a:right>
            <a:ln w="3175" cap="flat">
              <a:solidFill>
                <a:srgbClr val="536773"/>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536773"/>
              </a:solidFill>
              <a:prstDash val="solid"/>
              <a:miter lim="400000"/>
            </a:ln>
          </a:insideH>
          <a:insideV>
            <a:ln w="3175"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838383"/>
              </a:solidFill>
              <a:prstDash val="solid"/>
              <a:miter lim="400000"/>
            </a:ln>
          </a:left>
          <a:right>
            <a:ln w="3175" cap="flat">
              <a:solidFill>
                <a:srgbClr val="838383"/>
              </a:solidFill>
              <a:prstDash val="solid"/>
              <a:miter lim="400000"/>
            </a:ln>
          </a:right>
          <a:top>
            <a:ln w="3175" cap="flat">
              <a:solidFill>
                <a:srgbClr val="838383"/>
              </a:solidFill>
              <a:prstDash val="solid"/>
              <a:miter lim="400000"/>
            </a:ln>
          </a:top>
          <a:bottom>
            <a:ln w="3175" cap="flat">
              <a:solidFill>
                <a:srgbClr val="838383"/>
              </a:solidFill>
              <a:prstDash val="solid"/>
              <a:miter lim="400000"/>
            </a:ln>
          </a:bottom>
          <a:insideH>
            <a:ln w="3175" cap="flat">
              <a:solidFill>
                <a:srgbClr val="838383"/>
              </a:solidFill>
              <a:prstDash val="solid"/>
              <a:miter lim="400000"/>
            </a:ln>
          </a:insideH>
          <a:insideV>
            <a:ln w="3175"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808080"/>
              </a:solidFill>
              <a:prstDash val="solid"/>
              <a:miter lim="400000"/>
            </a:ln>
          </a:right>
          <a:top>
            <a:ln w="3175" cap="flat">
              <a:solidFill>
                <a:srgbClr val="808080"/>
              </a:solidFill>
              <a:prstDash val="solid"/>
              <a:miter lim="400000"/>
            </a:ln>
          </a:top>
          <a:bottom>
            <a:ln w="3175" cap="flat">
              <a:solidFill>
                <a:srgbClr val="808080"/>
              </a:solidFill>
              <a:prstDash val="solid"/>
              <a:miter lim="400000"/>
            </a:ln>
          </a:bottom>
          <a:insideH>
            <a:ln w="3175" cap="flat">
              <a:solidFill>
                <a:srgbClr val="808080"/>
              </a:solidFill>
              <a:prstDash val="solid"/>
              <a:miter lim="400000"/>
            </a:ln>
          </a:insideH>
          <a:insideV>
            <a:ln w="3175"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chemeClr val="accent3"/>
              </a:solidFill>
              <a:prstDash val="solid"/>
              <a:miter lim="400000"/>
            </a:ln>
          </a:top>
          <a:bottom>
            <a:ln w="3175" cap="flat">
              <a:solidFill>
                <a:srgbClr val="4D4D4D"/>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3175" cap="flat">
              <a:solidFill>
                <a:srgbClr val="4D4D4D"/>
              </a:solidFill>
              <a:prstDash val="solid"/>
              <a:miter lim="400000"/>
            </a:ln>
          </a:left>
          <a:right>
            <a:ln w="3175" cap="flat">
              <a:solidFill>
                <a:srgbClr val="4D4D4D"/>
              </a:solidFill>
              <a:prstDash val="solid"/>
              <a:miter lim="400000"/>
            </a:ln>
          </a:right>
          <a:top>
            <a:ln w="3175" cap="flat">
              <a:solidFill>
                <a:srgbClr val="4D4D4D"/>
              </a:solidFill>
              <a:prstDash val="solid"/>
              <a:miter lim="400000"/>
            </a:ln>
          </a:top>
          <a:bottom>
            <a:ln w="3175" cap="flat">
              <a:solidFill>
                <a:srgbClr val="4D4D4D"/>
              </a:solidFill>
              <a:prstDash val="solid"/>
              <a:miter lim="400000"/>
            </a:ln>
          </a:bottom>
          <a:insideH>
            <a:ln w="3175" cap="flat">
              <a:solidFill>
                <a:srgbClr val="4D4D4D"/>
              </a:solidFill>
              <a:prstDash val="solid"/>
              <a:miter lim="400000"/>
            </a:ln>
          </a:insideH>
          <a:insideV>
            <a:ln w="3175"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12700" cap="flat">
              <a:solidFill>
                <a:srgbClr val="F8BA00"/>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3175" cap="flat">
              <a:solidFill>
                <a:srgbClr val="5B5A5A"/>
              </a:solidFill>
              <a:prstDash val="solid"/>
              <a:miter lim="400000"/>
            </a:ln>
          </a:left>
          <a:right>
            <a:ln w="3175" cap="flat">
              <a:solidFill>
                <a:srgbClr val="5B5A5A"/>
              </a:solidFill>
              <a:prstDash val="solid"/>
              <a:miter lim="400000"/>
            </a:ln>
          </a:right>
          <a:top>
            <a:ln w="3175" cap="flat">
              <a:solidFill>
                <a:srgbClr val="5B5A5A"/>
              </a:solidFill>
              <a:prstDash val="solid"/>
              <a:miter lim="400000"/>
            </a:ln>
          </a:top>
          <a:bottom>
            <a:ln w="3175" cap="flat">
              <a:solidFill>
                <a:srgbClr val="5B5A5A"/>
              </a:solidFill>
              <a:prstDash val="solid"/>
              <a:miter lim="400000"/>
            </a:ln>
          </a:bottom>
          <a:insideH>
            <a:ln w="3175" cap="flat">
              <a:solidFill>
                <a:srgbClr val="5B5A5A"/>
              </a:solidFill>
              <a:prstDash val="solid"/>
              <a:miter lim="400000"/>
            </a:ln>
          </a:insideH>
          <a:insideV>
            <a:ln w="3175"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464646"/>
              </a:solidFill>
              <a:prstDash val="solid"/>
              <a:miter lim="400000"/>
            </a:ln>
          </a:left>
          <a:right>
            <a:ln w="3175" cap="flat">
              <a:solidFill>
                <a:srgbClr val="464646"/>
              </a:solidFill>
              <a:prstDash val="solid"/>
              <a:miter lim="400000"/>
            </a:ln>
          </a:right>
          <a:top>
            <a:ln w="3175" cap="flat">
              <a:solidFill>
                <a:srgbClr val="464646"/>
              </a:solidFill>
              <a:prstDash val="solid"/>
              <a:miter lim="400000"/>
            </a:ln>
          </a:top>
          <a:bottom>
            <a:ln w="3175" cap="flat">
              <a:solidFill>
                <a:srgbClr val="464646"/>
              </a:solidFill>
              <a:prstDash val="solid"/>
              <a:miter lim="400000"/>
            </a:ln>
          </a:bottom>
          <a:insideH>
            <a:ln w="3175" cap="flat">
              <a:solidFill>
                <a:srgbClr val="464646"/>
              </a:solidFill>
              <a:prstDash val="solid"/>
              <a:miter lim="400000"/>
            </a:ln>
          </a:insideH>
          <a:insideV>
            <a:ln w="3175"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3175" cap="flat">
              <a:solidFill>
                <a:srgbClr val="5E5E5E"/>
              </a:solidFill>
              <a:prstDash val="solid"/>
              <a:miter lim="400000"/>
            </a:ln>
          </a:left>
          <a:right>
            <a:ln w="3175" cap="flat">
              <a:solidFill>
                <a:srgbClr val="A6AAA9"/>
              </a:solidFill>
              <a:prstDash val="solid"/>
              <a:miter lim="400000"/>
            </a:ln>
          </a:right>
          <a:top>
            <a:ln w="3175" cap="flat">
              <a:solidFill>
                <a:srgbClr val="C3C3C3"/>
              </a:solidFill>
              <a:prstDash val="solid"/>
              <a:miter lim="400000"/>
            </a:ln>
          </a:top>
          <a:bottom>
            <a:ln w="3175" cap="flat">
              <a:solidFill>
                <a:srgbClr val="C3C3C3"/>
              </a:solidFill>
              <a:prstDash val="solid"/>
              <a:miter lim="400000"/>
            </a:ln>
          </a:bottom>
          <a:insideH>
            <a:ln w="3175" cap="flat">
              <a:solidFill>
                <a:srgbClr val="C3C3C3"/>
              </a:solidFill>
              <a:prstDash val="solid"/>
              <a:miter lim="400000"/>
            </a:ln>
          </a:insideH>
          <a:insideV>
            <a:ln w="3175"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3175" cap="flat">
              <a:solidFill>
                <a:srgbClr val="5E5E5E"/>
              </a:solidFill>
              <a:prstDash val="solid"/>
              <a:miter lim="400000"/>
            </a:ln>
          </a:left>
          <a:right>
            <a:ln w="3175" cap="flat">
              <a:solidFill>
                <a:srgbClr val="5E5E5E"/>
              </a:solidFill>
              <a:prstDash val="solid"/>
              <a:miter lim="400000"/>
            </a:ln>
          </a:right>
          <a:top>
            <a:ln w="12700" cap="flat">
              <a:solidFill>
                <a:srgbClr val="CB297B"/>
              </a:solidFill>
              <a:prstDash val="solid"/>
              <a:miter lim="400000"/>
            </a:ln>
          </a:top>
          <a:bottom>
            <a:ln w="3175" cap="flat">
              <a:solidFill>
                <a:srgbClr val="5E5E5E"/>
              </a:solidFill>
              <a:prstDash val="solid"/>
              <a:miter lim="400000"/>
            </a:ln>
          </a:bottom>
          <a:insideH>
            <a:ln w="3175" cap="flat">
              <a:solidFill>
                <a:srgbClr val="5E5E5E"/>
              </a:solidFill>
              <a:prstDash val="solid"/>
              <a:miter lim="400000"/>
            </a:ln>
          </a:insideH>
          <a:insideV>
            <a:ln w="3175"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5E5E5E"/>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3175" cap="flat">
              <a:solidFill>
                <a:srgbClr val="6C6C6C"/>
              </a:solidFill>
              <a:prstDash val="solid"/>
              <a:miter lim="400000"/>
            </a:ln>
          </a:left>
          <a:right>
            <a:ln w="12700"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firstCol>
    <a:la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12700" cap="flat">
              <a:solidFill>
                <a:srgbClr val="000000"/>
              </a:solidFill>
              <a:prstDash val="solid"/>
              <a:miter lim="400000"/>
            </a:ln>
          </a:top>
          <a:bottom>
            <a:ln w="3175" cap="flat">
              <a:solidFill>
                <a:srgbClr val="6C6C6C"/>
              </a:solidFill>
              <a:prstDash val="solid"/>
              <a:miter lim="400000"/>
            </a:ln>
          </a:bottom>
          <a:insideH>
            <a:ln w="3175" cap="flat">
              <a:solidFill>
                <a:srgbClr val="000000"/>
              </a:solidFill>
              <a:custDash>
                <a:ds d="200000" sp="200000"/>
              </a:custDash>
              <a:miter lim="400000"/>
            </a:ln>
          </a:insideH>
          <a:insideV>
            <a:ln w="3175" cap="flat">
              <a:solidFill>
                <a:srgbClr val="000000"/>
              </a:solidFill>
              <a:prstDash val="solid"/>
              <a:miter lim="400000"/>
            </a:ln>
          </a:insideV>
        </a:tcBdr>
        <a:fill>
          <a:noFill/>
        </a:fill>
      </a:tcStyle>
    </a:lastRow>
    <a:firstRow>
      <a:tcTxStyle b="on"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6C6C6C"/>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D6DCE0"/>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9302" autoAdjust="0"/>
  </p:normalViewPr>
  <p:slideViewPr>
    <p:cSldViewPr snapToGrid="0" snapToObjects="1">
      <p:cViewPr varScale="1">
        <p:scale>
          <a:sx n="41" d="100"/>
          <a:sy n="41" d="100"/>
        </p:scale>
        <p:origin x="942"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92075" y="746125"/>
            <a:ext cx="6623050" cy="3725863"/>
          </a:xfrm>
          <a:prstGeom prst="rect">
            <a:avLst/>
          </a:prstGeom>
        </p:spPr>
        <p:txBody>
          <a:bodyPr/>
          <a:lstStyle/>
          <a:p>
            <a:endParaRPr/>
          </a:p>
        </p:txBody>
      </p:sp>
      <p:sp>
        <p:nvSpPr>
          <p:cNvPr id="27" name="Shape 27"/>
          <p:cNvSpPr>
            <a:spLocks noGrp="1"/>
          </p:cNvSpPr>
          <p:nvPr>
            <p:ph type="body" sz="quarter" idx="1"/>
          </p:nvPr>
        </p:nvSpPr>
        <p:spPr>
          <a:xfrm>
            <a:off x="907415" y="4721186"/>
            <a:ext cx="4990783" cy="4472702"/>
          </a:xfrm>
          <a:prstGeom prst="rect">
            <a:avLst/>
          </a:prstGeom>
        </p:spPr>
        <p:txBody>
          <a:bodyPr/>
          <a:lstStyle/>
          <a:p>
            <a:endParaRPr/>
          </a:p>
        </p:txBody>
      </p:sp>
    </p:spTree>
    <p:extLst>
      <p:ext uri="{BB962C8B-B14F-4D97-AF65-F5344CB8AC3E}">
        <p14:creationId xmlns:p14="http://schemas.microsoft.com/office/powerpoint/2010/main" val="399981575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92075" y="746125"/>
            <a:ext cx="6621463" cy="3725863"/>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907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5975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92270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04848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30458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6358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87466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95022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46382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83802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7332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37793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4344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7780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2784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46369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9387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1505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21078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656126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0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aşlık Slaydı">
    <p:bg>
      <p:bgPr>
        <a:solidFill>
          <a:schemeClr val="bg1"/>
        </a:solidFill>
        <a:effectLst/>
      </p:bgPr>
    </p:bg>
    <p:spTree>
      <p:nvGrpSpPr>
        <p:cNvPr id="1" name=""/>
        <p:cNvGrpSpPr/>
        <p:nvPr/>
      </p:nvGrpSpPr>
      <p:grpSpPr>
        <a:xfrm>
          <a:off x="0" y="0"/>
          <a:ext cx="0" cy="0"/>
          <a:chOff x="0" y="0"/>
          <a:chExt cx="0" cy="0"/>
        </a:xfrm>
      </p:grpSpPr>
      <p:pic>
        <p:nvPicPr>
          <p:cNvPr id="3" name="Resim 2" descr="eklem bacaklı içeren bir resim&#10;&#10;Açıklama otomatik olarak oluşturuldu">
            <a:extLst>
              <a:ext uri="{FF2B5EF4-FFF2-40B4-BE49-F238E27FC236}">
                <a16:creationId xmlns:a16="http://schemas.microsoft.com/office/drawing/2014/main" id="{AB3BA4D1-29EC-D2CF-6779-0B7AFB8B34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82403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Başlık Slaydı">
    <p:bg>
      <p:bgPr>
        <a:solidFill>
          <a:schemeClr val="bg1"/>
        </a:solidFill>
        <a:effectLst/>
      </p:bgPr>
    </p:bg>
    <p:spTree>
      <p:nvGrpSpPr>
        <p:cNvPr id="1" name=""/>
        <p:cNvGrpSpPr/>
        <p:nvPr/>
      </p:nvGrpSpPr>
      <p:grpSpPr>
        <a:xfrm>
          <a:off x="0" y="0"/>
          <a:ext cx="0" cy="0"/>
          <a:chOff x="0" y="0"/>
          <a:chExt cx="0" cy="0"/>
        </a:xfrm>
      </p:grpSpPr>
      <p:pic>
        <p:nvPicPr>
          <p:cNvPr id="4" name="Resim 3" descr="eklem bacaklı içeren bir resim&#10;&#10;Açıklama otomatik olarak oluşturuldu">
            <a:extLst>
              <a:ext uri="{FF2B5EF4-FFF2-40B4-BE49-F238E27FC236}">
                <a16:creationId xmlns:a16="http://schemas.microsoft.com/office/drawing/2014/main" id="{04E7D947-7184-BDD4-3EF7-B4F4E595B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133541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Başlık Slaydı">
    <p:bg>
      <p:bgPr>
        <a:solidFill>
          <a:schemeClr val="bg1"/>
        </a:solidFill>
        <a:effectLst/>
      </p:bgPr>
    </p:bg>
    <p:spTree>
      <p:nvGrpSpPr>
        <p:cNvPr id="1" name=""/>
        <p:cNvGrpSpPr/>
        <p:nvPr/>
      </p:nvGrpSpPr>
      <p:grpSpPr>
        <a:xfrm>
          <a:off x="0" y="0"/>
          <a:ext cx="0" cy="0"/>
          <a:chOff x="0" y="0"/>
          <a:chExt cx="0" cy="0"/>
        </a:xfrm>
      </p:grpSpPr>
      <p:pic>
        <p:nvPicPr>
          <p:cNvPr id="4" name="Resim 3" descr="eklem bacaklı içeren bir resim&#10;&#10;Açıklama otomatik olarak oluşturuldu">
            <a:extLst>
              <a:ext uri="{FF2B5EF4-FFF2-40B4-BE49-F238E27FC236}">
                <a16:creationId xmlns:a16="http://schemas.microsoft.com/office/drawing/2014/main" id="{04E7D947-7184-BDD4-3EF7-B4F4E595B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1"/>
            <a:ext cx="24384000" cy="13714818"/>
          </a:xfrm>
          <a:prstGeom prst="rect">
            <a:avLst/>
          </a:prstGeom>
        </p:spPr>
      </p:pic>
    </p:spTree>
    <p:extLst>
      <p:ext uri="{BB962C8B-B14F-4D97-AF65-F5344CB8AC3E}">
        <p14:creationId xmlns:p14="http://schemas.microsoft.com/office/powerpoint/2010/main" val="3042739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video" Target="../media/media1.mp4"/><Relationship Id="rId4" Type="http://schemas.microsoft.com/office/2007/relationships/media" Target="../media/media1.mp4"/></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a-blue-frame-of-moving-dots-and-lines-2022-01-30-02-32-12-utc.mp4" descr="a-blue-frame-of-moving-dots-and-lines-2022-01-30-02-32-12-utc.mp4"/>
          <p:cNvPicPr>
            <a:picLocks/>
          </p:cNvPicPr>
          <p:nvPr>
            <a:videoFile r:link="rId5"/>
            <p:extLst>
              <p:ext uri="{DAA4B4D4-6D71-4841-9C94-3DE7FCFB9230}">
                <p14:media xmlns:p14="http://schemas.microsoft.com/office/powerpoint/2010/main" r:embed="rId4"/>
              </p:ext>
            </p:extLst>
          </p:nvPr>
        </p:nvPicPr>
        <p:blipFill>
          <a:blip r:embed="rId6"/>
          <a:stretch>
            <a:fillRect/>
          </a:stretch>
        </p:blipFill>
        <p:spPr>
          <a:xfrm>
            <a:off x="-89210" y="-50182"/>
            <a:ext cx="24562420" cy="13816364"/>
          </a:xfrm>
          <a:prstGeom prst="rect">
            <a:avLst/>
          </a:prstGeom>
          <a:ln w="12700">
            <a:miter lim="400000"/>
          </a:ln>
        </p:spPr>
      </p:pic>
      <p:sp>
        <p:nvSpPr>
          <p:cNvPr id="3" name="Presentation Title"/>
          <p:cNvSpPr txBox="1">
            <a:spLocks noGrp="1"/>
          </p:cNvSpPr>
          <p:nvPr>
            <p:ph type="title" hasCustomPrompt="1"/>
          </p:nvPr>
        </p:nvSpPr>
        <p:spPr>
          <a:xfrm>
            <a:off x="4597083" y="3896907"/>
            <a:ext cx="15189832" cy="321357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b">
            <a:normAutofit/>
          </a:bodyPr>
          <a:lstStyle/>
          <a:p>
            <a:r>
              <a:t>Presentation Title</a:t>
            </a:r>
          </a:p>
        </p:txBody>
      </p:sp>
      <p:sp>
        <p:nvSpPr>
          <p:cNvPr id="4" name="Body Level One…"/>
          <p:cNvSpPr txBox="1">
            <a:spLocks noGrp="1"/>
          </p:cNvSpPr>
          <p:nvPr>
            <p:ph type="body" idx="1" hasCustomPrompt="1"/>
          </p:nvPr>
        </p:nvSpPr>
        <p:spPr>
          <a:xfrm>
            <a:off x="4593520" y="7110477"/>
            <a:ext cx="15189828" cy="1317038"/>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ormAutofit/>
          </a:bodyPr>
          <a:lstStyle/>
          <a:p>
            <a:r>
              <a:t>Presentation Subtitle</a:t>
            </a:r>
          </a:p>
          <a:p>
            <a:pPr lvl="1"/>
            <a:endParaRPr/>
          </a:p>
          <a:p>
            <a:pPr lvl="2"/>
            <a:endParaRPr/>
          </a:p>
          <a:p>
            <a:pPr lvl="3"/>
            <a:endParaRPr/>
          </a:p>
          <a:p>
            <a:pPr lvl="4"/>
            <a:endParaRPr/>
          </a:p>
        </p:txBody>
      </p:sp>
      <p:sp>
        <p:nvSpPr>
          <p:cNvPr id="5" name="Slide Number"/>
          <p:cNvSpPr txBox="1">
            <a:spLocks noGrp="1"/>
          </p:cNvSpPr>
          <p:nvPr>
            <p:ph type="sldNum" sz="quarter" idx="2"/>
          </p:nvPr>
        </p:nvSpPr>
        <p:spPr>
          <a:xfrm>
            <a:off x="12033229" y="11126150"/>
            <a:ext cx="308902" cy="293153"/>
          </a:xfrm>
          <a:prstGeom prst="rect">
            <a:avLst/>
          </a:prstGeom>
          <a:ln w="3175">
            <a:miter lim="400000"/>
          </a:ln>
        </p:spPr>
        <p:txBody>
          <a:bodyPr wrap="none" lIns="35120" tIns="35120" rIns="35120" bIns="35120" anchor="b">
            <a:spAutoFit/>
          </a:bodyPr>
          <a:lstStyle>
            <a:lvl1pPr defTabSz="584200">
              <a:defRPr sz="16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Lst>
  <p:transition spd="med"/>
  <p:txStyles>
    <p:titleStyle>
      <a:lvl1pPr marL="0" marR="0" indent="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158506395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lvl1pPr algn="l" defTabSz="1828754"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88" indent="-457188" algn="l" defTabSz="1828754"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66" indent="-457188" algn="l" defTabSz="1828754"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942" indent="-457188" algn="l" defTabSz="1828754"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320"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69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074"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452"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828"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206" indent="-457188" algn="l" defTabSz="182875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tr-TR"/>
      </a:defPPr>
      <a:lvl1pPr marL="0" algn="l" defTabSz="1828754" rtl="0" eaLnBrk="1" latinLnBrk="0" hangingPunct="1">
        <a:defRPr sz="3600" kern="1200">
          <a:solidFill>
            <a:schemeClr val="tx1"/>
          </a:solidFill>
          <a:latin typeface="+mn-lt"/>
          <a:ea typeface="+mn-ea"/>
          <a:cs typeface="+mn-cs"/>
        </a:defRPr>
      </a:lvl1pPr>
      <a:lvl2pPr marL="914378" algn="l" defTabSz="1828754" rtl="0" eaLnBrk="1" latinLnBrk="0" hangingPunct="1">
        <a:defRPr sz="3600" kern="1200">
          <a:solidFill>
            <a:schemeClr val="tx1"/>
          </a:solidFill>
          <a:latin typeface="+mn-lt"/>
          <a:ea typeface="+mn-ea"/>
          <a:cs typeface="+mn-cs"/>
        </a:defRPr>
      </a:lvl2pPr>
      <a:lvl3pPr marL="1828754" algn="l" defTabSz="1828754" rtl="0" eaLnBrk="1" latinLnBrk="0" hangingPunct="1">
        <a:defRPr sz="3600" kern="1200">
          <a:solidFill>
            <a:schemeClr val="tx1"/>
          </a:solidFill>
          <a:latin typeface="+mn-lt"/>
          <a:ea typeface="+mn-ea"/>
          <a:cs typeface="+mn-cs"/>
        </a:defRPr>
      </a:lvl3pPr>
      <a:lvl4pPr marL="2743132" algn="l" defTabSz="1828754" rtl="0" eaLnBrk="1" latinLnBrk="0" hangingPunct="1">
        <a:defRPr sz="3600" kern="1200">
          <a:solidFill>
            <a:schemeClr val="tx1"/>
          </a:solidFill>
          <a:latin typeface="+mn-lt"/>
          <a:ea typeface="+mn-ea"/>
          <a:cs typeface="+mn-cs"/>
        </a:defRPr>
      </a:lvl4pPr>
      <a:lvl5pPr marL="3657508" algn="l" defTabSz="1828754" rtl="0" eaLnBrk="1" latinLnBrk="0" hangingPunct="1">
        <a:defRPr sz="3600" kern="1200">
          <a:solidFill>
            <a:schemeClr val="tx1"/>
          </a:solidFill>
          <a:latin typeface="+mn-lt"/>
          <a:ea typeface="+mn-ea"/>
          <a:cs typeface="+mn-cs"/>
        </a:defRPr>
      </a:lvl5pPr>
      <a:lvl6pPr marL="4571886" algn="l" defTabSz="1828754" rtl="0" eaLnBrk="1" latinLnBrk="0" hangingPunct="1">
        <a:defRPr sz="3600" kern="1200">
          <a:solidFill>
            <a:schemeClr val="tx1"/>
          </a:solidFill>
          <a:latin typeface="+mn-lt"/>
          <a:ea typeface="+mn-ea"/>
          <a:cs typeface="+mn-cs"/>
        </a:defRPr>
      </a:lvl6pPr>
      <a:lvl7pPr marL="5486262" algn="l" defTabSz="1828754" rtl="0" eaLnBrk="1" latinLnBrk="0" hangingPunct="1">
        <a:defRPr sz="3600" kern="1200">
          <a:solidFill>
            <a:schemeClr val="tx1"/>
          </a:solidFill>
          <a:latin typeface="+mn-lt"/>
          <a:ea typeface="+mn-ea"/>
          <a:cs typeface="+mn-cs"/>
        </a:defRPr>
      </a:lvl7pPr>
      <a:lvl8pPr marL="6400640" algn="l" defTabSz="1828754" rtl="0" eaLnBrk="1" latinLnBrk="0" hangingPunct="1">
        <a:defRPr sz="3600" kern="1200">
          <a:solidFill>
            <a:schemeClr val="tx1"/>
          </a:solidFill>
          <a:latin typeface="+mn-lt"/>
          <a:ea typeface="+mn-ea"/>
          <a:cs typeface="+mn-cs"/>
        </a:defRPr>
      </a:lvl8pPr>
      <a:lvl9pPr marL="7315018" algn="l" defTabSz="182875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9.png"/><Relationship Id="rId5" Type="http://schemas.openxmlformats.org/officeDocument/2006/relationships/image" Target="../media/image20.jpe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7.png"/><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mailto:gulsoye@ticaret.gov.tr" TargetMode="External"/><Relationship Id="rId5" Type="http://schemas.openxmlformats.org/officeDocument/2006/relationships/hyperlink" Target="mailto:markalasma@ticaret.gov.tr"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646651" y="4799979"/>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ea typeface="Myriad Pro Cond"/>
                <a:cs typeface="Myriad Pro Cond"/>
              </a:rPr>
              <a:t>MARKALAŞMA VE TASARIM DESTEKLERİ</a:t>
            </a: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ea typeface="Myriad Pro Cond"/>
                <a:cs typeface="Myriad Pro Cond"/>
              </a:rPr>
              <a:t>DAİRE BAŞKANLIĞI</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66927591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sym typeface="Myriad Pro Condensed"/>
              </a:rPr>
              <a:t>TASARIM VE ÜRÜN GELİŞTİRME PROJESİ DESTEĞİ</a:t>
            </a: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8477455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572000" y="953881"/>
            <a:ext cx="15950126" cy="1394493"/>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15562" y="1062733"/>
            <a:ext cx="15676719"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r>
              <a:rPr lang="tr-TR" sz="6000" dirty="0">
                <a:latin typeface="Calibri" panose="020F0502020204030204" pitchFamily="34" charset="0"/>
                <a:cs typeface="Calibri" panose="020F0502020204030204" pitchFamily="34" charset="0"/>
              </a:rPr>
              <a:t>TASARIM VE ÜRÜN GELİŞTİRME PROJESİ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3489595267"/>
              </p:ext>
            </p:extLst>
          </p:nvPr>
        </p:nvGraphicFramePr>
        <p:xfrm>
          <a:off x="3205168" y="3011505"/>
          <a:ext cx="17747616" cy="5585100"/>
        </p:xfrm>
        <a:graphic>
          <a:graphicData uri="http://schemas.openxmlformats.org/drawingml/2006/table">
            <a:tbl>
              <a:tblPr>
                <a:effectLst>
                  <a:innerShdw blurRad="63500" dist="50800" dir="8100000">
                    <a:prstClr val="black">
                      <a:alpha val="50000"/>
                    </a:prstClr>
                  </a:innerShdw>
                </a:effectLst>
              </a:tblPr>
              <a:tblGrid>
                <a:gridCol w="3284844">
                  <a:extLst>
                    <a:ext uri="{9D8B030D-6E8A-4147-A177-3AD203B41FA5}">
                      <a16:colId xmlns:a16="http://schemas.microsoft.com/office/drawing/2014/main" val="20000"/>
                    </a:ext>
                  </a:extLst>
                </a:gridCol>
                <a:gridCol w="2440772">
                  <a:extLst>
                    <a:ext uri="{9D8B030D-6E8A-4147-A177-3AD203B41FA5}">
                      <a16:colId xmlns:a16="http://schemas.microsoft.com/office/drawing/2014/main" val="20001"/>
                    </a:ext>
                  </a:extLst>
                </a:gridCol>
                <a:gridCol w="4154628">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531912">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Kalemi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Limiti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968">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 Modelist ve  Mühendis Brüt Maaş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 50</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0">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5.429.000 ₺ / Proje Başına/Aynı anda10 kişi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3+2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Şirketler</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318636">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Alet, Teçhizat, Malzeme ve Yazılım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2.714.000 ₺ / Proje Başına</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800" b="1" i="0" u="none" strike="noStrike" dirty="0">
                        <a:solidFill>
                          <a:srgbClr val="1B2C57"/>
                        </a:solidFill>
                        <a:effectLst/>
                        <a:latin typeface="Myriad Pro Cond"/>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37592">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İnternet Sitesi Üyeliği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1"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3808229780"/>
                  </a:ext>
                </a:extLst>
              </a:tr>
              <a:tr h="1109226">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kern="1200" dirty="0">
                        <a:solidFill>
                          <a:srgbClr val="1B2C57"/>
                        </a:solidFill>
                        <a:effectLst/>
                        <a:latin typeface="Calibri" panose="020F0502020204030204" pitchFamily="34" charset="0"/>
                        <a:ea typeface="+mn-ea"/>
                        <a:cs typeface="+mn-cs"/>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indent="0" algn="ctr" defTabSz="584200" rtl="0" eaLnBrk="1" fontAlgn="ctr"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904.000 ₺ / Proje Başına</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584200" rtl="0" fontAlgn="ctr" latinLnBrk="0">
                        <a:lnSpc>
                          <a:spcPct val="100000"/>
                        </a:lnSpc>
                        <a:spcBef>
                          <a:spcPts val="0"/>
                        </a:spcBef>
                        <a:spcAft>
                          <a:spcPts val="0"/>
                        </a:spcAft>
                        <a:buClrTx/>
                        <a:buSzTx/>
                        <a:buFontTx/>
                        <a:buNone/>
                        <a:tabLst/>
                      </a:pPr>
                      <a:endParaRPr lang="tr-TR" sz="1800" b="1" i="0" u="none" strike="noStrike" cap="none" spc="0" baseline="0" dirty="0">
                        <a:solidFill>
                          <a:srgbClr val="1B2C57"/>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96538804"/>
                  </a:ext>
                </a:extLst>
              </a:tr>
            </a:tbl>
          </a:graphicData>
        </a:graphic>
      </p:graphicFrame>
      <p:sp>
        <p:nvSpPr>
          <p:cNvPr id="2" name="Metin kutusu 1">
            <a:extLst>
              <a:ext uri="{FF2B5EF4-FFF2-40B4-BE49-F238E27FC236}">
                <a16:creationId xmlns:a16="http://schemas.microsoft.com/office/drawing/2014/main" id="{65FF99D4-BABC-41E9-AB80-0AD14369D585}"/>
              </a:ext>
            </a:extLst>
          </p:cNvPr>
          <p:cNvSpPr txBox="1"/>
          <p:nvPr/>
        </p:nvSpPr>
        <p:spPr>
          <a:xfrm>
            <a:off x="17901140" y="11484122"/>
            <a:ext cx="6370727" cy="142514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none" lIns="35120" tIns="35120" rIns="35120" bIns="35120" numCol="1" spcCol="38100" rtlCol="0" anchor="ctr">
            <a:spAutoFit/>
          </a:bodyPr>
          <a:lstStyle/>
          <a:p>
            <a:r>
              <a:rPr lang="tr-TR" sz="4400" b="1" dirty="0">
                <a:solidFill>
                  <a:srgbClr val="D8AD65"/>
                </a:solidFill>
                <a:latin typeface="Myriad Pro Cond"/>
                <a:sym typeface="Myriad Pro Condensed"/>
              </a:rPr>
              <a:t>Toplam Yıllık Üst Limit: </a:t>
            </a:r>
          </a:p>
          <a:p>
            <a:r>
              <a:rPr lang="tr-TR" sz="4400" b="1" dirty="0">
                <a:solidFill>
                  <a:srgbClr val="D8AD65"/>
                </a:solidFill>
                <a:latin typeface="Myriad Pro Cond"/>
                <a:sym typeface="Myriad Pro Condensed"/>
              </a:rPr>
              <a:t>9.047.000 TL</a:t>
            </a:r>
          </a:p>
        </p:txBody>
      </p:sp>
      <p:sp>
        <p:nvSpPr>
          <p:cNvPr id="25" name="Dikdörtgen 24">
            <a:extLst>
              <a:ext uri="{FF2B5EF4-FFF2-40B4-BE49-F238E27FC236}">
                <a16:creationId xmlns:a16="http://schemas.microsoft.com/office/drawing/2014/main" id="{2233F23C-4127-4D7E-BED4-8FF8A7AEFA19}"/>
              </a:ext>
            </a:extLst>
          </p:cNvPr>
          <p:cNvSpPr/>
          <p:nvPr/>
        </p:nvSpPr>
        <p:spPr>
          <a:xfrm>
            <a:off x="2128504" y="10381329"/>
            <a:ext cx="20372918" cy="646331"/>
          </a:xfrm>
          <a:prstGeom prst="rect">
            <a:avLst/>
          </a:prstGeom>
        </p:spPr>
        <p:txBody>
          <a:bodyPr wrap="square">
            <a:spAutoFit/>
          </a:bodyPr>
          <a:lstStyle/>
          <a:p>
            <a:pPr marL="457200" lvl="6" indent="-457200" algn="just">
              <a:buFont typeface="Wingdings" panose="05000000000000000000" pitchFamily="2" charset="2"/>
              <a:buChar char="ü"/>
            </a:pPr>
            <a:r>
              <a:rPr lang="tr-TR" sz="3600" b="1" dirty="0">
                <a:solidFill>
                  <a:srgbClr val="FFFFFF"/>
                </a:solidFill>
                <a:latin typeface="Myriad Pro Cond"/>
              </a:rPr>
              <a:t>Başvuru tarihinden en az 1 yıl önce ihracatı bulunan şirketler destekten yararlanabilecek.</a:t>
            </a:r>
          </a:p>
        </p:txBody>
      </p:sp>
    </p:spTree>
    <p:extLst>
      <p:ext uri="{BB962C8B-B14F-4D97-AF65-F5344CB8AC3E}">
        <p14:creationId xmlns:p14="http://schemas.microsoft.com/office/powerpoint/2010/main" val="21851263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sym typeface="Myriad Pro Condensed"/>
              </a:rPr>
              <a:t>TASARIMCI ŞİRKET VE TASARIM OFİSİ DESTEĞİ</a:t>
            </a:r>
          </a:p>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323227543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4" y="953882"/>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4607831" y="1063058"/>
            <a:ext cx="16220738"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TASARIMCI ŞİRKET VE TASARIM OFİSİ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26" name="Tablo 25">
            <a:extLst>
              <a:ext uri="{FF2B5EF4-FFF2-40B4-BE49-F238E27FC236}">
                <a16:creationId xmlns:a16="http://schemas.microsoft.com/office/drawing/2014/main" id="{FC47F3B4-7269-4B05-89EB-DA8B2936D897}"/>
              </a:ext>
            </a:extLst>
          </p:cNvPr>
          <p:cNvGraphicFramePr>
            <a:graphicFrameLocks noGrp="1"/>
          </p:cNvGraphicFramePr>
          <p:nvPr>
            <p:extLst>
              <p:ext uri="{D42A27DB-BD31-4B8C-83A1-F6EECF244321}">
                <p14:modId xmlns:p14="http://schemas.microsoft.com/office/powerpoint/2010/main" val="2200036398"/>
              </p:ext>
            </p:extLst>
          </p:nvPr>
        </p:nvGraphicFramePr>
        <p:xfrm>
          <a:off x="3267298" y="2808082"/>
          <a:ext cx="17747616" cy="9521953"/>
        </p:xfrm>
        <a:graphic>
          <a:graphicData uri="http://schemas.openxmlformats.org/drawingml/2006/table">
            <a:tbl>
              <a:tblPr>
                <a:effectLst>
                  <a:innerShdw blurRad="63500" dist="50800" dir="8100000">
                    <a:prstClr val="black">
                      <a:alpha val="50000"/>
                    </a:prstClr>
                  </a:innerShdw>
                </a:effectLst>
              </a:tblPr>
              <a:tblGrid>
                <a:gridCol w="326254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832410">
                  <a:extLst>
                    <a:ext uri="{9D8B030D-6E8A-4147-A177-3AD203B41FA5}">
                      <a16:colId xmlns:a16="http://schemas.microsoft.com/office/drawing/2014/main" val="20002"/>
                    </a:ext>
                  </a:extLst>
                </a:gridCol>
                <a:gridCol w="2765504">
                  <a:extLst>
                    <a:ext uri="{9D8B030D-6E8A-4147-A177-3AD203B41FA5}">
                      <a16:colId xmlns:a16="http://schemas.microsoft.com/office/drawing/2014/main" val="2290152873"/>
                    </a:ext>
                  </a:extLst>
                </a:gridCol>
                <a:gridCol w="390971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103661">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outerShdw blurRad="38100" dist="38100" dir="2700000" algn="tl">
                              <a:srgbClr val="000000">
                                <a:alpha val="43137"/>
                              </a:srgbClr>
                            </a:outerShdw>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outerShdw blurRad="38100" dist="38100" dir="2700000" algn="tl">
                              <a:srgbClr val="000000">
                                <a:alpha val="43137"/>
                              </a:srgbClr>
                            </a:outerShdw>
                          </a:effectLst>
                          <a:uFillTx/>
                          <a:latin typeface="Myriad Pro Cond"/>
                          <a:ea typeface="+mn-ea"/>
                          <a:cs typeface="+mn-cs"/>
                          <a:sym typeface="Helvetica Neue"/>
                        </a:rPr>
                        <a:t>Kalemi</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Destek Limiti</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tr-TR"/>
                    </a:p>
                  </a:txBody>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9536">
                <a:tc rowSpan="2">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Reklam, Tanıtım, Pazarlama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indent="0" algn="ctr" defTabSz="584200" rtl="0" fontAlgn="ctr" latinLnBrk="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%50</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 Şirketler</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 Ofisleri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4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7">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 Şirketler  Tasarım Ofisleri</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001520">
                <a:tc vMerge="1">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2.714.500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2.171.500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vMerge="1">
                  <a:txBody>
                    <a:bodyPr/>
                    <a:lstStyle/>
                    <a:p>
                      <a:endParaRPr lang="tr-TR"/>
                    </a:p>
                  </a:txBody>
                  <a:tcPr>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756852363"/>
                  </a:ext>
                </a:extLst>
              </a:tr>
              <a:tr h="807902">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Birim Kira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3429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1.809.500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1.447.500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vMerge="1">
                  <a:txBody>
                    <a:bodyPr/>
                    <a:lstStyle/>
                    <a:p>
                      <a:endParaRPr lang="tr-TR"/>
                    </a:p>
                  </a:txBody>
                  <a:tcPr>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409408036"/>
                  </a:ext>
                </a:extLst>
              </a:tr>
              <a:tr h="90326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Dekorasyon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904.500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542.500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808229780"/>
                  </a:ext>
                </a:extLst>
              </a:tr>
              <a:tr h="1305626">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Patent, Faydalı Model ve Endüstriyel Tasarım Tescili Giderleri</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452.000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542.500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dirty="0"/>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803501056"/>
                  </a:ext>
                </a:extLst>
              </a:tr>
              <a:tr h="103121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Tasarımcıların Brüt Maaş Giderleri </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1.357.000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2.895.500 ₺/yıl</a:t>
                      </a: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dirty="0"/>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66135293"/>
                  </a:ext>
                </a:extLst>
              </a:tr>
              <a:tr h="980902">
                <a:tc>
                  <a:txBody>
                    <a:bodyPr/>
                    <a:lstStyle/>
                    <a:p>
                      <a:pPr algn="ctr" fontAlgn="ct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Danışmanlık Giderleri</a:t>
                      </a:r>
                    </a:p>
                    <a:p>
                      <a:pPr marL="0" marR="0" indent="0" algn="ctr" defTabSz="2438338" rtl="0" eaLnBrk="1" fontAlgn="auto" latinLnBrk="0" hangingPunct="0">
                        <a:lnSpc>
                          <a:spcPct val="100000"/>
                        </a:lnSpc>
                        <a:spcBef>
                          <a:spcPts val="0"/>
                        </a:spcBef>
                        <a:spcAft>
                          <a:spcPts val="0"/>
                        </a:spcAft>
                        <a:buClrTx/>
                        <a:buSzTx/>
                        <a:buFontTx/>
                        <a:buNone/>
                        <a:tabLst/>
                      </a:pP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1.809.500 ₺/yıl</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1.447.500 ₺/yıl</a:t>
                      </a:r>
                    </a:p>
                    <a:p>
                      <a:pPr algn="ctr" rtl="0" fontAlgn="ctr"/>
                      <a:endParaRPr kumimoji="0" lang="tr-TR" sz="2800" b="1" i="0" u="none" strike="noStrike" kern="1200" cap="none" spc="0" normalizeH="0" baseline="0" dirty="0">
                        <a:ln>
                          <a:noFill/>
                        </a:ln>
                        <a:solidFill>
                          <a:schemeClr val="bg1"/>
                        </a:solidFill>
                        <a:effectLst/>
                        <a:uFillTx/>
                        <a:latin typeface="Myriad Pro Cond"/>
                        <a:ea typeface="+mn-ea"/>
                        <a:cs typeface="+mn-cs"/>
                        <a:sym typeface="Helvetica Neue"/>
                      </a:endParaRPr>
                    </a:p>
                  </a:txBody>
                  <a:tcPr marL="7574" marR="7574" marT="757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indent="0" algn="ctr" defTabSz="584200" rtl="0" fontAlgn="ctr" latinLnBrk="0">
                        <a:lnSpc>
                          <a:spcPct val="100000"/>
                        </a:lnSpc>
                        <a:spcBef>
                          <a:spcPts val="0"/>
                        </a:spcBef>
                        <a:spcAft>
                          <a:spcPts val="0"/>
                        </a:spcAft>
                        <a:buClrTx/>
                        <a:buSzTx/>
                        <a:buFontTx/>
                        <a:buNone/>
                        <a:tabLst/>
                      </a:pPr>
                      <a:endParaRPr lang="tr-TR" sz="1600" b="1" i="0" u="none" strike="noStrike" cap="none" spc="0" baseline="0" dirty="0">
                        <a:solidFill>
                          <a:srgbClr val="1B2C57"/>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9102105"/>
                  </a:ext>
                </a:extLst>
              </a:tr>
            </a:tbl>
          </a:graphicData>
        </a:graphic>
      </p:graphicFrame>
      <p:sp>
        <p:nvSpPr>
          <p:cNvPr id="27" name="Metin kutusu 26">
            <a:extLst>
              <a:ext uri="{FF2B5EF4-FFF2-40B4-BE49-F238E27FC236}">
                <a16:creationId xmlns:a16="http://schemas.microsoft.com/office/drawing/2014/main" id="{626A2670-4541-49EB-A8BE-9449BCDF3BDE}"/>
              </a:ext>
            </a:extLst>
          </p:cNvPr>
          <p:cNvSpPr txBox="1"/>
          <p:nvPr/>
        </p:nvSpPr>
        <p:spPr>
          <a:xfrm>
            <a:off x="21277238" y="11095938"/>
            <a:ext cx="2810225" cy="2286917"/>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sym typeface="Myriad Pro Condensed"/>
              </a:rPr>
              <a:t>Toplam Yıllık Üst Limit: </a:t>
            </a:r>
          </a:p>
          <a:p>
            <a:r>
              <a:rPr lang="tr-TR" sz="3600" b="1" dirty="0">
                <a:solidFill>
                  <a:srgbClr val="D8AD65"/>
                </a:solidFill>
                <a:latin typeface="Myriad Pro Cond"/>
                <a:sym typeface="Myriad Pro Condensed"/>
              </a:rPr>
              <a:t>9.047.000 TL</a:t>
            </a:r>
          </a:p>
        </p:txBody>
      </p:sp>
    </p:spTree>
    <p:extLst>
      <p:ext uri="{BB962C8B-B14F-4D97-AF65-F5344CB8AC3E}">
        <p14:creationId xmlns:p14="http://schemas.microsoft.com/office/powerpoint/2010/main" val="269071925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4400" b="1" dirty="0">
                <a:solidFill>
                  <a:srgbClr val="D8AD65"/>
                </a:solidFill>
                <a:latin typeface="Myriad Pro Cond"/>
                <a:sym typeface="Myriad Pro Condensed"/>
              </a:rPr>
              <a:t>GEMİ VE YAT SEKTÖRÜNDE FAALİYET GÖSTEREN ŞİRKETLERE TASARIM DESTEĞİ</a:t>
            </a:r>
          </a:p>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Tree>
    <p:extLst>
      <p:ext uri="{BB962C8B-B14F-4D97-AF65-F5344CB8AC3E}">
        <p14:creationId xmlns:p14="http://schemas.microsoft.com/office/powerpoint/2010/main" val="74124300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3921759" y="246123"/>
            <a:ext cx="16734383" cy="2522137"/>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036395" y="-251303"/>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9" name="YENİ NESİL İHRACAT DESTEKLERİ"/>
          <p:cNvSpPr txBox="1"/>
          <p:nvPr/>
        </p:nvSpPr>
        <p:spPr>
          <a:xfrm>
            <a:off x="5479721" y="-352465"/>
            <a:ext cx="14820888" cy="25946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GEMİ VE YAT SEKTÖRÜNDE FAALİYET GÖSTEREN ŞİRKETLERE TASARIM DESTEĞİ</a:t>
            </a:r>
          </a:p>
        </p:txBody>
      </p:sp>
      <p:sp>
        <p:nvSpPr>
          <p:cNvPr id="44" name="İhracat desteklerimizi yeni bir bakış açısıyla kurguladık"/>
          <p:cNvSpPr txBox="1"/>
          <p:nvPr/>
        </p:nvSpPr>
        <p:spPr>
          <a:xfrm>
            <a:off x="11853189" y="2891068"/>
            <a:ext cx="9103366"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1" y="4714176"/>
            <a:ext cx="8915802" cy="51614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spcBef>
                <a:spcPts val="1200"/>
              </a:spcBef>
              <a:buSzPct val="123000"/>
              <a:buFontTx/>
              <a:buChar char="•"/>
              <a:defRPr sz="3600">
                <a:solidFill>
                  <a:srgbClr val="FFFFFF"/>
                </a:solidFill>
                <a:latin typeface="Myriad Pro Cond"/>
                <a:ea typeface="Myriad Pro Cond"/>
                <a:cs typeface="Myriad Pro Cond"/>
                <a:sym typeface="Myriad Pro Condensed"/>
              </a:defRPr>
            </a:pPr>
            <a:endParaRPr sz="3400" dirty="0">
              <a:solidFill>
                <a:srgbClr val="FFFFFF"/>
              </a:solidFill>
              <a:latin typeface="Myriad Pro Cond"/>
              <a:sym typeface="Myriad Pro Condensed"/>
            </a:endParaRPr>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2984764968"/>
              </p:ext>
            </p:extLst>
          </p:nvPr>
        </p:nvGraphicFramePr>
        <p:xfrm>
          <a:off x="3146682" y="3284816"/>
          <a:ext cx="17747616" cy="5507332"/>
        </p:xfrm>
        <a:graphic>
          <a:graphicData uri="http://schemas.openxmlformats.org/drawingml/2006/table">
            <a:tbl>
              <a:tblPr>
                <a:effectLst>
                  <a:innerShdw blurRad="63500" dist="50800" dir="8100000">
                    <a:prstClr val="black">
                      <a:alpha val="50000"/>
                    </a:prstClr>
                  </a:innerShdw>
                </a:effectLst>
              </a:tblPr>
              <a:tblGrid>
                <a:gridCol w="3048670">
                  <a:extLst>
                    <a:ext uri="{9D8B030D-6E8A-4147-A177-3AD203B41FA5}">
                      <a16:colId xmlns:a16="http://schemas.microsoft.com/office/drawing/2014/main" val="20000"/>
                    </a:ext>
                  </a:extLst>
                </a:gridCol>
                <a:gridCol w="2676946">
                  <a:extLst>
                    <a:ext uri="{9D8B030D-6E8A-4147-A177-3AD203B41FA5}">
                      <a16:colId xmlns:a16="http://schemas.microsoft.com/office/drawing/2014/main" val="20001"/>
                    </a:ext>
                  </a:extLst>
                </a:gridCol>
                <a:gridCol w="4154628">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50">
                  <a:extLst>
                    <a:ext uri="{9D8B030D-6E8A-4147-A177-3AD203B41FA5}">
                      <a16:colId xmlns:a16="http://schemas.microsoft.com/office/drawing/2014/main" val="20004"/>
                    </a:ext>
                  </a:extLst>
                </a:gridCol>
              </a:tblGrid>
              <a:tr h="1531912">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Kalemi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Oranı % </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Destek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Limiti</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Süre</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4000" b="1" i="0" u="none" strike="noStrike" kern="1200" cap="none" spc="0" normalizeH="0" baseline="0" dirty="0">
                          <a:ln>
                            <a:noFill/>
                          </a:ln>
                          <a:solidFill>
                            <a:srgbClr val="E43033"/>
                          </a:solidFill>
                          <a:effectLst/>
                          <a:uFillTx/>
                          <a:latin typeface="Myriad Pro Cond"/>
                          <a:ea typeface="+mn-ea"/>
                          <a:cs typeface="+mn-cs"/>
                          <a:sym typeface="Helvetica Neue"/>
                        </a:rPr>
                        <a:t>Faydalanıcı</a:t>
                      </a:r>
                    </a:p>
                  </a:txBody>
                  <a:tcPr marL="7574" marR="7574" marT="7574"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75420">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algn="ctr" defTabSz="342900" rtl="0" eaLnBrk="1" latinLnBrk="0" hangingPunct="1">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Şirketlerce Alınan Tasarım Hizmeti</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 50</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5.429.000 ₺ / Yıl</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5 Yıl</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a:lnSpc>
                          <a:spcPct val="115000"/>
                        </a:lnSpc>
                        <a:spcAft>
                          <a:spcPts val="0"/>
                        </a:spcAft>
                      </a:pPr>
                      <a:r>
                        <a:rPr kumimoji="0" lang="tr-TR" sz="4000" b="1" i="0" u="none" strike="noStrike" kern="1200" cap="none" spc="0" normalizeH="0" baseline="0" dirty="0">
                          <a:ln>
                            <a:noFill/>
                          </a:ln>
                          <a:solidFill>
                            <a:schemeClr val="bg1"/>
                          </a:solidFill>
                          <a:effectLst/>
                          <a:uFillTx/>
                          <a:latin typeface="Myriad Pro Cond"/>
                          <a:ea typeface="+mn-ea"/>
                          <a:cs typeface="+mn-cs"/>
                          <a:sym typeface="Helvetica Neue"/>
                        </a:rPr>
                        <a:t>Gemi ve Yat Sektöründe Faaliyet Gösteren Şirketler</a:t>
                      </a:r>
                    </a:p>
                  </a:txBody>
                  <a:tcPr marL="44450" marR="4445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bl>
          </a:graphicData>
        </a:graphic>
      </p:graphicFrame>
    </p:spTree>
    <p:extLst>
      <p:ext uri="{BB962C8B-B14F-4D97-AF65-F5344CB8AC3E}">
        <p14:creationId xmlns:p14="http://schemas.microsoft.com/office/powerpoint/2010/main" val="10209234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1" y="-47558"/>
            <a:ext cx="2743814"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9" y="552801"/>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3" y="-39495"/>
            <a:ext cx="3021866" cy="9523470"/>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1" y="552801"/>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5" y="994226"/>
            <a:ext cx="5957726"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3" y="4798354"/>
            <a:ext cx="9864610" cy="36261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Shape Shape" descr="Shape Shape"/>
          <p:cNvPicPr>
            <a:picLocks/>
          </p:cNvPicPr>
          <p:nvPr/>
        </p:nvPicPr>
        <p:blipFill>
          <a:blip r:embed="rId6"/>
          <a:stretch>
            <a:fillRect/>
          </a:stretch>
        </p:blipFill>
        <p:spPr>
          <a:xfrm>
            <a:off x="7297911" y="4756143"/>
            <a:ext cx="10093978" cy="4022098"/>
          </a:xfrm>
          <a:prstGeom prst="rect">
            <a:avLst/>
          </a:prstGeom>
        </p:spPr>
      </p:pic>
      <p:sp>
        <p:nvSpPr>
          <p:cNvPr id="41" name="YENİ NESİL İHRACAT DESTEKLERİ  VE…"/>
          <p:cNvSpPr txBox="1"/>
          <p:nvPr/>
        </p:nvSpPr>
        <p:spPr>
          <a:xfrm>
            <a:off x="7708691" y="4799028"/>
            <a:ext cx="9348730" cy="334762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sz="4400" b="1" dirty="0">
              <a:solidFill>
                <a:srgbClr val="D8AD65"/>
              </a:solidFill>
              <a:latin typeface="Myriad Pro Cond"/>
              <a:sym typeface="Myriad Pro Condensed"/>
            </a:endParaRPr>
          </a:p>
        </p:txBody>
      </p:sp>
      <p:sp>
        <p:nvSpPr>
          <p:cNvPr id="42" name="26.09.2022"/>
          <p:cNvSpPr txBox="1"/>
          <p:nvPr/>
        </p:nvSpPr>
        <p:spPr>
          <a:xfrm>
            <a:off x="10989675" y="8099820"/>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3"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17" name="YENİ NESİL İHRACAT DESTEKLERİ…"/>
          <p:cNvSpPr txBox="1"/>
          <p:nvPr/>
        </p:nvSpPr>
        <p:spPr>
          <a:xfrm>
            <a:off x="21159319" y="5130967"/>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İHRACAT </a:t>
            </a:r>
          </a:p>
          <a:p>
            <a:pPr>
              <a:defRPr sz="3600" b="1">
                <a:solidFill>
                  <a:srgbClr val="D8AD65"/>
                </a:solidFill>
                <a:latin typeface="Myriad Pro Cond"/>
                <a:ea typeface="Myriad Pro Cond"/>
                <a:cs typeface="Myriad Pro Cond"/>
                <a:sym typeface="Myriad Pro Condensed"/>
              </a:defRPr>
            </a:pPr>
            <a:r>
              <a:rPr lang="tr-TR" sz="2700" b="1" dirty="0">
                <a:solidFill>
                  <a:srgbClr val="D8AD65"/>
                </a:solidFill>
                <a:latin typeface="Myriad Pro Cond"/>
                <a:sym typeface="Myriad Pro Condensed"/>
              </a:rPr>
              <a:t>GENEL MÜDÜRLÜĞÜ</a:t>
            </a:r>
            <a:endParaRPr sz="2700" b="1" dirty="0">
              <a:solidFill>
                <a:srgbClr val="D8AD65"/>
              </a:solidFill>
              <a:latin typeface="Myriad Pro Cond"/>
              <a:sym typeface="Myriad Pro Condensed"/>
            </a:endParaRPr>
          </a:p>
        </p:txBody>
      </p:sp>
      <p:sp>
        <p:nvSpPr>
          <p:cNvPr id="3" name="Metin kutusu 2">
            <a:extLst>
              <a:ext uri="{FF2B5EF4-FFF2-40B4-BE49-F238E27FC236}">
                <a16:creationId xmlns:a16="http://schemas.microsoft.com/office/drawing/2014/main" id="{037AAB2E-B0AA-2B87-24E9-2CDB41AFF6F6}"/>
              </a:ext>
            </a:extLst>
          </p:cNvPr>
          <p:cNvSpPr txBox="1"/>
          <p:nvPr/>
        </p:nvSpPr>
        <p:spPr>
          <a:xfrm>
            <a:off x="7509158" y="5979197"/>
            <a:ext cx="9291987" cy="1446550"/>
          </a:xfrm>
          <a:prstGeom prst="rect">
            <a:avLst/>
          </a:prstGeom>
          <a:ln w="3175">
            <a:miter lim="400000"/>
          </a:ln>
        </p:spPr>
        <p:txBody>
          <a:bodyPr lIns="35120" tIns="35120" rIns="35120" bIns="3512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r>
              <a:rPr lang="tr-TR" dirty="0"/>
              <a:t>YURT DIŞI ŞİRKET VE YURT DIŞINDA YERLEŞİK ŞİRKETE AİT MARKA DESTEĞİ</a:t>
            </a:r>
          </a:p>
        </p:txBody>
      </p:sp>
    </p:spTree>
    <p:extLst>
      <p:ext uri="{BB962C8B-B14F-4D97-AF65-F5344CB8AC3E}">
        <p14:creationId xmlns:p14="http://schemas.microsoft.com/office/powerpoint/2010/main" val="127335870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52DE19C-4158-43F0-AD50-3BE0A3C6054B}"/>
              </a:ext>
            </a:extLst>
          </p:cNvPr>
          <p:cNvSpPr txBox="1"/>
          <p:nvPr/>
        </p:nvSpPr>
        <p:spPr>
          <a:xfrm>
            <a:off x="298580" y="5621765"/>
            <a:ext cx="7062619" cy="474913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rgbClr val="D8AD65"/>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D8AD65"/>
                </a:solidFill>
                <a:effectLst/>
                <a:uFillTx/>
                <a:latin typeface="Myriad Pro Cond"/>
                <a:sym typeface="Helvetica Neue"/>
              </a:rPr>
              <a:t>Yurt dışında yerleşik şirket danışmanlık desteği:</a:t>
            </a:r>
          </a:p>
          <a:p>
            <a:pPr marL="0" marR="0" indent="0"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Destek miktarı: 5.429.000 TL/yıl</a:t>
            </a:r>
          </a:p>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chemeClr val="bg1"/>
                </a:solidFill>
                <a:effectLst/>
                <a:uFillTx/>
                <a:latin typeface="Myriad Pro Cond"/>
                <a:sym typeface="Helvetica Neue"/>
              </a:rPr>
              <a:t>Destek oranı: %50</a:t>
            </a:r>
          </a:p>
          <a:p>
            <a:pPr marL="0" marR="0" indent="0" defTabSz="2438338" rtl="0" fontAlgn="auto" latinLnBrk="0" hangingPunct="0">
              <a:lnSpc>
                <a:spcPct val="100000"/>
              </a:lnSpc>
              <a:spcBef>
                <a:spcPts val="0"/>
              </a:spcBef>
              <a:spcAft>
                <a:spcPts val="0"/>
              </a:spcAft>
              <a:buClrTx/>
              <a:buSzTx/>
              <a:buFontTx/>
              <a:buNone/>
              <a:tabLst/>
            </a:pPr>
            <a:endParaRPr lang="tr-TR" sz="3200" b="1" dirty="0">
              <a:solidFill>
                <a:schemeClr val="bg1"/>
              </a:solidFill>
              <a:latin typeface="Myriad Pro Cond"/>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a:p>
            <a:pPr marL="0" marR="0" indent="0" defTabSz="2438338" rtl="0" fontAlgn="auto" latinLnBrk="0" hangingPunct="0">
              <a:lnSpc>
                <a:spcPct val="100000"/>
              </a:lnSpc>
              <a:spcBef>
                <a:spcPts val="0"/>
              </a:spcBef>
              <a:spcAft>
                <a:spcPts val="0"/>
              </a:spcAft>
              <a:buClrTx/>
              <a:buSzTx/>
              <a:buFontTx/>
              <a:buNone/>
              <a:tabLst/>
            </a:pPr>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5" name="Metin kutusu 4">
            <a:extLst>
              <a:ext uri="{FF2B5EF4-FFF2-40B4-BE49-F238E27FC236}">
                <a16:creationId xmlns:a16="http://schemas.microsoft.com/office/drawing/2014/main" id="{19BF3DB7-875E-D474-9E93-3EE9654F310D}"/>
              </a:ext>
            </a:extLst>
          </p:cNvPr>
          <p:cNvSpPr txBox="1"/>
          <p:nvPr/>
        </p:nvSpPr>
        <p:spPr>
          <a:xfrm>
            <a:off x="7889488" y="4667659"/>
            <a:ext cx="7672039" cy="6657344"/>
          </a:xfrm>
          <a:prstGeom prst="rect">
            <a:avLst/>
          </a:prstGeom>
          <a:noFill/>
          <a:ln w="31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tr-TR" sz="3600" b="1" i="0" u="none" strike="noStrike" cap="none" spc="0" normalizeH="0" baseline="0" dirty="0">
                <a:ln>
                  <a:noFill/>
                </a:ln>
                <a:solidFill>
                  <a:srgbClr val="D8AD65"/>
                </a:solidFill>
                <a:effectLst/>
                <a:uFillTx/>
                <a:latin typeface="Myriad Pro Cond"/>
                <a:sym typeface="Helvetica Neue"/>
              </a:rPr>
              <a:t>İleri teknolojili şirket danışmanlık desteği:</a:t>
            </a:r>
          </a:p>
          <a:p>
            <a:pPr marL="0" marR="0" indent="0" defTabSz="2438338" rtl="0" fontAlgn="auto" latinLnBrk="0" hangingPunct="0">
              <a:lnSpc>
                <a:spcPct val="100000"/>
              </a:lnSpc>
              <a:spcBef>
                <a:spcPts val="0"/>
              </a:spcBef>
              <a:spcAft>
                <a:spcPts val="0"/>
              </a:spcAft>
              <a:buClrTx/>
              <a:buSzTx/>
              <a:buFontTx/>
              <a:buNone/>
              <a:tabLst/>
            </a:pPr>
            <a:r>
              <a:rPr lang="tr-TR" sz="3600" b="1" dirty="0">
                <a:solidFill>
                  <a:schemeClr val="bg1"/>
                </a:solidFill>
                <a:latin typeface="Myriad Pro Cond"/>
              </a:rPr>
              <a:t>Destek miktarı: 13.574.000 TL/yıl</a:t>
            </a:r>
          </a:p>
          <a:p>
            <a:r>
              <a:rPr kumimoji="0" lang="tr-TR" sz="3600" b="1" i="0" u="none" strike="noStrike" cap="none" spc="0" normalizeH="0" baseline="0" dirty="0">
                <a:ln>
                  <a:noFill/>
                </a:ln>
                <a:solidFill>
                  <a:schemeClr val="bg1"/>
                </a:solidFill>
                <a:effectLst/>
                <a:uFillTx/>
                <a:latin typeface="Myriad Pro Cond"/>
                <a:sym typeface="Helvetica Neue"/>
              </a:rPr>
              <a:t>Destek oranı: %50</a:t>
            </a:r>
            <a:r>
              <a:rPr lang="tr-TR" sz="3600" b="1" dirty="0">
                <a:solidFill>
                  <a:srgbClr val="D8AD65"/>
                </a:solidFill>
                <a:latin typeface="Myriad Pro Cond"/>
              </a:rPr>
              <a:t> </a:t>
            </a:r>
          </a:p>
          <a:p>
            <a:endParaRPr lang="tr-TR" sz="3600" b="1" dirty="0">
              <a:solidFill>
                <a:srgbClr val="D8AD65"/>
              </a:solidFill>
              <a:latin typeface="Myriad Pro Cond"/>
            </a:endParaRPr>
          </a:p>
          <a:p>
            <a:endParaRPr lang="tr-TR" sz="3600" b="1" dirty="0">
              <a:solidFill>
                <a:srgbClr val="D8AD65"/>
              </a:solidFill>
              <a:latin typeface="Myriad Pro Cond"/>
            </a:endParaRPr>
          </a:p>
          <a:p>
            <a:r>
              <a:rPr lang="tr-TR" sz="3600" b="1" dirty="0">
                <a:solidFill>
                  <a:srgbClr val="D8AD65"/>
                </a:solidFill>
                <a:latin typeface="Myriad Pro Cond"/>
              </a:rPr>
              <a:t>İleri teknolojili şirket kredi faiz desteği:</a:t>
            </a:r>
          </a:p>
          <a:p>
            <a:r>
              <a:rPr lang="tr-TR" sz="3600" b="1" dirty="0">
                <a:solidFill>
                  <a:schemeClr val="bg1"/>
                </a:solidFill>
                <a:latin typeface="Myriad Pro Cond"/>
              </a:rPr>
              <a:t>Destek miktarı: 81.447.000</a:t>
            </a:r>
          </a:p>
          <a:p>
            <a:r>
              <a:rPr lang="tr-TR" sz="3600" b="1" dirty="0">
                <a:solidFill>
                  <a:schemeClr val="bg1"/>
                </a:solidFill>
                <a:latin typeface="Myriad Pro Cond"/>
              </a:rPr>
              <a:t>Destek oranı: 5 puan (TL) 2 puan(Döviz)</a:t>
            </a:r>
          </a:p>
          <a:p>
            <a:endParaRPr kumimoji="0" lang="tr-TR" sz="3200" b="1" i="0" u="none" strike="noStrike" cap="none" spc="0" normalizeH="0" baseline="0" dirty="0">
              <a:ln>
                <a:noFill/>
              </a:ln>
              <a:solidFill>
                <a:schemeClr val="bg1"/>
              </a:solidFill>
              <a:effectLst/>
              <a:uFillTx/>
              <a:latin typeface="+mn-lt"/>
              <a:ea typeface="+mn-ea"/>
              <a:cs typeface="+mn-cs"/>
              <a:sym typeface="Helvetica Neue"/>
            </a:endParaRPr>
          </a:p>
        </p:txBody>
      </p:sp>
      <p:sp>
        <p:nvSpPr>
          <p:cNvPr id="6" name="Metin kutusu 5">
            <a:extLst>
              <a:ext uri="{FF2B5EF4-FFF2-40B4-BE49-F238E27FC236}">
                <a16:creationId xmlns:a16="http://schemas.microsoft.com/office/drawing/2014/main" id="{CEB7BC50-7B5F-5B19-E34F-28ACDDCF3F92}"/>
              </a:ext>
            </a:extLst>
          </p:cNvPr>
          <p:cNvSpPr txBox="1"/>
          <p:nvPr/>
        </p:nvSpPr>
        <p:spPr>
          <a:xfrm>
            <a:off x="16089816" y="4113661"/>
            <a:ext cx="7270595" cy="7765340"/>
          </a:xfrm>
          <a:prstGeom prst="rect">
            <a:avLst/>
          </a:prstGeom>
          <a:noFill/>
          <a:ln w="3175" cap="flat">
            <a:solidFill>
              <a:srgbClr val="FFFF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rPr>
              <a:t>Marka alım danışmanlık desteği: </a:t>
            </a:r>
          </a:p>
          <a:p>
            <a:r>
              <a:rPr lang="tr-TR" sz="3600" b="1" dirty="0">
                <a:solidFill>
                  <a:schemeClr val="bg1"/>
                </a:solidFill>
                <a:latin typeface="Myriad Pro Cond"/>
              </a:rPr>
              <a:t>Destek miktarı: 5.429.000 TL/yıl</a:t>
            </a:r>
          </a:p>
          <a:p>
            <a:r>
              <a:rPr lang="tr-TR" sz="3600" b="1" dirty="0">
                <a:solidFill>
                  <a:schemeClr val="bg1"/>
                </a:solidFill>
                <a:latin typeface="Myriad Pro Cond"/>
              </a:rPr>
              <a:t>Destek oranı: %50</a:t>
            </a:r>
            <a:endParaRPr lang="tr-TR" sz="3600" b="1" dirty="0">
              <a:solidFill>
                <a:srgbClr val="D8AD65"/>
              </a:solidFill>
              <a:latin typeface="Myriad Pro Cond"/>
            </a:endParaRPr>
          </a:p>
          <a:p>
            <a:endParaRPr lang="tr-TR" sz="3600" b="1" dirty="0">
              <a:solidFill>
                <a:srgbClr val="D8AD65"/>
              </a:solidFill>
              <a:latin typeface="Myriad Pro Cond"/>
            </a:endParaRPr>
          </a:p>
          <a:p>
            <a:r>
              <a:rPr lang="tr-TR" sz="3600" b="1" dirty="0">
                <a:solidFill>
                  <a:srgbClr val="D8AD65"/>
                </a:solidFill>
                <a:latin typeface="Myriad Pro Cond"/>
              </a:rPr>
              <a:t>Marka alım kredi desteği:</a:t>
            </a:r>
          </a:p>
          <a:p>
            <a:r>
              <a:rPr lang="tr-TR" sz="3600" b="1" dirty="0">
                <a:solidFill>
                  <a:schemeClr val="bg1"/>
                </a:solidFill>
                <a:latin typeface="Myriad Pro Cond"/>
              </a:rPr>
              <a:t>Destek miktarı: 54.298.000</a:t>
            </a:r>
          </a:p>
          <a:p>
            <a:r>
              <a:rPr lang="tr-TR" sz="3600" b="1" dirty="0">
                <a:solidFill>
                  <a:schemeClr val="bg1"/>
                </a:solidFill>
                <a:latin typeface="Myriad Pro Cond"/>
              </a:rPr>
              <a:t>Destek oranı: 5 puan (TL) 2 puan(Döviz)</a:t>
            </a:r>
          </a:p>
          <a:p>
            <a:endParaRPr lang="tr-TR" sz="3600" b="1" dirty="0">
              <a:solidFill>
                <a:schemeClr val="bg1"/>
              </a:solidFill>
              <a:latin typeface="Myriad Pro Cond"/>
            </a:endParaRPr>
          </a:p>
          <a:p>
            <a:r>
              <a:rPr lang="tr-TR" sz="3600" b="1" dirty="0">
                <a:solidFill>
                  <a:schemeClr val="bg1"/>
                </a:solidFill>
                <a:latin typeface="Myriad Pro Cond"/>
              </a:rPr>
              <a:t>*Satın alınacak markanın en az 10 yıldır yurt dışında tescilli olması ve tescilinin devam ediyor olması gerekmektedir.</a:t>
            </a:r>
          </a:p>
          <a:p>
            <a:pPr marL="0" marR="0" indent="0" algn="ctr" defTabSz="2438338" rtl="0" fontAlgn="auto" latinLnBrk="0" hangingPunct="0">
              <a:lnSpc>
                <a:spcPct val="100000"/>
              </a:lnSpc>
              <a:spcBef>
                <a:spcPts val="0"/>
              </a:spcBef>
              <a:spcAft>
                <a:spcPts val="0"/>
              </a:spcAft>
              <a:buClrTx/>
              <a:buSzTx/>
              <a:buFontTx/>
              <a:buNone/>
              <a:tabLst/>
            </a:pPr>
            <a:endParaRPr kumimoji="0" lang="tr-TR" sz="3200" b="0" i="0" u="none" strike="noStrike" cap="none" spc="0" normalizeH="0" baseline="0" dirty="0">
              <a:ln>
                <a:noFill/>
              </a:ln>
              <a:solidFill>
                <a:srgbClr val="5E5E5E"/>
              </a:solidFill>
              <a:effectLst/>
              <a:uFillTx/>
              <a:latin typeface="+mn-lt"/>
              <a:ea typeface="+mn-ea"/>
              <a:cs typeface="+mn-cs"/>
              <a:sym typeface="Helvetica Neue"/>
            </a:endParaRPr>
          </a:p>
        </p:txBody>
      </p:sp>
      <p:grpSp>
        <p:nvGrpSpPr>
          <p:cNvPr id="8" name="Group">
            <a:extLst>
              <a:ext uri="{FF2B5EF4-FFF2-40B4-BE49-F238E27FC236}">
                <a16:creationId xmlns:a16="http://schemas.microsoft.com/office/drawing/2014/main" id="{FFFBC250-D9B8-265E-2F12-CEF684878BB4}"/>
              </a:ext>
            </a:extLst>
          </p:cNvPr>
          <p:cNvGrpSpPr/>
          <p:nvPr/>
        </p:nvGrpSpPr>
        <p:grpSpPr>
          <a:xfrm>
            <a:off x="4413664" y="696797"/>
            <a:ext cx="16576896" cy="2532177"/>
            <a:chOff x="-12700" y="-12699"/>
            <a:chExt cx="12192954" cy="1394491"/>
          </a:xfrm>
        </p:grpSpPr>
        <p:grpSp>
          <p:nvGrpSpPr>
            <p:cNvPr id="9" name="Rectangle">
              <a:extLst>
                <a:ext uri="{FF2B5EF4-FFF2-40B4-BE49-F238E27FC236}">
                  <a16:creationId xmlns:a16="http://schemas.microsoft.com/office/drawing/2014/main" id="{7D8FAA72-3915-708C-FDA0-D724F3C19C49}"/>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0F1743D6-116D-B144-E0DF-4933FD200A3D}"/>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F19B69E7-F4FD-368F-C3EC-F67761F043AA}"/>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A6753A0E-F4F5-5E56-C4B3-955AF2C6CD5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4" name="Metin kutusu 13">
            <a:extLst>
              <a:ext uri="{FF2B5EF4-FFF2-40B4-BE49-F238E27FC236}">
                <a16:creationId xmlns:a16="http://schemas.microsoft.com/office/drawing/2014/main" id="{EF02EFA8-E80B-740A-58E7-3A36F206C5DE}"/>
              </a:ext>
            </a:extLst>
          </p:cNvPr>
          <p:cNvSpPr txBox="1"/>
          <p:nvPr/>
        </p:nvSpPr>
        <p:spPr>
          <a:xfrm>
            <a:off x="5491128" y="822651"/>
            <a:ext cx="14421970" cy="193899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defRPr sz="4400" b="1">
                <a:solidFill>
                  <a:srgbClr val="D8AD65"/>
                </a:solidFill>
                <a:latin typeface="Myriad Pro Cond"/>
                <a:ea typeface="Myriad Pro Cond"/>
                <a:cs typeface="Myriad Pro Cond"/>
                <a:sym typeface="Myriad Pro Condensed"/>
              </a:defRPr>
            </a:pPr>
            <a:r>
              <a:rPr lang="tr-TR" sz="6000" b="1" dirty="0">
                <a:solidFill>
                  <a:srgbClr val="D8AD65"/>
                </a:solidFill>
                <a:latin typeface="Calibri" panose="020F0502020204030204" pitchFamily="34" charset="0"/>
                <a:cs typeface="Calibri" panose="020F0502020204030204" pitchFamily="34" charset="0"/>
                <a:sym typeface="Myriad Pro Condensed"/>
              </a:rPr>
              <a:t>YURT DIŞI ŞİRKET VE YURT DIŞINDA YERLEŞİK ŞİRKETE AİT MARKA DESTEĞİ</a:t>
            </a:r>
          </a:p>
        </p:txBody>
      </p:sp>
    </p:spTree>
    <p:extLst>
      <p:ext uri="{BB962C8B-B14F-4D97-AF65-F5344CB8AC3E}">
        <p14:creationId xmlns:p14="http://schemas.microsoft.com/office/powerpoint/2010/main" val="81734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lvl="0" defTabSz="457200" eaLnBrk="0" fontAlgn="base">
              <a:spcBef>
                <a:spcPct val="0"/>
              </a:spcBef>
              <a:spcAft>
                <a:spcPct val="0"/>
              </a:spcAft>
              <a:defRPr/>
            </a:pPr>
            <a:r>
              <a:rPr lang="tr-TR" sz="4400" b="1" dirty="0">
                <a:solidFill>
                  <a:srgbClr val="D8AE63"/>
                </a:solidFill>
              </a:rPr>
              <a:t>MARKA/TURQUALITY® DESTEĞİ</a:t>
            </a:r>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52200848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67A1918D-8D13-47FD-9856-5F244F6533ED}"/>
              </a:ext>
            </a:extLst>
          </p:cNvPr>
          <p:cNvSpPr>
            <a:spLocks noChangeAspect="1" noChangeArrowheads="1" noTextEdit="1"/>
          </p:cNvSpPr>
          <p:nvPr/>
        </p:nvSpPr>
        <p:spPr bwMode="auto">
          <a:xfrm>
            <a:off x="4419600" y="3312726"/>
            <a:ext cx="15408276" cy="138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z="4400" dirty="0"/>
          </a:p>
        </p:txBody>
      </p:sp>
      <p:sp>
        <p:nvSpPr>
          <p:cNvPr id="5" name="Dikdörtgen 4">
            <a:extLst>
              <a:ext uri="{FF2B5EF4-FFF2-40B4-BE49-F238E27FC236}">
                <a16:creationId xmlns:a16="http://schemas.microsoft.com/office/drawing/2014/main" id="{9A51B3DA-43C8-4918-9084-06697BF2040D}"/>
              </a:ext>
            </a:extLst>
          </p:cNvPr>
          <p:cNvSpPr/>
          <p:nvPr/>
        </p:nvSpPr>
        <p:spPr>
          <a:xfrm>
            <a:off x="11046526" y="8659571"/>
            <a:ext cx="184731" cy="769441"/>
          </a:xfrm>
          <a:prstGeom prst="rect">
            <a:avLst/>
          </a:prstGeom>
        </p:spPr>
        <p:txBody>
          <a:bodyPr wrap="none">
            <a:spAutoFit/>
          </a:bodyPr>
          <a:lstStyle/>
          <a:p>
            <a:endParaRPr lang="tr-TR" sz="4400" dirty="0"/>
          </a:p>
        </p:txBody>
      </p:sp>
      <p:sp>
        <p:nvSpPr>
          <p:cNvPr id="8" name="_s69645">
            <a:extLst>
              <a:ext uri="{FF2B5EF4-FFF2-40B4-BE49-F238E27FC236}">
                <a16:creationId xmlns:a16="http://schemas.microsoft.com/office/drawing/2014/main" id="{3D83BCDF-2265-4543-81A9-069441ECB2E3}"/>
              </a:ext>
            </a:extLst>
          </p:cNvPr>
          <p:cNvSpPr>
            <a:spLocks noChangeArrowheads="1"/>
          </p:cNvSpPr>
          <p:nvPr/>
        </p:nvSpPr>
        <p:spPr bwMode="auto">
          <a:xfrm>
            <a:off x="680141" y="3312726"/>
            <a:ext cx="17811342" cy="1555144"/>
          </a:xfrm>
          <a:prstGeom prst="roundRect">
            <a:avLst>
              <a:gd name="adj" fmla="val 16667"/>
            </a:avLst>
          </a:prstGeom>
          <a:noFill/>
          <a:ln>
            <a:noFill/>
          </a:ln>
        </p:spPr>
        <p:style>
          <a:lnRef idx="0">
            <a:scrgbClr r="0" g="0" b="0"/>
          </a:lnRef>
          <a:fillRef idx="0">
            <a:scrgbClr r="0" g="0" b="0"/>
          </a:fillRef>
          <a:effectRef idx="0">
            <a:scrgbClr r="0" g="0" b="0"/>
          </a:effectRef>
          <a:fontRef idx="minor">
            <a:schemeClr val="dk1"/>
          </a:fontRef>
        </p:style>
        <p:txBody>
          <a:bodyPr wrap="none" lIns="0" tIns="0" rIns="0" bIns="0" anchor="ctr"/>
          <a:lstStyle/>
          <a:p>
            <a:pPr algn="l" defTabSz="1828800" hangingPunct="1">
              <a:defRPr/>
            </a:pPr>
            <a:endParaRPr lang="tr-TR" sz="3600" dirty="0">
              <a:solidFill>
                <a:srgbClr val="083048"/>
              </a:solidFill>
              <a:latin typeface="Myriad Pro Cond"/>
            </a:endParaRPr>
          </a:p>
          <a:p>
            <a:pPr algn="l" defTabSz="1828800" hangingPunct="1">
              <a:defRPr/>
            </a:pPr>
            <a:r>
              <a:rPr lang="tr-TR" sz="3600" b="1" dirty="0">
                <a:solidFill>
                  <a:schemeClr val="tx1">
                    <a:lumMod val="20000"/>
                    <a:lumOff val="80000"/>
                  </a:schemeClr>
                </a:solidFill>
                <a:latin typeface="Myriad Pro Cond"/>
              </a:rPr>
              <a:t> DESTEK SÜRESİ: 	 </a:t>
            </a:r>
            <a:r>
              <a:rPr lang="tr-TR" sz="3600" b="1" kern="1200" dirty="0">
                <a:solidFill>
                  <a:srgbClr val="E43033"/>
                </a:solidFill>
                <a:latin typeface="Myriad Pro Cond"/>
              </a:rPr>
              <a:t>Marka Programı	           : 4 yıl </a:t>
            </a:r>
          </a:p>
          <a:p>
            <a:pPr lvl="0">
              <a:defRPr/>
            </a:pPr>
            <a:r>
              <a:rPr lang="tr-TR" sz="3600" b="1" dirty="0">
                <a:solidFill>
                  <a:schemeClr val="tx1">
                    <a:lumMod val="20000"/>
                    <a:lumOff val="80000"/>
                  </a:schemeClr>
                </a:solidFill>
                <a:latin typeface="Myriad Pro Cond"/>
                <a:cs typeface="Arial" pitchFamily="34" charset="0"/>
              </a:rPr>
              <a:t>		      </a:t>
            </a:r>
            <a:r>
              <a:rPr lang="tr-TR" sz="3600" b="1" kern="1200" dirty="0" err="1">
                <a:solidFill>
                  <a:srgbClr val="E43033"/>
                </a:solidFill>
                <a:latin typeface="Myriad Pro Cond"/>
              </a:rPr>
              <a:t>Turquality</a:t>
            </a:r>
            <a:r>
              <a:rPr lang="tr-TR" sz="3600" b="1" kern="1200" dirty="0">
                <a:solidFill>
                  <a:srgbClr val="E43033"/>
                </a:solidFill>
                <a:latin typeface="Myriad Pro Cond"/>
              </a:rPr>
              <a:t>® Programı	: Programda kaldığı süre boyunca</a:t>
            </a:r>
          </a:p>
          <a:p>
            <a:pPr algn="l" defTabSz="1828800" hangingPunct="1">
              <a:defRPr/>
            </a:pPr>
            <a:r>
              <a:rPr lang="tr-TR" sz="3600" b="1" dirty="0">
                <a:solidFill>
                  <a:schemeClr val="tx1">
                    <a:lumMod val="20000"/>
                    <a:lumOff val="80000"/>
                  </a:schemeClr>
                </a:solidFill>
                <a:latin typeface="Myriad Pro Cond"/>
              </a:rPr>
              <a:t> </a:t>
            </a:r>
          </a:p>
          <a:p>
            <a:pPr algn="l" defTabSz="1828800" hangingPunct="1">
              <a:defRPr/>
            </a:pPr>
            <a:r>
              <a:rPr lang="tr-TR" sz="3600" b="1" dirty="0">
                <a:solidFill>
                  <a:schemeClr val="tx1">
                    <a:lumMod val="20000"/>
                    <a:lumOff val="80000"/>
                  </a:schemeClr>
                </a:solidFill>
                <a:latin typeface="Myriad Pro Cond"/>
              </a:rPr>
              <a:t>DESTEK ORANI:	 </a:t>
            </a:r>
            <a:r>
              <a:rPr lang="tr-TR" sz="3600" b="1" kern="1200" dirty="0">
                <a:solidFill>
                  <a:srgbClr val="E43033"/>
                </a:solidFill>
                <a:latin typeface="Myriad Pro Cond"/>
              </a:rPr>
              <a:t>%50 - %75</a:t>
            </a:r>
          </a:p>
          <a:p>
            <a:pPr algn="l" defTabSz="1828800" hangingPunct="1">
              <a:defRPr/>
            </a:pPr>
            <a:endParaRPr lang="tr-TR" sz="3600" dirty="0">
              <a:solidFill>
                <a:srgbClr val="083048"/>
              </a:solidFill>
              <a:latin typeface="Myriad Pro Cond"/>
            </a:endParaRPr>
          </a:p>
        </p:txBody>
      </p:sp>
      <p:cxnSp>
        <p:nvCxnSpPr>
          <p:cNvPr id="15" name="Düz Bağlayıcı 14">
            <a:extLst>
              <a:ext uri="{FF2B5EF4-FFF2-40B4-BE49-F238E27FC236}">
                <a16:creationId xmlns:a16="http://schemas.microsoft.com/office/drawing/2014/main" id="{08F13BAB-F25B-4070-BBA4-48656DA86EDB}"/>
              </a:ext>
            </a:extLst>
          </p:cNvPr>
          <p:cNvCxnSpPr>
            <a:cxnSpLocks/>
          </p:cNvCxnSpPr>
          <p:nvPr/>
        </p:nvCxnSpPr>
        <p:spPr>
          <a:xfrm flipH="1">
            <a:off x="11887201" y="5161245"/>
            <a:ext cx="33210" cy="8167893"/>
          </a:xfrm>
          <a:prstGeom prst="line">
            <a:avLst/>
          </a:prstGeom>
          <a:ln w="57150" cap="sq" cmpd="sng">
            <a:solidFill>
              <a:srgbClr val="0070C0"/>
            </a:solidFill>
            <a:tailEnd w="lg" len="med"/>
          </a:ln>
        </p:spPr>
        <p:style>
          <a:lnRef idx="3">
            <a:schemeClr val="accent1"/>
          </a:lnRef>
          <a:fillRef idx="0">
            <a:schemeClr val="accent1"/>
          </a:fillRef>
          <a:effectRef idx="2">
            <a:schemeClr val="accent1"/>
          </a:effectRef>
          <a:fontRef idx="minor">
            <a:schemeClr val="tx1"/>
          </a:fontRef>
        </p:style>
      </p:cxnSp>
      <p:cxnSp>
        <p:nvCxnSpPr>
          <p:cNvPr id="16" name="Düz Bağlayıcı 15">
            <a:extLst>
              <a:ext uri="{FF2B5EF4-FFF2-40B4-BE49-F238E27FC236}">
                <a16:creationId xmlns:a16="http://schemas.microsoft.com/office/drawing/2014/main" id="{440C30EA-2634-4817-AD67-864DE39C94BB}"/>
              </a:ext>
            </a:extLst>
          </p:cNvPr>
          <p:cNvCxnSpPr>
            <a:cxnSpLocks/>
          </p:cNvCxnSpPr>
          <p:nvPr/>
        </p:nvCxnSpPr>
        <p:spPr>
          <a:xfrm>
            <a:off x="10887966" y="964601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7" name="Düz Bağlayıcı 16">
            <a:extLst>
              <a:ext uri="{FF2B5EF4-FFF2-40B4-BE49-F238E27FC236}">
                <a16:creationId xmlns:a16="http://schemas.microsoft.com/office/drawing/2014/main" id="{E507B3DD-CB1D-4334-97EC-0A60AF18D4CC}"/>
              </a:ext>
            </a:extLst>
          </p:cNvPr>
          <p:cNvCxnSpPr>
            <a:cxnSpLocks/>
          </p:cNvCxnSpPr>
          <p:nvPr/>
        </p:nvCxnSpPr>
        <p:spPr>
          <a:xfrm>
            <a:off x="10887966" y="11503987"/>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8" name="Düz Bağlayıcı 17">
            <a:extLst>
              <a:ext uri="{FF2B5EF4-FFF2-40B4-BE49-F238E27FC236}">
                <a16:creationId xmlns:a16="http://schemas.microsoft.com/office/drawing/2014/main" id="{0FED6B13-2C0D-4B04-B0F5-71AC34B3F6C8}"/>
              </a:ext>
            </a:extLst>
          </p:cNvPr>
          <p:cNvCxnSpPr>
            <a:cxnSpLocks/>
          </p:cNvCxnSpPr>
          <p:nvPr/>
        </p:nvCxnSpPr>
        <p:spPr>
          <a:xfrm>
            <a:off x="10887966" y="7747995"/>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19" name="Düz Bağlayıcı 18">
            <a:extLst>
              <a:ext uri="{FF2B5EF4-FFF2-40B4-BE49-F238E27FC236}">
                <a16:creationId xmlns:a16="http://schemas.microsoft.com/office/drawing/2014/main" id="{6AC6E7D4-5641-4024-855B-84AF4C0EF279}"/>
              </a:ext>
            </a:extLst>
          </p:cNvPr>
          <p:cNvCxnSpPr>
            <a:cxnSpLocks/>
          </p:cNvCxnSpPr>
          <p:nvPr/>
        </p:nvCxnSpPr>
        <p:spPr>
          <a:xfrm>
            <a:off x="10850126" y="5973622"/>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cxnSp>
        <p:nvCxnSpPr>
          <p:cNvPr id="20" name="Düz Bağlayıcı 19">
            <a:extLst>
              <a:ext uri="{FF2B5EF4-FFF2-40B4-BE49-F238E27FC236}">
                <a16:creationId xmlns:a16="http://schemas.microsoft.com/office/drawing/2014/main" id="{3D2C7812-7666-4067-8338-678CDA77D157}"/>
              </a:ext>
            </a:extLst>
          </p:cNvPr>
          <p:cNvCxnSpPr>
            <a:cxnSpLocks/>
          </p:cNvCxnSpPr>
          <p:nvPr/>
        </p:nvCxnSpPr>
        <p:spPr>
          <a:xfrm>
            <a:off x="10887966" y="13329138"/>
            <a:ext cx="2064888" cy="0"/>
          </a:xfrm>
          <a:prstGeom prst="line">
            <a:avLst/>
          </a:prstGeom>
          <a:ln w="44450">
            <a:solidFill>
              <a:srgbClr val="0070C0"/>
            </a:solidFill>
          </a:ln>
        </p:spPr>
        <p:style>
          <a:lnRef idx="3">
            <a:schemeClr val="accent1"/>
          </a:lnRef>
          <a:fillRef idx="0">
            <a:schemeClr val="accent1"/>
          </a:fillRef>
          <a:effectRef idx="2">
            <a:schemeClr val="accent1"/>
          </a:effectRef>
          <a:fontRef idx="minor">
            <a:schemeClr val="tx1"/>
          </a:fontRef>
        </p:style>
      </p:cxnSp>
      <p:sp>
        <p:nvSpPr>
          <p:cNvPr id="23" name="Yuvarlatılmış Dikdörtgen 26">
            <a:extLst>
              <a:ext uri="{FF2B5EF4-FFF2-40B4-BE49-F238E27FC236}">
                <a16:creationId xmlns:a16="http://schemas.microsoft.com/office/drawing/2014/main" id="{BC91DA89-2DF9-4D79-8C09-8CA3ECA8977E}"/>
              </a:ext>
            </a:extLst>
          </p:cNvPr>
          <p:cNvSpPr/>
          <p:nvPr/>
        </p:nvSpPr>
        <p:spPr>
          <a:xfrm>
            <a:off x="561890" y="547686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Tanıtım</a:t>
            </a:r>
          </a:p>
        </p:txBody>
      </p:sp>
      <p:sp>
        <p:nvSpPr>
          <p:cNvPr id="24" name="Yuvarlatılmış Dikdörtgen 26">
            <a:extLst>
              <a:ext uri="{FF2B5EF4-FFF2-40B4-BE49-F238E27FC236}">
                <a16:creationId xmlns:a16="http://schemas.microsoft.com/office/drawing/2014/main" id="{2480E6EE-3FE2-40B4-BF53-E8A30FF448FE}"/>
              </a:ext>
            </a:extLst>
          </p:cNvPr>
          <p:cNvSpPr/>
          <p:nvPr/>
        </p:nvSpPr>
        <p:spPr>
          <a:xfrm>
            <a:off x="561890" y="7242383"/>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Fuar</a:t>
            </a:r>
          </a:p>
        </p:txBody>
      </p:sp>
      <p:sp>
        <p:nvSpPr>
          <p:cNvPr id="25" name="Yuvarlatılmış Dikdörtgen 26">
            <a:extLst>
              <a:ext uri="{FF2B5EF4-FFF2-40B4-BE49-F238E27FC236}">
                <a16:creationId xmlns:a16="http://schemas.microsoft.com/office/drawing/2014/main" id="{B28B358C-C056-4E2A-8022-79BF4CD47CF7}"/>
              </a:ext>
            </a:extLst>
          </p:cNvPr>
          <p:cNvSpPr/>
          <p:nvPr/>
        </p:nvSpPr>
        <p:spPr>
          <a:xfrm>
            <a:off x="561890" y="9149257"/>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Danışmanlık</a:t>
            </a:r>
          </a:p>
        </p:txBody>
      </p:sp>
      <p:sp>
        <p:nvSpPr>
          <p:cNvPr id="34" name="Yuvarlatılmış Dikdörtgen 26">
            <a:extLst>
              <a:ext uri="{FF2B5EF4-FFF2-40B4-BE49-F238E27FC236}">
                <a16:creationId xmlns:a16="http://schemas.microsoft.com/office/drawing/2014/main" id="{9CAD06A2-AD85-4A82-9D32-1DF29D098221}"/>
              </a:ext>
            </a:extLst>
          </p:cNvPr>
          <p:cNvSpPr/>
          <p:nvPr/>
        </p:nvSpPr>
        <p:spPr>
          <a:xfrm>
            <a:off x="599730" y="10616507"/>
            <a:ext cx="9960264" cy="1555143"/>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4000" dirty="0">
                <a:ln w="0"/>
                <a:solidFill>
                  <a:schemeClr val="bg1"/>
                </a:solidFill>
                <a:effectLst>
                  <a:outerShdw blurRad="38100" dist="19050" dir="2700000" algn="tl" rotWithShape="0">
                    <a:schemeClr val="dk1">
                      <a:alpha val="40000"/>
                    </a:schemeClr>
                  </a:outerShdw>
                </a:effectLst>
                <a:latin typeface="Myriad Pro Cond"/>
              </a:rPr>
              <a:t>Depolama hizmeti ile birim kira/temel kurulum/konsept mimari çalışma</a:t>
            </a:r>
          </a:p>
        </p:txBody>
      </p:sp>
      <p:sp>
        <p:nvSpPr>
          <p:cNvPr id="35" name="Yuvarlatılmış Dikdörtgen 26">
            <a:extLst>
              <a:ext uri="{FF2B5EF4-FFF2-40B4-BE49-F238E27FC236}">
                <a16:creationId xmlns:a16="http://schemas.microsoft.com/office/drawing/2014/main" id="{533A92EE-1F85-4775-A158-C460A1F3B2C0}"/>
              </a:ext>
            </a:extLst>
          </p:cNvPr>
          <p:cNvSpPr/>
          <p:nvPr/>
        </p:nvSpPr>
        <p:spPr>
          <a:xfrm>
            <a:off x="599730" y="1238203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Franchise</a:t>
            </a:r>
          </a:p>
        </p:txBody>
      </p:sp>
      <p:sp>
        <p:nvSpPr>
          <p:cNvPr id="36" name="Yuvarlatılmış Dikdörtgen 26">
            <a:extLst>
              <a:ext uri="{FF2B5EF4-FFF2-40B4-BE49-F238E27FC236}">
                <a16:creationId xmlns:a16="http://schemas.microsoft.com/office/drawing/2014/main" id="{F87782E4-E3FA-4A43-A8EB-CC50777453C9}"/>
              </a:ext>
            </a:extLst>
          </p:cNvPr>
          <p:cNvSpPr/>
          <p:nvPr/>
        </p:nvSpPr>
        <p:spPr>
          <a:xfrm>
            <a:off x="13285458" y="5515115"/>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4000" dirty="0">
                <a:ln w="0"/>
                <a:solidFill>
                  <a:schemeClr val="bg1"/>
                </a:solidFill>
                <a:effectLst>
                  <a:outerShdw blurRad="38100" dist="19050" dir="2700000" algn="tl" rotWithShape="0">
                    <a:schemeClr val="dk1">
                      <a:alpha val="40000"/>
                    </a:schemeClr>
                  </a:outerShdw>
                </a:effectLst>
                <a:latin typeface="Myriad Pro Cond"/>
              </a:rPr>
              <a:t>İstihdam</a:t>
            </a:r>
          </a:p>
        </p:txBody>
      </p:sp>
      <p:sp>
        <p:nvSpPr>
          <p:cNvPr id="37" name="Yuvarlatılmış Dikdörtgen 26">
            <a:extLst>
              <a:ext uri="{FF2B5EF4-FFF2-40B4-BE49-F238E27FC236}">
                <a16:creationId xmlns:a16="http://schemas.microsoft.com/office/drawing/2014/main" id="{A95646B6-5512-4AB5-8487-EE7B0B5DA105}"/>
              </a:ext>
            </a:extLst>
          </p:cNvPr>
          <p:cNvSpPr/>
          <p:nvPr/>
        </p:nvSpPr>
        <p:spPr>
          <a:xfrm>
            <a:off x="13246916" y="6971680"/>
            <a:ext cx="9960264" cy="189377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endParaRPr lang="tr-TR" sz="3800" dirty="0">
              <a:ln w="0"/>
              <a:solidFill>
                <a:schemeClr val="bg1"/>
              </a:solidFill>
              <a:effectLst>
                <a:outerShdw blurRad="38100" dist="19050" dir="2700000" algn="tl" rotWithShape="0">
                  <a:schemeClr val="dk1">
                    <a:alpha val="40000"/>
                  </a:schemeClr>
                </a:outerShdw>
              </a:effectLst>
              <a:latin typeface="Myriad Pro Cond"/>
            </a:endParaRPr>
          </a:p>
        </p:txBody>
      </p:sp>
      <p:sp>
        <p:nvSpPr>
          <p:cNvPr id="38" name="Yuvarlatılmış Dikdörtgen 26">
            <a:extLst>
              <a:ext uri="{FF2B5EF4-FFF2-40B4-BE49-F238E27FC236}">
                <a16:creationId xmlns:a16="http://schemas.microsoft.com/office/drawing/2014/main" id="{CCC75EF9-3BA1-44D1-B627-5F43FD471F06}"/>
              </a:ext>
            </a:extLst>
          </p:cNvPr>
          <p:cNvSpPr/>
          <p:nvPr/>
        </p:nvSpPr>
        <p:spPr>
          <a:xfrm>
            <a:off x="13246916" y="9149257"/>
            <a:ext cx="9960264" cy="1467250"/>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3800" dirty="0">
                <a:ln w="0"/>
                <a:solidFill>
                  <a:schemeClr val="bg1"/>
                </a:solidFill>
                <a:effectLst>
                  <a:outerShdw blurRad="38100" dist="19050" dir="2700000" algn="tl" rotWithShape="0">
                    <a:schemeClr val="dk1">
                      <a:alpha val="40000"/>
                    </a:schemeClr>
                  </a:outerShdw>
                </a:effectLst>
                <a:latin typeface="Myriad Pro Cond"/>
              </a:rPr>
              <a:t>Pazara giriş belgesi, ruhsatlandırma ile klinik test işlemleri</a:t>
            </a:r>
          </a:p>
        </p:txBody>
      </p:sp>
      <p:sp>
        <p:nvSpPr>
          <p:cNvPr id="39" name="Yuvarlatılmış Dikdörtgen 26">
            <a:extLst>
              <a:ext uri="{FF2B5EF4-FFF2-40B4-BE49-F238E27FC236}">
                <a16:creationId xmlns:a16="http://schemas.microsoft.com/office/drawing/2014/main" id="{68072D13-306B-475F-80C6-5B323B9AA4E9}"/>
              </a:ext>
            </a:extLst>
          </p:cNvPr>
          <p:cNvSpPr/>
          <p:nvPr/>
        </p:nvSpPr>
        <p:spPr>
          <a:xfrm>
            <a:off x="13213706" y="11024701"/>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r>
              <a:rPr lang="tr-TR" sz="3800" dirty="0">
                <a:ln w="0"/>
                <a:solidFill>
                  <a:schemeClr val="bg1"/>
                </a:solidFill>
                <a:effectLst>
                  <a:outerShdw blurRad="38100" dist="19050" dir="2700000" algn="tl" rotWithShape="0">
                    <a:schemeClr val="dk1">
                      <a:alpha val="40000"/>
                    </a:schemeClr>
                  </a:outerShdw>
                </a:effectLst>
                <a:latin typeface="Myriad Pro Cond"/>
              </a:rPr>
              <a:t>Pazar araştırması çalışması ve raporları</a:t>
            </a:r>
          </a:p>
        </p:txBody>
      </p:sp>
      <p:sp>
        <p:nvSpPr>
          <p:cNvPr id="40" name="Yuvarlatılmış Dikdörtgen 26">
            <a:extLst>
              <a:ext uri="{FF2B5EF4-FFF2-40B4-BE49-F238E27FC236}">
                <a16:creationId xmlns:a16="http://schemas.microsoft.com/office/drawing/2014/main" id="{120C1C18-2582-4871-9C01-C40F53B64A37}"/>
              </a:ext>
            </a:extLst>
          </p:cNvPr>
          <p:cNvSpPr/>
          <p:nvPr/>
        </p:nvSpPr>
        <p:spPr>
          <a:xfrm>
            <a:off x="13280826" y="12390650"/>
            <a:ext cx="9960264" cy="993522"/>
          </a:xfrm>
          <a:prstGeom prst="roundRect">
            <a:avLst/>
          </a:prstGeom>
          <a:noFill/>
          <a:ln>
            <a:solidFill>
              <a:srgbClr val="0070C0"/>
            </a:solidFill>
          </a:ln>
        </p:spPr>
        <p:style>
          <a:lnRef idx="1">
            <a:schemeClr val="dk1"/>
          </a:lnRef>
          <a:fillRef idx="2">
            <a:schemeClr val="dk1"/>
          </a:fillRef>
          <a:effectRef idx="1">
            <a:schemeClr val="dk1"/>
          </a:effectRef>
          <a:fontRef idx="minor">
            <a:schemeClr val="dk1"/>
          </a:fontRef>
        </p:style>
        <p:txBody>
          <a:bodyPr rtlCol="0" anchor="ctr"/>
          <a:lstStyle/>
          <a:p>
            <a:pPr algn="ctr"/>
            <a:r>
              <a:rPr lang="tr-TR" sz="3800" dirty="0">
                <a:ln w="0"/>
                <a:solidFill>
                  <a:schemeClr val="bg1"/>
                </a:solidFill>
                <a:effectLst>
                  <a:outerShdw blurRad="38100" dist="19050" dir="2700000" algn="tl" rotWithShape="0">
                    <a:schemeClr val="dk1">
                      <a:alpha val="40000"/>
                    </a:schemeClr>
                  </a:outerShdw>
                </a:effectLst>
                <a:latin typeface="Myriad Pro Cond"/>
              </a:rPr>
              <a:t>Gelişim Yol Haritası</a:t>
            </a:r>
          </a:p>
        </p:txBody>
      </p:sp>
      <p:grpSp>
        <p:nvGrpSpPr>
          <p:cNvPr id="4" name="Group">
            <a:extLst>
              <a:ext uri="{FF2B5EF4-FFF2-40B4-BE49-F238E27FC236}">
                <a16:creationId xmlns:a16="http://schemas.microsoft.com/office/drawing/2014/main" id="{21CC28A7-25DB-0AC8-5938-337658537D7C}"/>
              </a:ext>
            </a:extLst>
          </p:cNvPr>
          <p:cNvGrpSpPr/>
          <p:nvPr/>
        </p:nvGrpSpPr>
        <p:grpSpPr>
          <a:xfrm>
            <a:off x="4965454" y="953882"/>
            <a:ext cx="15556672" cy="1394492"/>
            <a:chOff x="-12700" y="-12699"/>
            <a:chExt cx="12192954" cy="1394491"/>
          </a:xfrm>
        </p:grpSpPr>
        <p:grpSp>
          <p:nvGrpSpPr>
            <p:cNvPr id="6" name="Rectangle">
              <a:extLst>
                <a:ext uri="{FF2B5EF4-FFF2-40B4-BE49-F238E27FC236}">
                  <a16:creationId xmlns:a16="http://schemas.microsoft.com/office/drawing/2014/main" id="{5FA21435-0006-3B38-865F-1CA4DFF43727}"/>
                </a:ext>
              </a:extLst>
            </p:cNvPr>
            <p:cNvGrpSpPr/>
            <p:nvPr/>
          </p:nvGrpSpPr>
          <p:grpSpPr>
            <a:xfrm>
              <a:off x="-12700" y="-12700"/>
              <a:ext cx="12192955" cy="1394492"/>
              <a:chOff x="0" y="0"/>
              <a:chExt cx="12192954" cy="1394491"/>
            </a:xfrm>
          </p:grpSpPr>
          <p:sp>
            <p:nvSpPr>
              <p:cNvPr id="9" name="Rectangle">
                <a:extLst>
                  <a:ext uri="{FF2B5EF4-FFF2-40B4-BE49-F238E27FC236}">
                    <a16:creationId xmlns:a16="http://schemas.microsoft.com/office/drawing/2014/main" id="{7D992261-39FF-A38F-6764-79DC641687B7}"/>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4400">
                  <a:solidFill>
                    <a:srgbClr val="FFFFFF"/>
                  </a:solidFill>
                  <a:latin typeface="Helvetica Neue Medium"/>
                  <a:sym typeface="Helvetica Neue Medium"/>
                </a:endParaRPr>
              </a:p>
            </p:txBody>
          </p:sp>
          <p:pic>
            <p:nvPicPr>
              <p:cNvPr id="10" name="Rectangle Rectangle" descr="Rectangle Rectangle">
                <a:extLst>
                  <a:ext uri="{FF2B5EF4-FFF2-40B4-BE49-F238E27FC236}">
                    <a16:creationId xmlns:a16="http://schemas.microsoft.com/office/drawing/2014/main" id="{47E6A97C-44A5-80DD-064F-76EFAFCF9A54}"/>
                  </a:ext>
                </a:extLst>
              </p:cNvPr>
              <p:cNvPicPr>
                <a:picLocks/>
              </p:cNvPicPr>
              <p:nvPr/>
            </p:nvPicPr>
            <p:blipFill>
              <a:blip r:embed="rId2"/>
              <a:stretch>
                <a:fillRect/>
              </a:stretch>
            </p:blipFill>
            <p:spPr>
              <a:xfrm>
                <a:off x="0" y="-1"/>
                <a:ext cx="12192955" cy="1394493"/>
              </a:xfrm>
              <a:prstGeom prst="rect">
                <a:avLst/>
              </a:prstGeom>
              <a:effectLst/>
            </p:spPr>
          </p:pic>
        </p:grpSp>
        <p:sp>
          <p:nvSpPr>
            <p:cNvPr id="7" name="Line">
              <a:extLst>
                <a:ext uri="{FF2B5EF4-FFF2-40B4-BE49-F238E27FC236}">
                  <a16:creationId xmlns:a16="http://schemas.microsoft.com/office/drawing/2014/main" id="{20C32F2D-9FF1-51C7-74CD-01CD232B086F}"/>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sz="4400">
                <a:latin typeface="Helvetica Neue"/>
              </a:endParaRPr>
            </a:p>
          </p:txBody>
        </p:sp>
      </p:grpSp>
      <p:sp>
        <p:nvSpPr>
          <p:cNvPr id="11" name="Metin kutusu 10">
            <a:extLst>
              <a:ext uri="{FF2B5EF4-FFF2-40B4-BE49-F238E27FC236}">
                <a16:creationId xmlns:a16="http://schemas.microsoft.com/office/drawing/2014/main" id="{BBFC68D6-D4AF-F91A-CCA1-33587062320D}"/>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MARKA DESTEĞİ </a:t>
            </a:r>
          </a:p>
        </p:txBody>
      </p:sp>
      <p:sp>
        <p:nvSpPr>
          <p:cNvPr id="12" name="Metin kutusu 11">
            <a:extLst>
              <a:ext uri="{FF2B5EF4-FFF2-40B4-BE49-F238E27FC236}">
                <a16:creationId xmlns:a16="http://schemas.microsoft.com/office/drawing/2014/main" id="{BA9B5DA6-CE94-D91B-F47A-DF51B50B6EB2}"/>
              </a:ext>
            </a:extLst>
          </p:cNvPr>
          <p:cNvSpPr txBox="1"/>
          <p:nvPr/>
        </p:nvSpPr>
        <p:spPr>
          <a:xfrm>
            <a:off x="13280125" y="7091317"/>
            <a:ext cx="9893845" cy="184665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tr-TR" sz="3800" dirty="0">
                <a:ln w="0"/>
                <a:solidFill>
                  <a:schemeClr val="bg1"/>
                </a:solidFill>
                <a:effectLst>
                  <a:outerShdw blurRad="38100" dist="19050" dir="2700000" algn="tl" rotWithShape="0">
                    <a:schemeClr val="dk1">
                      <a:alpha val="40000"/>
                    </a:schemeClr>
                  </a:outerShdw>
                </a:effectLst>
                <a:latin typeface="Myriad Pro Cond"/>
              </a:rPr>
              <a:t>Patent, faydalı model, endüstriyel tasarım tescili ile yurt dışı marka tescil/yenileme/koruma</a:t>
            </a:r>
          </a:p>
        </p:txBody>
      </p:sp>
      <p:sp>
        <p:nvSpPr>
          <p:cNvPr id="28" name="Metin kutusu 27">
            <a:extLst>
              <a:ext uri="{FF2B5EF4-FFF2-40B4-BE49-F238E27FC236}">
                <a16:creationId xmlns:a16="http://schemas.microsoft.com/office/drawing/2014/main" id="{7369D39C-C556-4CE7-B21F-5ACA46CFE3FB}"/>
              </a:ext>
            </a:extLst>
          </p:cNvPr>
          <p:cNvSpPr txBox="1"/>
          <p:nvPr/>
        </p:nvSpPr>
        <p:spPr>
          <a:xfrm>
            <a:off x="20724063" y="1958284"/>
            <a:ext cx="2810225" cy="3394913"/>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1" vertOverflow="overflow" horzOverflow="overflow" vert="horz" wrap="square" lIns="35120" tIns="35120" rIns="35120" bIns="35120" numCol="1" spcCol="38100" rtlCol="0" anchor="ctr">
            <a:spAutoFit/>
          </a:bodyPr>
          <a:lstStyle/>
          <a:p>
            <a:r>
              <a:rPr lang="tr-TR" sz="3600" b="1" dirty="0">
                <a:solidFill>
                  <a:srgbClr val="D8AD65"/>
                </a:solidFill>
                <a:latin typeface="Myriad Pro Cond"/>
                <a:sym typeface="Myriad Pro Condensed"/>
              </a:rPr>
              <a:t>Toplam Yıllık Üst Limit: </a:t>
            </a:r>
          </a:p>
          <a:p>
            <a:r>
              <a:rPr lang="tr-TR" sz="3600" b="1" dirty="0">
                <a:solidFill>
                  <a:srgbClr val="D8AD65"/>
                </a:solidFill>
                <a:latin typeface="Myriad Pro Cond"/>
                <a:sym typeface="Myriad Pro Condensed"/>
              </a:rPr>
              <a:t>90.500.000 – 181.000.000 TL</a:t>
            </a:r>
          </a:p>
        </p:txBody>
      </p:sp>
    </p:spTree>
    <p:extLst>
      <p:ext uri="{BB962C8B-B14F-4D97-AF65-F5344CB8AC3E}">
        <p14:creationId xmlns:p14="http://schemas.microsoft.com/office/powerpoint/2010/main" val="344865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dirty="0"/>
              <a:t>BİRİM KİRA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176781848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9" name="Dikdörtgen 8">
            <a:extLst>
              <a:ext uri="{FF2B5EF4-FFF2-40B4-BE49-F238E27FC236}">
                <a16:creationId xmlns:a16="http://schemas.microsoft.com/office/drawing/2014/main" id="{F4E09D94-5DE4-4F00-83E2-FA99A54B659C}"/>
              </a:ext>
            </a:extLst>
          </p:cNvPr>
          <p:cNvSpPr/>
          <p:nvPr/>
        </p:nvSpPr>
        <p:spPr>
          <a:xfrm>
            <a:off x="4981657" y="3546977"/>
            <a:ext cx="15524267" cy="6687215"/>
          </a:xfrm>
          <a:prstGeom prst="rect">
            <a:avLst/>
          </a:prstGeom>
        </p:spPr>
        <p:txBody>
          <a:bodyPr wrap="square">
            <a:spAutoFit/>
          </a:bodyPr>
          <a:lstStyle/>
          <a:p>
            <a:pPr algn="l"/>
            <a:r>
              <a:rPr lang="tr-TR" sz="4000" b="1" i="1" dirty="0">
                <a:solidFill>
                  <a:srgbClr val="D8AD65"/>
                </a:solidFill>
                <a:latin typeface="Myriad Pro Cond"/>
                <a:sym typeface="Myriad Pro Condensed"/>
              </a:rPr>
              <a:t>Temel Şartlar:</a:t>
            </a:r>
          </a:p>
          <a:p>
            <a:pPr algn="l"/>
            <a:endParaRPr lang="tr-TR" sz="3600" b="1" i="1" dirty="0">
              <a:solidFill>
                <a:srgbClr val="D8AD65"/>
              </a:solidFill>
              <a:latin typeface="Myriad Pro Cond"/>
              <a:sym typeface="Myriad Pro Condensed"/>
            </a:endParaRP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Yurt içinde en az 1 yıldır tescilli marka sahibi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Yurt dışında en az 1 yıldır tescilli marka sahibi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Son 3 yıldır ihracat yapıyor olmak</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Son 3 yılın ihracat ortalamasının en az 3.000.000 ABD Doları olması</a:t>
            </a:r>
          </a:p>
          <a:p>
            <a:pPr marL="457200" indent="-457200" algn="l">
              <a:lnSpc>
                <a:spcPct val="150000"/>
              </a:lnSpc>
              <a:buFont typeface="Arial" panose="020B0604020202020204" pitchFamily="34" charset="0"/>
              <a:buChar char="•"/>
            </a:pPr>
            <a:r>
              <a:rPr lang="tr-TR" sz="4000" b="1" i="1" dirty="0">
                <a:solidFill>
                  <a:schemeClr val="bg1"/>
                </a:solidFill>
                <a:latin typeface="Myriad Pro Cond"/>
                <a:sym typeface="Myriad Pro Condensed"/>
              </a:rPr>
              <a:t>Belli bir kurumsal kapasiteye sahip olmak</a:t>
            </a:r>
          </a:p>
        </p:txBody>
      </p:sp>
      <p:sp>
        <p:nvSpPr>
          <p:cNvPr id="25" name="Metin kutusu 24">
            <a:extLst>
              <a:ext uri="{FF2B5EF4-FFF2-40B4-BE49-F238E27FC236}">
                <a16:creationId xmlns:a16="http://schemas.microsoft.com/office/drawing/2014/main" id="{A11A6598-2079-4895-A354-F194F6C501DA}"/>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MARKA DESTEĞİ </a:t>
            </a:r>
          </a:p>
        </p:txBody>
      </p:sp>
    </p:spTree>
    <p:extLst>
      <p:ext uri="{BB962C8B-B14F-4D97-AF65-F5344CB8AC3E}">
        <p14:creationId xmlns:p14="http://schemas.microsoft.com/office/powerpoint/2010/main" val="6469464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18">
            <a:extLst>
              <a:ext uri="{FF2B5EF4-FFF2-40B4-BE49-F238E27FC236}">
                <a16:creationId xmlns:a16="http://schemas.microsoft.com/office/drawing/2014/main" id="{2B50C85D-99AB-4088-9CA2-9CAE657D6904}"/>
              </a:ext>
            </a:extLst>
          </p:cNvPr>
          <p:cNvSpPr>
            <a:spLocks noChangeArrowheads="1"/>
          </p:cNvSpPr>
          <p:nvPr/>
        </p:nvSpPr>
        <p:spPr bwMode="auto">
          <a:xfrm>
            <a:off x="5772152" y="4697659"/>
            <a:ext cx="2593976" cy="1581150"/>
          </a:xfrm>
          <a:prstGeom prst="curvedDownArrow">
            <a:avLst>
              <a:gd name="adj1" fmla="val 32811"/>
              <a:gd name="adj2" fmla="val 65623"/>
              <a:gd name="adj3" fmla="val 33333"/>
            </a:avLst>
          </a:prstGeom>
          <a:solidFill>
            <a:schemeClr val="bg1"/>
          </a:solidFill>
          <a:ln w="9525">
            <a:solidFill>
              <a:srgbClr val="091D5D"/>
            </a:solidFill>
            <a:miter lim="800000"/>
            <a:headEnd type="none" w="sm" len="sm"/>
            <a:tailEnd type="none" w="med" len="lg"/>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49" name="AutoShape 23">
            <a:extLst>
              <a:ext uri="{FF2B5EF4-FFF2-40B4-BE49-F238E27FC236}">
                <a16:creationId xmlns:a16="http://schemas.microsoft.com/office/drawing/2014/main" id="{1E435108-B424-4964-A401-A3F909E1F6F4}"/>
              </a:ext>
            </a:extLst>
          </p:cNvPr>
          <p:cNvSpPr>
            <a:spLocks noChangeAspect="1" noChangeArrowheads="1"/>
          </p:cNvSpPr>
          <p:nvPr/>
        </p:nvSpPr>
        <p:spPr bwMode="auto">
          <a:xfrm rot="10800000">
            <a:off x="9164936" y="5623169"/>
            <a:ext cx="2047876" cy="476250"/>
          </a:xfrm>
          <a:prstGeom prst="triangle">
            <a:avLst>
              <a:gd name="adj" fmla="val 50000"/>
            </a:avLst>
          </a:prstGeom>
          <a:solidFill>
            <a:schemeClr val="bg1"/>
          </a:solidFill>
          <a:ln>
            <a:noFill/>
          </a:ln>
          <a:effectLst>
            <a:outerShdw dist="17961" dir="2700000" algn="ctr" rotWithShape="0">
              <a:srgbClr val="808080"/>
            </a:outerShdw>
          </a:effectLst>
        </p:spPr>
        <p:txBody>
          <a:bodyPr rot="10800000"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0" name="AutoShape 29">
            <a:extLst>
              <a:ext uri="{FF2B5EF4-FFF2-40B4-BE49-F238E27FC236}">
                <a16:creationId xmlns:a16="http://schemas.microsoft.com/office/drawing/2014/main" id="{6CD6718F-E03A-41C7-B05C-93321C468DAD}"/>
              </a:ext>
            </a:extLst>
          </p:cNvPr>
          <p:cNvSpPr>
            <a:spLocks noChangeAspect="1" noChangeArrowheads="1"/>
          </p:cNvSpPr>
          <p:nvPr/>
        </p:nvSpPr>
        <p:spPr bwMode="auto">
          <a:xfrm>
            <a:off x="8566152" y="7934568"/>
            <a:ext cx="7229476" cy="1336676"/>
          </a:xfrm>
          <a:prstGeom prst="triangle">
            <a:avLst>
              <a:gd name="adj" fmla="val 50000"/>
            </a:avLst>
          </a:prstGeom>
          <a:solidFill>
            <a:schemeClr val="bg1"/>
          </a:solidFill>
          <a:ln>
            <a:noFill/>
          </a:ln>
          <a:effectLst>
            <a:outerShdw dist="17961" dir="2700000" algn="ctr" rotWithShape="0">
              <a:srgbClr val="808080"/>
            </a:outerShdw>
          </a:effectLst>
        </p:spPr>
        <p:txBody>
          <a:bodyPr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1" name="AutoShape 31">
            <a:extLst>
              <a:ext uri="{FF2B5EF4-FFF2-40B4-BE49-F238E27FC236}">
                <a16:creationId xmlns:a16="http://schemas.microsoft.com/office/drawing/2014/main" id="{6A12F02D-F294-4BBA-8E04-A4A6ECF955E6}"/>
              </a:ext>
            </a:extLst>
          </p:cNvPr>
          <p:cNvSpPr>
            <a:spLocks noChangeAspect="1" noChangeArrowheads="1"/>
          </p:cNvSpPr>
          <p:nvPr/>
        </p:nvSpPr>
        <p:spPr bwMode="auto">
          <a:xfrm rot="10800000">
            <a:off x="13384875" y="5582061"/>
            <a:ext cx="2047874" cy="476250"/>
          </a:xfrm>
          <a:prstGeom prst="triangle">
            <a:avLst>
              <a:gd name="adj" fmla="val 50000"/>
            </a:avLst>
          </a:prstGeom>
          <a:solidFill>
            <a:schemeClr val="bg1"/>
          </a:solidFill>
          <a:ln>
            <a:noFill/>
          </a:ln>
          <a:effectLst>
            <a:outerShdw dist="17961" dir="2700000" algn="ctr" rotWithShape="0">
              <a:srgbClr val="808080"/>
            </a:outerShdw>
          </a:effectLst>
        </p:spPr>
        <p:txBody>
          <a:bodyPr rot="10800000" tIns="182880" bIns="182880"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52" name="Rectangle 3">
            <a:extLst>
              <a:ext uri="{FF2B5EF4-FFF2-40B4-BE49-F238E27FC236}">
                <a16:creationId xmlns:a16="http://schemas.microsoft.com/office/drawing/2014/main" id="{3B9AA446-2E5B-41D1-99D2-EE33C7E39DAB}"/>
              </a:ext>
            </a:extLst>
          </p:cNvPr>
          <p:cNvSpPr>
            <a:spLocks noChangeArrowheads="1"/>
          </p:cNvSpPr>
          <p:nvPr/>
        </p:nvSpPr>
        <p:spPr bwMode="auto">
          <a:xfrm>
            <a:off x="10741972" y="6341931"/>
            <a:ext cx="3822700" cy="122237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MARKA YÖNETİMİ </a:t>
            </a:r>
          </a:p>
          <a:p>
            <a:pPr defTabSz="1828800" fontAlgn="base">
              <a:spcBef>
                <a:spcPct val="0"/>
              </a:spcBef>
              <a:spcAft>
                <a:spcPct val="0"/>
              </a:spcAft>
              <a:defRPr/>
            </a:pPr>
            <a:r>
              <a:rPr lang="tr-TR" altLang="tr-TR" sz="2800" b="1" dirty="0">
                <a:solidFill>
                  <a:srgbClr val="FFFFFF"/>
                </a:solidFill>
                <a:latin typeface="+mn-lt"/>
              </a:rPr>
              <a:t>VE PERFORMANSI</a:t>
            </a:r>
            <a:endParaRPr lang="en-GB" altLang="tr-TR" sz="2800" b="1" dirty="0">
              <a:solidFill>
                <a:srgbClr val="FFFFFF"/>
              </a:solidFill>
              <a:latin typeface="+mn-lt"/>
            </a:endParaRPr>
          </a:p>
        </p:txBody>
      </p:sp>
      <p:sp>
        <p:nvSpPr>
          <p:cNvPr id="53" name="Rectangle 9">
            <a:extLst>
              <a:ext uri="{FF2B5EF4-FFF2-40B4-BE49-F238E27FC236}">
                <a16:creationId xmlns:a16="http://schemas.microsoft.com/office/drawing/2014/main" id="{AF5A28A2-3011-45F3-8B2C-C0B41DB73BDA}"/>
              </a:ext>
            </a:extLst>
          </p:cNvPr>
          <p:cNvSpPr>
            <a:spLocks noChangeArrowheads="1"/>
          </p:cNvSpPr>
          <p:nvPr/>
        </p:nvSpPr>
        <p:spPr bwMode="auto">
          <a:xfrm>
            <a:off x="19306224" y="6278809"/>
            <a:ext cx="3822700" cy="122555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0" bIns="7200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PAZARLAMA VE SATIŞ YÖNETİMİ</a:t>
            </a:r>
            <a:endParaRPr lang="en-GB" altLang="tr-TR" sz="2800" b="1" dirty="0">
              <a:solidFill>
                <a:srgbClr val="FFFFFF"/>
              </a:solidFill>
              <a:latin typeface="+mn-lt"/>
            </a:endParaRPr>
          </a:p>
        </p:txBody>
      </p:sp>
      <p:sp>
        <p:nvSpPr>
          <p:cNvPr id="54" name="Rectangle 8">
            <a:extLst>
              <a:ext uri="{FF2B5EF4-FFF2-40B4-BE49-F238E27FC236}">
                <a16:creationId xmlns:a16="http://schemas.microsoft.com/office/drawing/2014/main" id="{B9741A4F-5E9A-4347-8A27-EAFA2C00893A}"/>
              </a:ext>
            </a:extLst>
          </p:cNvPr>
          <p:cNvSpPr>
            <a:spLocks noChangeArrowheads="1"/>
          </p:cNvSpPr>
          <p:nvPr/>
        </p:nvSpPr>
        <p:spPr bwMode="auto">
          <a:xfrm>
            <a:off x="6448986" y="6368544"/>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TEDARİK ZİNCİRİ</a:t>
            </a:r>
            <a:br>
              <a:rPr lang="tr-TR" altLang="tr-TR" sz="2800" b="1" dirty="0">
                <a:solidFill>
                  <a:srgbClr val="FFFFFF"/>
                </a:solidFill>
                <a:latin typeface="+mn-lt"/>
              </a:rPr>
            </a:br>
            <a:r>
              <a:rPr lang="tr-TR" altLang="tr-TR" sz="2800" b="1" dirty="0">
                <a:solidFill>
                  <a:srgbClr val="FFFFFF"/>
                </a:solidFill>
                <a:latin typeface="+mn-lt"/>
              </a:rPr>
              <a:t>YÖNETİMİ</a:t>
            </a:r>
            <a:endParaRPr lang="en-GB" altLang="tr-TR" sz="2800" b="1" dirty="0">
              <a:solidFill>
                <a:srgbClr val="FFFFFF"/>
              </a:solidFill>
              <a:latin typeface="+mn-lt"/>
            </a:endParaRPr>
          </a:p>
        </p:txBody>
      </p:sp>
      <p:sp>
        <p:nvSpPr>
          <p:cNvPr id="55" name="Rectangle 4">
            <a:extLst>
              <a:ext uri="{FF2B5EF4-FFF2-40B4-BE49-F238E27FC236}">
                <a16:creationId xmlns:a16="http://schemas.microsoft.com/office/drawing/2014/main" id="{E869DAA4-CE2F-45F9-9F44-2EE4A9CCF336}"/>
              </a:ext>
            </a:extLst>
          </p:cNvPr>
          <p:cNvSpPr>
            <a:spLocks noChangeArrowheads="1"/>
          </p:cNvSpPr>
          <p:nvPr/>
        </p:nvSpPr>
        <p:spPr bwMode="auto">
          <a:xfrm>
            <a:off x="15024098" y="6315926"/>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 YENİ ÜRÜN TASARIMI </a:t>
            </a:r>
          </a:p>
          <a:p>
            <a:pPr defTabSz="1828800" fontAlgn="base">
              <a:spcBef>
                <a:spcPct val="0"/>
              </a:spcBef>
              <a:spcAft>
                <a:spcPct val="0"/>
              </a:spcAft>
              <a:defRPr/>
            </a:pPr>
            <a:r>
              <a:rPr lang="tr-TR" altLang="tr-TR" sz="2800" b="1" dirty="0">
                <a:solidFill>
                  <a:srgbClr val="FFFFFF"/>
                </a:solidFill>
                <a:latin typeface="+mn-lt"/>
              </a:rPr>
              <a:t>VE İNOVASYON</a:t>
            </a:r>
            <a:endParaRPr lang="en-GB" altLang="tr-TR" sz="2800" b="1" dirty="0">
              <a:solidFill>
                <a:srgbClr val="FFFFFF"/>
              </a:solidFill>
              <a:latin typeface="+mn-lt"/>
            </a:endParaRPr>
          </a:p>
        </p:txBody>
      </p:sp>
      <p:sp>
        <p:nvSpPr>
          <p:cNvPr id="56" name="Rectangle 14">
            <a:extLst>
              <a:ext uri="{FF2B5EF4-FFF2-40B4-BE49-F238E27FC236}">
                <a16:creationId xmlns:a16="http://schemas.microsoft.com/office/drawing/2014/main" id="{F8379887-36E0-4C5B-8447-20DB25228725}"/>
              </a:ext>
            </a:extLst>
          </p:cNvPr>
          <p:cNvSpPr>
            <a:spLocks noChangeArrowheads="1"/>
          </p:cNvSpPr>
          <p:nvPr/>
        </p:nvSpPr>
        <p:spPr bwMode="auto">
          <a:xfrm>
            <a:off x="2156000" y="9657083"/>
            <a:ext cx="3822700" cy="1222374"/>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72000" rIns="0" bIns="0" anchor="ctr" anchorCtr="1"/>
          <a:lstStyle/>
          <a:p>
            <a:pPr defTabSz="1828800" eaLnBrk="0" fontAlgn="base">
              <a:spcBef>
                <a:spcPct val="0"/>
              </a:spcBef>
              <a:spcAft>
                <a:spcPct val="0"/>
              </a:spcAft>
              <a:defRPr/>
            </a:pPr>
            <a:r>
              <a:rPr lang="tr-TR" sz="2800" b="1" dirty="0">
                <a:solidFill>
                  <a:srgbClr val="002060"/>
                </a:solidFill>
              </a:rPr>
              <a:t>STRATEJİ VE KURUMSAL PERFORMANS</a:t>
            </a:r>
            <a:endParaRPr lang="en-GB" sz="2800" b="1" dirty="0">
              <a:solidFill>
                <a:srgbClr val="002060"/>
              </a:solidFill>
            </a:endParaRPr>
          </a:p>
        </p:txBody>
      </p:sp>
      <p:sp>
        <p:nvSpPr>
          <p:cNvPr id="57" name="Rectangle 15">
            <a:extLst>
              <a:ext uri="{FF2B5EF4-FFF2-40B4-BE49-F238E27FC236}">
                <a16:creationId xmlns:a16="http://schemas.microsoft.com/office/drawing/2014/main" id="{F6C9027C-1AB2-4F53-BD8A-7B2D0DC966A1}"/>
              </a:ext>
            </a:extLst>
          </p:cNvPr>
          <p:cNvSpPr>
            <a:spLocks noChangeArrowheads="1"/>
          </p:cNvSpPr>
          <p:nvPr/>
        </p:nvSpPr>
        <p:spPr bwMode="auto">
          <a:xfrm>
            <a:off x="6448986" y="9601125"/>
            <a:ext cx="3822700" cy="1225550"/>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İNSAN</a:t>
            </a:r>
          </a:p>
          <a:p>
            <a:pPr defTabSz="1828800" eaLnBrk="0" fontAlgn="base">
              <a:spcBef>
                <a:spcPct val="0"/>
              </a:spcBef>
              <a:spcAft>
                <a:spcPct val="0"/>
              </a:spcAft>
              <a:defRPr/>
            </a:pPr>
            <a:r>
              <a:rPr lang="tr-TR" sz="2800" b="1" dirty="0">
                <a:solidFill>
                  <a:srgbClr val="002060"/>
                </a:solidFill>
              </a:rPr>
              <a:t>KAYNAKLARI</a:t>
            </a:r>
            <a:endParaRPr lang="en-GB" sz="2800" b="1" dirty="0">
              <a:solidFill>
                <a:srgbClr val="002060"/>
              </a:solidFill>
            </a:endParaRPr>
          </a:p>
        </p:txBody>
      </p:sp>
      <p:sp>
        <p:nvSpPr>
          <p:cNvPr id="58" name="Rectangle 16">
            <a:extLst>
              <a:ext uri="{FF2B5EF4-FFF2-40B4-BE49-F238E27FC236}">
                <a16:creationId xmlns:a16="http://schemas.microsoft.com/office/drawing/2014/main" id="{D55A0E49-8F48-457A-A1D3-FA9EAC405000}"/>
              </a:ext>
            </a:extLst>
          </p:cNvPr>
          <p:cNvSpPr>
            <a:spLocks noChangeArrowheads="1"/>
          </p:cNvSpPr>
          <p:nvPr/>
        </p:nvSpPr>
        <p:spPr bwMode="auto">
          <a:xfrm>
            <a:off x="10741972" y="9607206"/>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YÖNETİŞİM</a:t>
            </a:r>
            <a:endParaRPr lang="en-GB" sz="2800" b="1" dirty="0">
              <a:solidFill>
                <a:srgbClr val="002060"/>
              </a:solidFill>
            </a:endParaRPr>
          </a:p>
        </p:txBody>
      </p:sp>
      <p:sp>
        <p:nvSpPr>
          <p:cNvPr id="59" name="Rectangle 17">
            <a:extLst>
              <a:ext uri="{FF2B5EF4-FFF2-40B4-BE49-F238E27FC236}">
                <a16:creationId xmlns:a16="http://schemas.microsoft.com/office/drawing/2014/main" id="{880B6A9E-8C55-4883-8C83-A1FC37C43C35}"/>
              </a:ext>
            </a:extLst>
          </p:cNvPr>
          <p:cNvSpPr>
            <a:spLocks noChangeArrowheads="1"/>
          </p:cNvSpPr>
          <p:nvPr/>
        </p:nvSpPr>
        <p:spPr bwMode="auto">
          <a:xfrm>
            <a:off x="15024098" y="9601124"/>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BİLGİ </a:t>
            </a:r>
            <a:br>
              <a:rPr lang="tr-TR" sz="2800" b="1" dirty="0">
                <a:solidFill>
                  <a:srgbClr val="002060"/>
                </a:solidFill>
              </a:rPr>
            </a:br>
            <a:r>
              <a:rPr lang="tr-TR" sz="2800" b="1" dirty="0">
                <a:solidFill>
                  <a:srgbClr val="002060"/>
                </a:solidFill>
              </a:rPr>
              <a:t>TEKNOLOJİLERİ</a:t>
            </a:r>
            <a:endParaRPr lang="en-GB" sz="2800" b="1" dirty="0">
              <a:solidFill>
                <a:srgbClr val="002060"/>
              </a:solidFill>
            </a:endParaRPr>
          </a:p>
        </p:txBody>
      </p:sp>
      <p:sp>
        <p:nvSpPr>
          <p:cNvPr id="60" name="Rectangle 11">
            <a:extLst>
              <a:ext uri="{FF2B5EF4-FFF2-40B4-BE49-F238E27FC236}">
                <a16:creationId xmlns:a16="http://schemas.microsoft.com/office/drawing/2014/main" id="{37CF917E-C8E3-40C8-A0DA-D60CB577CCF9}"/>
              </a:ext>
            </a:extLst>
          </p:cNvPr>
          <p:cNvSpPr>
            <a:spLocks noChangeArrowheads="1"/>
          </p:cNvSpPr>
          <p:nvPr/>
        </p:nvSpPr>
        <p:spPr bwMode="auto">
          <a:xfrm>
            <a:off x="8113882" y="4149065"/>
            <a:ext cx="4067008" cy="122237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400" b="1" dirty="0">
                <a:solidFill>
                  <a:srgbClr val="D8AE63"/>
                </a:solidFill>
                <a:latin typeface="+mn-lt"/>
              </a:rPr>
              <a:t>FİNANSAL PERFORMANS</a:t>
            </a:r>
            <a:endParaRPr lang="en-GB" altLang="tr-TR" sz="2400" b="1" dirty="0">
              <a:solidFill>
                <a:srgbClr val="D8AE63"/>
              </a:solidFill>
              <a:latin typeface="+mn-lt"/>
            </a:endParaRPr>
          </a:p>
        </p:txBody>
      </p:sp>
      <p:sp>
        <p:nvSpPr>
          <p:cNvPr id="61" name="Rectangle 27">
            <a:extLst>
              <a:ext uri="{FF2B5EF4-FFF2-40B4-BE49-F238E27FC236}">
                <a16:creationId xmlns:a16="http://schemas.microsoft.com/office/drawing/2014/main" id="{30963817-1838-406F-8806-F0A3D1BDC83E}"/>
              </a:ext>
            </a:extLst>
          </p:cNvPr>
          <p:cNvSpPr>
            <a:spLocks noChangeArrowheads="1"/>
          </p:cNvSpPr>
          <p:nvPr/>
        </p:nvSpPr>
        <p:spPr bwMode="auto">
          <a:xfrm>
            <a:off x="12509498" y="4146797"/>
            <a:ext cx="3997828" cy="1225550"/>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tr-TR" altLang="tr-TR" sz="2400" b="1" dirty="0">
                <a:solidFill>
                  <a:srgbClr val="D8AE63"/>
                </a:solidFill>
                <a:latin typeface="+mn-lt"/>
              </a:rPr>
              <a:t>MARKA PERFORMANSI</a:t>
            </a:r>
            <a:endParaRPr lang="en-GB" altLang="tr-TR" sz="2400" b="1" dirty="0">
              <a:solidFill>
                <a:srgbClr val="D8AE63"/>
              </a:solidFill>
              <a:latin typeface="+mn-lt"/>
            </a:endParaRPr>
          </a:p>
        </p:txBody>
      </p:sp>
      <p:sp>
        <p:nvSpPr>
          <p:cNvPr id="62" name="AutoShape 18">
            <a:extLst>
              <a:ext uri="{FF2B5EF4-FFF2-40B4-BE49-F238E27FC236}">
                <a16:creationId xmlns:a16="http://schemas.microsoft.com/office/drawing/2014/main" id="{FD4E66A1-5488-417A-994E-29D71B260FB4}"/>
              </a:ext>
            </a:extLst>
          </p:cNvPr>
          <p:cNvSpPr>
            <a:spLocks noChangeArrowheads="1"/>
          </p:cNvSpPr>
          <p:nvPr/>
        </p:nvSpPr>
        <p:spPr bwMode="auto">
          <a:xfrm flipH="1">
            <a:off x="16833846" y="4605969"/>
            <a:ext cx="2593976" cy="1581150"/>
          </a:xfrm>
          <a:prstGeom prst="curvedDownArrow">
            <a:avLst>
              <a:gd name="adj1" fmla="val 32811"/>
              <a:gd name="adj2" fmla="val 65623"/>
              <a:gd name="adj3" fmla="val 33333"/>
            </a:avLst>
          </a:prstGeom>
          <a:solidFill>
            <a:schemeClr val="bg1"/>
          </a:solidFill>
          <a:ln w="9525">
            <a:solidFill>
              <a:srgbClr val="091D5D"/>
            </a:solidFill>
            <a:miter lim="800000"/>
            <a:headEnd type="none" w="sm" len="sm"/>
            <a:tailEnd type="none" w="med" len="lg"/>
          </a:ln>
        </p:spPr>
        <p:txBody>
          <a:bodyPr wrap="none" anchor="ctr"/>
          <a:lstStyle>
            <a:lvl1pPr>
              <a:defRPr sz="1200">
                <a:solidFill>
                  <a:schemeClr val="tx1"/>
                </a:solidFill>
                <a:latin typeface="Arial" panose="020B0604020202020204" pitchFamily="34" charset="0"/>
                <a:cs typeface="Arial" panose="020B0604020202020204" pitchFamily="34" charset="0"/>
              </a:defRPr>
            </a:lvl1pPr>
            <a:lvl2pPr marL="742950" indent="-285750">
              <a:defRPr sz="1200">
                <a:solidFill>
                  <a:schemeClr val="tx1"/>
                </a:solidFill>
                <a:latin typeface="Arial" panose="020B0604020202020204" pitchFamily="34" charset="0"/>
                <a:cs typeface="Arial" panose="020B0604020202020204" pitchFamily="34" charset="0"/>
              </a:defRPr>
            </a:lvl2pPr>
            <a:lvl3pPr marL="1143000" indent="-228600">
              <a:defRPr sz="1200">
                <a:solidFill>
                  <a:schemeClr val="tx1"/>
                </a:solidFill>
                <a:latin typeface="Arial" panose="020B0604020202020204" pitchFamily="34" charset="0"/>
                <a:cs typeface="Arial" panose="020B0604020202020204" pitchFamily="34" charset="0"/>
              </a:defRPr>
            </a:lvl3pPr>
            <a:lvl4pPr marL="1600200" indent="-228600">
              <a:defRPr sz="1200">
                <a:solidFill>
                  <a:schemeClr val="tx1"/>
                </a:solidFill>
                <a:latin typeface="Arial" panose="020B0604020202020204" pitchFamily="34" charset="0"/>
                <a:cs typeface="Arial" panose="020B0604020202020204" pitchFamily="34" charset="0"/>
              </a:defRPr>
            </a:lvl4pPr>
            <a:lvl5pPr marL="2057400" indent="-22860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ctr">
              <a:spcBef>
                <a:spcPct val="50000"/>
              </a:spcBef>
            </a:pPr>
            <a:endParaRPr lang="tr-TR" altLang="tr-TR" sz="2400" dirty="0">
              <a:latin typeface="Verdana" panose="020B0604030504040204" pitchFamily="34" charset="0"/>
            </a:endParaRPr>
          </a:p>
        </p:txBody>
      </p:sp>
      <p:sp>
        <p:nvSpPr>
          <p:cNvPr id="65" name="Dikdörtgen 64">
            <a:extLst>
              <a:ext uri="{FF2B5EF4-FFF2-40B4-BE49-F238E27FC236}">
                <a16:creationId xmlns:a16="http://schemas.microsoft.com/office/drawing/2014/main" id="{0617843D-4E1A-4F5B-A397-E9961F83E244}"/>
              </a:ext>
            </a:extLst>
          </p:cNvPr>
          <p:cNvSpPr/>
          <p:nvPr/>
        </p:nvSpPr>
        <p:spPr>
          <a:xfrm>
            <a:off x="-179477" y="5517913"/>
            <a:ext cx="6484468" cy="707886"/>
          </a:xfrm>
          <a:prstGeom prst="rect">
            <a:avLst/>
          </a:prstGeom>
        </p:spPr>
        <p:txBody>
          <a:bodyPr wrap="none">
            <a:spAutoFit/>
          </a:bodyPr>
          <a:lstStyle/>
          <a:p>
            <a:pPr lvl="0" eaLnBrk="0" fontAlgn="base" hangingPunct="0">
              <a:spcBef>
                <a:spcPct val="0"/>
              </a:spcBef>
              <a:spcAft>
                <a:spcPct val="0"/>
              </a:spcAft>
              <a:defRPr/>
            </a:pPr>
            <a:r>
              <a:rPr lang="tr-TR" sz="4000" b="1" dirty="0">
                <a:solidFill>
                  <a:srgbClr val="D8AE63"/>
                </a:solidFill>
              </a:rPr>
              <a:t>Firmanın Ana Yetkinlikleri</a:t>
            </a:r>
          </a:p>
        </p:txBody>
      </p:sp>
      <p:sp>
        <p:nvSpPr>
          <p:cNvPr id="66" name="Dikdörtgen 65">
            <a:extLst>
              <a:ext uri="{FF2B5EF4-FFF2-40B4-BE49-F238E27FC236}">
                <a16:creationId xmlns:a16="http://schemas.microsoft.com/office/drawing/2014/main" id="{CD816D92-072D-4693-BD9C-A00729F7846B}"/>
              </a:ext>
            </a:extLst>
          </p:cNvPr>
          <p:cNvSpPr/>
          <p:nvPr/>
        </p:nvSpPr>
        <p:spPr>
          <a:xfrm>
            <a:off x="9151874" y="3202357"/>
            <a:ext cx="6058070" cy="646331"/>
          </a:xfrm>
          <a:prstGeom prst="rect">
            <a:avLst/>
          </a:prstGeom>
        </p:spPr>
        <p:txBody>
          <a:bodyPr wrap="none">
            <a:spAutoFit/>
          </a:bodyPr>
          <a:lstStyle/>
          <a:p>
            <a:pPr lvl="0" defTabSz="1828800" eaLnBrk="0" fontAlgn="base">
              <a:spcBef>
                <a:spcPct val="0"/>
              </a:spcBef>
              <a:spcAft>
                <a:spcPct val="0"/>
              </a:spcAft>
              <a:defRPr/>
            </a:pPr>
            <a:r>
              <a:rPr lang="tr-TR" sz="3600" b="1" dirty="0">
                <a:solidFill>
                  <a:srgbClr val="D8AE63"/>
                </a:solidFill>
              </a:rPr>
              <a:t>ÖN İNCELEME ÇALIŞMASI</a:t>
            </a:r>
          </a:p>
        </p:txBody>
      </p:sp>
      <p:sp>
        <p:nvSpPr>
          <p:cNvPr id="67" name="Dikdörtgen 66">
            <a:extLst>
              <a:ext uri="{FF2B5EF4-FFF2-40B4-BE49-F238E27FC236}">
                <a16:creationId xmlns:a16="http://schemas.microsoft.com/office/drawing/2014/main" id="{A7FD0FBD-CDEB-4643-955E-96C2E4325560}"/>
              </a:ext>
            </a:extLst>
          </p:cNvPr>
          <p:cNvSpPr/>
          <p:nvPr/>
        </p:nvSpPr>
        <p:spPr>
          <a:xfrm>
            <a:off x="-91311" y="8866509"/>
            <a:ext cx="5343129" cy="707886"/>
          </a:xfrm>
          <a:prstGeom prst="rect">
            <a:avLst/>
          </a:prstGeom>
        </p:spPr>
        <p:txBody>
          <a:bodyPr wrap="none">
            <a:spAutoFit/>
          </a:bodyPr>
          <a:lstStyle/>
          <a:p>
            <a:pPr lvl="0" algn="ctr" eaLnBrk="0" fontAlgn="base" hangingPunct="0">
              <a:spcBef>
                <a:spcPct val="0"/>
              </a:spcBef>
              <a:spcAft>
                <a:spcPct val="0"/>
              </a:spcAft>
              <a:defRPr/>
            </a:pPr>
            <a:r>
              <a:rPr lang="tr-TR" sz="4000" b="1" dirty="0">
                <a:solidFill>
                  <a:srgbClr val="D8AE63"/>
                </a:solidFill>
              </a:rPr>
              <a:t>Destek Fonksiyonları</a:t>
            </a:r>
          </a:p>
        </p:txBody>
      </p:sp>
      <p:sp>
        <p:nvSpPr>
          <p:cNvPr id="69" name="Text Box 52">
            <a:extLst>
              <a:ext uri="{FF2B5EF4-FFF2-40B4-BE49-F238E27FC236}">
                <a16:creationId xmlns:a16="http://schemas.microsoft.com/office/drawing/2014/main" id="{3374A51F-280A-48DD-8E64-74C7829FED8B}"/>
              </a:ext>
            </a:extLst>
          </p:cNvPr>
          <p:cNvSpPr txBox="1">
            <a:spLocks noChangeArrowheads="1"/>
          </p:cNvSpPr>
          <p:nvPr/>
        </p:nvSpPr>
        <p:spPr bwMode="auto">
          <a:xfrm>
            <a:off x="9891534" y="11386661"/>
            <a:ext cx="4578712" cy="230832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a:spAutoFit/>
          </a:bodyPr>
          <a:lstStyle/>
          <a:p>
            <a:pPr lvl="0" algn="ctr" eaLnBrk="0" hangingPunct="0">
              <a:spcBef>
                <a:spcPct val="50000"/>
              </a:spcBef>
              <a:defRPr/>
            </a:pPr>
            <a:endParaRPr lang="tr-TR" sz="3000" b="1" dirty="0">
              <a:solidFill>
                <a:srgbClr val="D8AE63"/>
              </a:solidFill>
            </a:endParaRPr>
          </a:p>
          <a:p>
            <a:pPr lvl="0" algn="ctr" eaLnBrk="0" hangingPunct="0">
              <a:spcBef>
                <a:spcPct val="50000"/>
              </a:spcBef>
              <a:defRPr/>
            </a:pPr>
            <a:r>
              <a:rPr lang="tr-TR" sz="3000" b="1" dirty="0">
                <a:solidFill>
                  <a:srgbClr val="D8AE63"/>
                </a:solidFill>
              </a:rPr>
              <a:t>DEĞERLENDİRME SONUCU</a:t>
            </a:r>
          </a:p>
          <a:p>
            <a:pPr defTabSz="1828800" eaLnBrk="0">
              <a:spcBef>
                <a:spcPct val="50000"/>
              </a:spcBef>
              <a:defRPr/>
            </a:pPr>
            <a:endParaRPr lang="tr-TR" sz="3000" dirty="0">
              <a:solidFill>
                <a:srgbClr val="D8AE63"/>
              </a:solidFill>
            </a:endParaRPr>
          </a:p>
        </p:txBody>
      </p:sp>
      <p:sp>
        <p:nvSpPr>
          <p:cNvPr id="70" name="Rectangle 17">
            <a:extLst>
              <a:ext uri="{FF2B5EF4-FFF2-40B4-BE49-F238E27FC236}">
                <a16:creationId xmlns:a16="http://schemas.microsoft.com/office/drawing/2014/main" id="{880B6A9E-8C55-4883-8C83-A1FC37C43C35}"/>
              </a:ext>
            </a:extLst>
          </p:cNvPr>
          <p:cNvSpPr>
            <a:spLocks noChangeArrowheads="1"/>
          </p:cNvSpPr>
          <p:nvPr/>
        </p:nvSpPr>
        <p:spPr bwMode="auto">
          <a:xfrm>
            <a:off x="19306224" y="9601124"/>
            <a:ext cx="3822700" cy="1222376"/>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0" bIns="182880" anchor="ctr" anchorCtr="1"/>
          <a:lstStyle/>
          <a:p>
            <a:pPr defTabSz="1828800" eaLnBrk="0" fontAlgn="base">
              <a:spcBef>
                <a:spcPct val="0"/>
              </a:spcBef>
              <a:spcAft>
                <a:spcPct val="0"/>
              </a:spcAft>
              <a:defRPr/>
            </a:pPr>
            <a:r>
              <a:rPr lang="tr-TR" sz="2800" b="1" dirty="0">
                <a:solidFill>
                  <a:srgbClr val="002060"/>
                </a:solidFill>
              </a:rPr>
              <a:t>DİJİTALLEŞME</a:t>
            </a:r>
            <a:endParaRPr lang="en-GB" sz="2800" b="1" dirty="0">
              <a:solidFill>
                <a:srgbClr val="002060"/>
              </a:solidFill>
            </a:endParaRPr>
          </a:p>
        </p:txBody>
      </p:sp>
      <p:sp>
        <p:nvSpPr>
          <p:cNvPr id="71" name="Rectangle 8">
            <a:extLst>
              <a:ext uri="{FF2B5EF4-FFF2-40B4-BE49-F238E27FC236}">
                <a16:creationId xmlns:a16="http://schemas.microsoft.com/office/drawing/2014/main" id="{B9741A4F-5E9A-4347-8A27-EAFA2C00893A}"/>
              </a:ext>
            </a:extLst>
          </p:cNvPr>
          <p:cNvSpPr>
            <a:spLocks noChangeArrowheads="1"/>
          </p:cNvSpPr>
          <p:nvPr/>
        </p:nvSpPr>
        <p:spPr bwMode="auto">
          <a:xfrm>
            <a:off x="2156000" y="6406282"/>
            <a:ext cx="3822700" cy="1222376"/>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defTabSz="1828800" fontAlgn="base">
              <a:spcBef>
                <a:spcPct val="0"/>
              </a:spcBef>
              <a:spcAft>
                <a:spcPct val="0"/>
              </a:spcAft>
              <a:defRPr/>
            </a:pPr>
            <a:r>
              <a:rPr lang="tr-TR" altLang="tr-TR" sz="2800" b="1" dirty="0">
                <a:solidFill>
                  <a:srgbClr val="FFFFFF"/>
                </a:solidFill>
                <a:latin typeface="+mn-lt"/>
              </a:rPr>
              <a:t>FİNANS</a:t>
            </a:r>
            <a:endParaRPr lang="en-GB" altLang="tr-TR" sz="2800" b="1" dirty="0">
              <a:solidFill>
                <a:srgbClr val="FFFFFF"/>
              </a:solidFill>
              <a:latin typeface="+mn-lt"/>
            </a:endParaRPr>
          </a:p>
        </p:txBody>
      </p:sp>
      <p:grpSp>
        <p:nvGrpSpPr>
          <p:cNvPr id="3" name="Group">
            <a:extLst>
              <a:ext uri="{FF2B5EF4-FFF2-40B4-BE49-F238E27FC236}">
                <a16:creationId xmlns:a16="http://schemas.microsoft.com/office/drawing/2014/main" id="{947F1B9C-4AF8-38E1-F43A-4AA13962FB7D}"/>
              </a:ext>
            </a:extLst>
          </p:cNvPr>
          <p:cNvGrpSpPr/>
          <p:nvPr/>
        </p:nvGrpSpPr>
        <p:grpSpPr>
          <a:xfrm>
            <a:off x="4965454" y="953882"/>
            <a:ext cx="15556672" cy="1394492"/>
            <a:chOff x="-12700" y="-12699"/>
            <a:chExt cx="12192954" cy="1394491"/>
          </a:xfrm>
        </p:grpSpPr>
        <p:grpSp>
          <p:nvGrpSpPr>
            <p:cNvPr id="4" name="Rectangle">
              <a:extLst>
                <a:ext uri="{FF2B5EF4-FFF2-40B4-BE49-F238E27FC236}">
                  <a16:creationId xmlns:a16="http://schemas.microsoft.com/office/drawing/2014/main" id="{0EED995B-D4F7-CDC6-56D8-44C28E32BCC9}"/>
                </a:ext>
              </a:extLst>
            </p:cNvPr>
            <p:cNvGrpSpPr/>
            <p:nvPr/>
          </p:nvGrpSpPr>
          <p:grpSpPr>
            <a:xfrm>
              <a:off x="-12700" y="-12700"/>
              <a:ext cx="12192955" cy="1394492"/>
              <a:chOff x="0" y="0"/>
              <a:chExt cx="12192954" cy="1394491"/>
            </a:xfrm>
          </p:grpSpPr>
          <p:sp>
            <p:nvSpPr>
              <p:cNvPr id="6" name="Rectangle">
                <a:extLst>
                  <a:ext uri="{FF2B5EF4-FFF2-40B4-BE49-F238E27FC236}">
                    <a16:creationId xmlns:a16="http://schemas.microsoft.com/office/drawing/2014/main" id="{4545C42C-CBBE-1AC2-58FD-AB5090F98D0B}"/>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7" name="Rectangle Rectangle" descr="Rectangle Rectangle">
                <a:extLst>
                  <a:ext uri="{FF2B5EF4-FFF2-40B4-BE49-F238E27FC236}">
                    <a16:creationId xmlns:a16="http://schemas.microsoft.com/office/drawing/2014/main" id="{828EF86E-6AC6-A590-A6DD-F1C284F980C2}"/>
                  </a:ext>
                </a:extLst>
              </p:cNvPr>
              <p:cNvPicPr>
                <a:picLocks/>
              </p:cNvPicPr>
              <p:nvPr/>
            </p:nvPicPr>
            <p:blipFill>
              <a:blip r:embed="rId2"/>
              <a:stretch>
                <a:fillRect/>
              </a:stretch>
            </p:blipFill>
            <p:spPr>
              <a:xfrm>
                <a:off x="0" y="-1"/>
                <a:ext cx="12192955" cy="1394493"/>
              </a:xfrm>
              <a:prstGeom prst="rect">
                <a:avLst/>
              </a:prstGeom>
              <a:effectLst/>
            </p:spPr>
          </p:pic>
        </p:grpSp>
        <p:sp>
          <p:nvSpPr>
            <p:cNvPr id="5" name="Line">
              <a:extLst>
                <a:ext uri="{FF2B5EF4-FFF2-40B4-BE49-F238E27FC236}">
                  <a16:creationId xmlns:a16="http://schemas.microsoft.com/office/drawing/2014/main" id="{7E3A1B93-E544-AAB2-9282-BD93014BC155}"/>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8" name="Metin kutusu 7">
            <a:extLst>
              <a:ext uri="{FF2B5EF4-FFF2-40B4-BE49-F238E27FC236}">
                <a16:creationId xmlns:a16="http://schemas.microsoft.com/office/drawing/2014/main" id="{806319A5-F79C-6DE8-A130-2B48D5D1F35A}"/>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3792026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871B2FF-7216-4B62-A7E5-C8143FC6252F}"/>
              </a:ext>
            </a:extLst>
          </p:cNvPr>
          <p:cNvPicPr>
            <a:picLocks noChangeAspect="1"/>
          </p:cNvPicPr>
          <p:nvPr/>
        </p:nvPicPr>
        <p:blipFill>
          <a:blip r:embed="rId2"/>
          <a:stretch>
            <a:fillRect/>
          </a:stretch>
        </p:blipFill>
        <p:spPr>
          <a:xfrm>
            <a:off x="8477428" y="3786945"/>
            <a:ext cx="14981664" cy="8774026"/>
          </a:xfrm>
          <a:prstGeom prst="rect">
            <a:avLst/>
          </a:prstGeom>
        </p:spPr>
      </p:pic>
      <p:pic>
        <p:nvPicPr>
          <p:cNvPr id="4" name="Picture 28" descr="https://upload.wikimedia.org/wikipedia/commons/thumb/5/56/Deloitte.svg/250px-Deloitte.svg.png">
            <a:extLst>
              <a:ext uri="{FF2B5EF4-FFF2-40B4-BE49-F238E27FC236}">
                <a16:creationId xmlns:a16="http://schemas.microsoft.com/office/drawing/2014/main" id="{88B696E0-5D85-432C-8E1F-81612FF04A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27" y="4058230"/>
            <a:ext cx="1663700" cy="365126"/>
          </a:xfrm>
          <a:prstGeom prst="rect">
            <a:avLst/>
          </a:prstGeom>
          <a:solidFill>
            <a:schemeClr val="bg1"/>
          </a:solidFill>
          <a:ln>
            <a:noFill/>
          </a:ln>
        </p:spPr>
      </p:pic>
      <p:pic>
        <p:nvPicPr>
          <p:cNvPr id="5" name="Picture 30" descr="http://endeavor.org.tr/wp-content/uploads/2015/01/PwC-Logo.png">
            <a:extLst>
              <a:ext uri="{FF2B5EF4-FFF2-40B4-BE49-F238E27FC236}">
                <a16:creationId xmlns:a16="http://schemas.microsoft.com/office/drawing/2014/main" id="{9F3D7BD0-4D17-4357-825F-3800F8EAD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989" y="4852245"/>
            <a:ext cx="1624504" cy="1374578"/>
          </a:xfrm>
          <a:prstGeom prst="rect">
            <a:avLst/>
          </a:prstGeom>
          <a:solidFill>
            <a:schemeClr val="bg1"/>
          </a:solidFill>
          <a:ln>
            <a:noFill/>
          </a:ln>
        </p:spPr>
      </p:pic>
      <p:pic>
        <p:nvPicPr>
          <p:cNvPr id="6" name="Picture 50" descr="http://www.vault.com/media/9532211/EY-Logo_9_14_15.gif">
            <a:extLst>
              <a:ext uri="{FF2B5EF4-FFF2-40B4-BE49-F238E27FC236}">
                <a16:creationId xmlns:a16="http://schemas.microsoft.com/office/drawing/2014/main" id="{B1E475EC-BC97-476F-BE4C-D96FFDB4F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7571" y="7102969"/>
            <a:ext cx="1079682" cy="1107870"/>
          </a:xfrm>
          <a:prstGeom prst="rect">
            <a:avLst/>
          </a:prstGeom>
          <a:solidFill>
            <a:schemeClr val="bg1"/>
          </a:solidFill>
          <a:ln>
            <a:noFill/>
          </a:ln>
        </p:spPr>
      </p:pic>
      <p:pic>
        <p:nvPicPr>
          <p:cNvPr id="7" name="Picture 48" descr="http://kpmgsocialmedia.com/static/flatpages/site/images/kpmg-logo2.png">
            <a:extLst>
              <a:ext uri="{FF2B5EF4-FFF2-40B4-BE49-F238E27FC236}">
                <a16:creationId xmlns:a16="http://schemas.microsoft.com/office/drawing/2014/main" id="{0DDD4DC4-A6C9-4786-BDEC-5DB2020AF03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0662" y="9418373"/>
            <a:ext cx="1513500" cy="61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7D2E548C-A99E-4888-BC92-CDEDB913AA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9603" b="6490"/>
          <a:stretch/>
        </p:blipFill>
        <p:spPr bwMode="auto">
          <a:xfrm>
            <a:off x="196591" y="11461238"/>
            <a:ext cx="3701642" cy="627056"/>
          </a:xfrm>
          <a:prstGeom prst="rect">
            <a:avLst/>
          </a:prstGeom>
          <a:solidFill>
            <a:schemeClr val="bg1"/>
          </a:solidFill>
        </p:spPr>
      </p:pic>
      <p:graphicFrame>
        <p:nvGraphicFramePr>
          <p:cNvPr id="19" name="Tablo 18"/>
          <p:cNvGraphicFramePr>
            <a:graphicFrameLocks noGrp="1"/>
          </p:cNvGraphicFramePr>
          <p:nvPr/>
        </p:nvGraphicFramePr>
        <p:xfrm>
          <a:off x="3898233" y="3801460"/>
          <a:ext cx="4019758" cy="8961120"/>
        </p:xfrm>
        <a:graphic>
          <a:graphicData uri="http://schemas.openxmlformats.org/drawingml/2006/table">
            <a:tbl>
              <a:tblPr/>
              <a:tblGrid>
                <a:gridCol w="4019758">
                  <a:extLst>
                    <a:ext uri="{9D8B030D-6E8A-4147-A177-3AD203B41FA5}">
                      <a16:colId xmlns:a16="http://schemas.microsoft.com/office/drawing/2014/main" val="1872248022"/>
                    </a:ext>
                  </a:extLst>
                </a:gridCol>
              </a:tblGrid>
              <a:tr h="1280160">
                <a:tc>
                  <a:txBody>
                    <a:bodyPr/>
                    <a:lstStyle/>
                    <a:p>
                      <a:r>
                        <a:rPr lang="tr-TR" sz="2400" b="0" dirty="0">
                          <a:solidFill>
                            <a:srgbClr val="002060"/>
                          </a:solidFill>
                        </a:rPr>
                        <a:t>DELOITTE DANIŞMANLIK A.Ş.</a:t>
                      </a:r>
                    </a:p>
                    <a:p>
                      <a:endParaRPr lang="tr-TR" sz="2400" b="0" dirty="0">
                        <a:solidFill>
                          <a:schemeClr val="tx1"/>
                        </a:solidFill>
                      </a:endParaRPr>
                    </a:p>
                  </a:txBody>
                  <a:tcPr marL="182880" marR="182880" marT="91440" marB="91440">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66743470"/>
                  </a:ext>
                </a:extLst>
              </a:tr>
              <a:tr h="1645920">
                <a:tc>
                  <a:txBody>
                    <a:bodyPr/>
                    <a:lstStyle/>
                    <a:p>
                      <a:r>
                        <a:rPr lang="tr-TR" sz="2400" b="0" dirty="0">
                          <a:solidFill>
                            <a:schemeClr val="bg1"/>
                          </a:solidFill>
                        </a:rPr>
                        <a:t>PRICEWATERHOUSECOOPERS DANIŞMANLIK HİZMETLERİ LTD. ŞTİ. 	</a:t>
                      </a: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555610"/>
                  </a:ext>
                </a:extLst>
              </a:tr>
              <a:tr h="201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2400" b="0" u="none" strike="noStrike" kern="1200" baseline="0" dirty="0">
                        <a:solidFill>
                          <a:srgbClr val="002060"/>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baseline="0" dirty="0">
                          <a:solidFill>
                            <a:srgbClr val="002060"/>
                          </a:solidFill>
                          <a:latin typeface="+mn-lt"/>
                        </a:rPr>
                        <a:t>ERNST YOUNG KURUMSAL FİNANSMAN DANIŞMANLIK A.Ş.</a:t>
                      </a:r>
                      <a:endParaRPr lang="tr-TR" sz="2400" b="0" i="0" u="none" strike="noStrike" kern="1200" baseline="0" dirty="0">
                        <a:solidFill>
                          <a:srgbClr val="002060"/>
                        </a:solidFill>
                        <a:latin typeface="+mn-lt"/>
                        <a:ea typeface="+mn-ea"/>
                        <a:cs typeface="+mn-cs"/>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55350048"/>
                  </a:ext>
                </a:extLst>
              </a:tr>
              <a:tr h="201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400" b="0" u="none" strike="noStrike" kern="1200" baseline="0" dirty="0">
                          <a:solidFill>
                            <a:schemeClr val="bg1"/>
                          </a:solidFill>
                          <a:latin typeface="+mn-lt"/>
                        </a:rPr>
                        <a:t>KPMG  BAĞIMSIZ DENETİM ve SERBEST MUHASEBECİ MALİ MÜŞAVİRLİK A.Ş. </a:t>
                      </a:r>
                      <a:endParaRPr lang="tr-TR" sz="2400" b="0" i="0" u="none" strike="noStrike" kern="1200" baseline="0" dirty="0">
                        <a:solidFill>
                          <a:schemeClr val="bg1"/>
                        </a:solidFill>
                        <a:latin typeface="+mn-lt"/>
                        <a:ea typeface="+mn-ea"/>
                        <a:cs typeface="+mn-cs"/>
                      </a:endParaRP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548171"/>
                  </a:ext>
                </a:extLst>
              </a:tr>
              <a:tr h="2011680">
                <a:tc>
                  <a:txBody>
                    <a:bodyPr/>
                    <a:lstStyle/>
                    <a:p>
                      <a:r>
                        <a:rPr lang="tr-TR" sz="2400" b="0" i="0" u="none" strike="noStrike" kern="1200" baseline="0" dirty="0">
                          <a:solidFill>
                            <a:srgbClr val="002060"/>
                          </a:solidFill>
                          <a:latin typeface="+mn-lt"/>
                          <a:ea typeface="+mn-ea"/>
                          <a:cs typeface="+mn-cs"/>
                        </a:rPr>
                        <a:t>GRANT THORNTON TÜRKİYE</a:t>
                      </a:r>
                    </a:p>
                    <a:p>
                      <a:r>
                        <a:rPr lang="tr-TR" sz="2400" b="0" i="0" u="none" strike="noStrike" kern="1200" baseline="0" dirty="0">
                          <a:solidFill>
                            <a:srgbClr val="002060"/>
                          </a:solidFill>
                          <a:latin typeface="+mn-lt"/>
                          <a:ea typeface="+mn-ea"/>
                          <a:cs typeface="+mn-cs"/>
                        </a:rPr>
                        <a:t>EREN BAĞIMSIZ DENETİM VE YMM A.Ş.</a:t>
                      </a:r>
                    </a:p>
                    <a:p>
                      <a:endParaRPr lang="tr-TR" sz="2400" b="0" dirty="0">
                        <a:solidFill>
                          <a:schemeClr val="tx1"/>
                        </a:solidFill>
                      </a:endParaRPr>
                    </a:p>
                  </a:txBody>
                  <a:tcPr marL="182880" marR="182880"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solidFill>
                        <a:schemeClr val="tx1"/>
                      </a:solidFill>
                      <a:prstDash val="solid"/>
                    </a:lnB>
                    <a:solidFill>
                      <a:schemeClr val="bg2"/>
                    </a:solidFill>
                  </a:tcPr>
                </a:tc>
                <a:extLst>
                  <a:ext uri="{0D108BD9-81ED-4DB2-BD59-A6C34878D82A}">
                    <a16:rowId xmlns:a16="http://schemas.microsoft.com/office/drawing/2014/main" val="3468255364"/>
                  </a:ext>
                </a:extLst>
              </a:tr>
            </a:tbl>
          </a:graphicData>
        </a:graphic>
      </p:graphicFrame>
      <p:grpSp>
        <p:nvGrpSpPr>
          <p:cNvPr id="28" name="Group">
            <a:extLst>
              <a:ext uri="{FF2B5EF4-FFF2-40B4-BE49-F238E27FC236}">
                <a16:creationId xmlns:a16="http://schemas.microsoft.com/office/drawing/2014/main" id="{C0730755-3DEC-EBD4-892E-5258E4397311}"/>
              </a:ext>
            </a:extLst>
          </p:cNvPr>
          <p:cNvGrpSpPr/>
          <p:nvPr/>
        </p:nvGrpSpPr>
        <p:grpSpPr>
          <a:xfrm>
            <a:off x="4965454" y="953882"/>
            <a:ext cx="15556672" cy="1394492"/>
            <a:chOff x="-12700" y="-12699"/>
            <a:chExt cx="12192954" cy="1394491"/>
          </a:xfrm>
        </p:grpSpPr>
        <p:grpSp>
          <p:nvGrpSpPr>
            <p:cNvPr id="29" name="Rectangle">
              <a:extLst>
                <a:ext uri="{FF2B5EF4-FFF2-40B4-BE49-F238E27FC236}">
                  <a16:creationId xmlns:a16="http://schemas.microsoft.com/office/drawing/2014/main" id="{D8147145-E590-1D2E-106C-A8F600E506D8}"/>
                </a:ext>
              </a:extLst>
            </p:cNvPr>
            <p:cNvGrpSpPr/>
            <p:nvPr/>
          </p:nvGrpSpPr>
          <p:grpSpPr>
            <a:xfrm>
              <a:off x="-12700" y="-12700"/>
              <a:ext cx="12192955" cy="1394492"/>
              <a:chOff x="0" y="0"/>
              <a:chExt cx="12192954" cy="1394491"/>
            </a:xfrm>
          </p:grpSpPr>
          <p:sp>
            <p:nvSpPr>
              <p:cNvPr id="31" name="Rectangle">
                <a:extLst>
                  <a:ext uri="{FF2B5EF4-FFF2-40B4-BE49-F238E27FC236}">
                    <a16:creationId xmlns:a16="http://schemas.microsoft.com/office/drawing/2014/main" id="{E606EFF5-32FA-3B54-B176-0B1B3C5326F1}"/>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2" name="Rectangle Rectangle" descr="Rectangle Rectangle">
                <a:extLst>
                  <a:ext uri="{FF2B5EF4-FFF2-40B4-BE49-F238E27FC236}">
                    <a16:creationId xmlns:a16="http://schemas.microsoft.com/office/drawing/2014/main" id="{AD313EE1-38D7-6A2A-87C9-25D524A72651}"/>
                  </a:ext>
                </a:extLst>
              </p:cNvPr>
              <p:cNvPicPr>
                <a:picLocks/>
              </p:cNvPicPr>
              <p:nvPr/>
            </p:nvPicPr>
            <p:blipFill>
              <a:blip r:embed="rId8"/>
              <a:stretch>
                <a:fillRect/>
              </a:stretch>
            </p:blipFill>
            <p:spPr>
              <a:xfrm>
                <a:off x="0" y="-1"/>
                <a:ext cx="12192955" cy="1394493"/>
              </a:xfrm>
              <a:prstGeom prst="rect">
                <a:avLst/>
              </a:prstGeom>
              <a:effectLst/>
            </p:spPr>
          </p:pic>
        </p:grpSp>
        <p:sp>
          <p:nvSpPr>
            <p:cNvPr id="30" name="Line">
              <a:extLst>
                <a:ext uri="{FF2B5EF4-FFF2-40B4-BE49-F238E27FC236}">
                  <a16:creationId xmlns:a16="http://schemas.microsoft.com/office/drawing/2014/main" id="{44B0B276-5165-53A5-B537-994DFC77E326}"/>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33" name="Metin kutusu 32">
            <a:extLst>
              <a:ext uri="{FF2B5EF4-FFF2-40B4-BE49-F238E27FC236}">
                <a16:creationId xmlns:a16="http://schemas.microsoft.com/office/drawing/2014/main" id="{9889572E-5F92-0F56-165B-A67238F3F103}"/>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2036626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9">
            <a:extLst>
              <a:ext uri="{FF2B5EF4-FFF2-40B4-BE49-F238E27FC236}">
                <a16:creationId xmlns:a16="http://schemas.microsoft.com/office/drawing/2014/main" id="{53106D11-6307-4E68-AFEC-1E5A82FBAFD7}"/>
              </a:ext>
            </a:extLst>
          </p:cNvPr>
          <p:cNvSpPr txBox="1">
            <a:spLocks noChangeArrowheads="1"/>
          </p:cNvSpPr>
          <p:nvPr/>
        </p:nvSpPr>
        <p:spPr bwMode="auto">
          <a:xfrm>
            <a:off x="10231758" y="9347670"/>
            <a:ext cx="5149848" cy="3889376"/>
          </a:xfrm>
          <a:prstGeom prst="rect">
            <a:avLst/>
          </a:prstGeom>
          <a:noFill/>
          <a:ln>
            <a:solidFill>
              <a:srgbClr val="002060"/>
            </a:solidFill>
          </a:ln>
          <a:effectLst>
            <a:outerShdw sx="1000" sy="1000" algn="ctr" rotWithShape="0">
              <a:srgbClr val="000000"/>
            </a:outerShdw>
          </a:effectLst>
        </p:spPr>
        <p:txBody>
          <a:bodyPr lIns="0" tIns="0" rIns="0" bIns="0"/>
          <a:lstStyle/>
          <a:p>
            <a:pPr defTabSz="1828800" eaLnBrk="0">
              <a:spcBef>
                <a:spcPct val="50000"/>
              </a:spcBef>
              <a:defRPr/>
            </a:pPr>
            <a:r>
              <a:rPr lang="tr-TR" sz="3200" dirty="0">
                <a:solidFill>
                  <a:srgbClr val="D8AE63"/>
                </a:solidFill>
              </a:rPr>
              <a:t>Performans Değerlendirme</a:t>
            </a:r>
          </a:p>
        </p:txBody>
      </p:sp>
      <p:sp>
        <p:nvSpPr>
          <p:cNvPr id="4" name="AutoShape 31">
            <a:extLst>
              <a:ext uri="{FF2B5EF4-FFF2-40B4-BE49-F238E27FC236}">
                <a16:creationId xmlns:a16="http://schemas.microsoft.com/office/drawing/2014/main" id="{5B35B57B-6AFE-4764-85F9-9E9726E690EB}"/>
              </a:ext>
            </a:extLst>
          </p:cNvPr>
          <p:cNvSpPr>
            <a:spLocks noChangeArrowheads="1"/>
          </p:cNvSpPr>
          <p:nvPr/>
        </p:nvSpPr>
        <p:spPr bwMode="auto">
          <a:xfrm>
            <a:off x="8869680" y="9993784"/>
            <a:ext cx="1743076" cy="2168524"/>
          </a:xfrm>
          <a:prstGeom prst="curvedRightArrow">
            <a:avLst>
              <a:gd name="adj1" fmla="val 20000"/>
              <a:gd name="adj2" fmla="val 40000"/>
              <a:gd name="adj3" fmla="val 41688"/>
            </a:avLst>
          </a:prstGeom>
          <a:solidFill>
            <a:srgbClr val="3CC1E0"/>
          </a:solidFill>
          <a:ln w="9525">
            <a:noFill/>
            <a:miter lim="800000"/>
            <a:headEnd/>
            <a:tailEnd/>
          </a:ln>
          <a:effectLst>
            <a:outerShdw blurRad="63500" dist="17961" dir="2700000" algn="ctr" rotWithShape="0">
              <a:srgbClr val="000000">
                <a:alpha val="74998"/>
              </a:srgbClr>
            </a:outerShdw>
          </a:effectLst>
        </p:spPr>
        <p:txBody>
          <a:bodyPr wrap="none" lIns="0" tIns="0" rIns="0" bIns="0" anchor="ctr"/>
          <a:lstStyle/>
          <a:p>
            <a:pPr defTabSz="1828800" eaLnBrk="0">
              <a:defRPr/>
            </a:pPr>
            <a:endParaRPr lang="en-US" sz="3600" dirty="0">
              <a:solidFill>
                <a:srgbClr val="D8AE63"/>
              </a:solidFill>
              <a:latin typeface="Calibri"/>
              <a:ea typeface="MS PGothic" pitchFamily="34" charset="-128"/>
            </a:endParaRPr>
          </a:p>
        </p:txBody>
      </p:sp>
      <p:sp>
        <p:nvSpPr>
          <p:cNvPr id="5" name="AutoShape 33">
            <a:extLst>
              <a:ext uri="{FF2B5EF4-FFF2-40B4-BE49-F238E27FC236}">
                <a16:creationId xmlns:a16="http://schemas.microsoft.com/office/drawing/2014/main" id="{3164329F-6AD4-4C9A-AA03-59868CF7DAAB}"/>
              </a:ext>
            </a:extLst>
          </p:cNvPr>
          <p:cNvSpPr>
            <a:spLocks noChangeArrowheads="1"/>
          </p:cNvSpPr>
          <p:nvPr/>
        </p:nvSpPr>
        <p:spPr bwMode="auto">
          <a:xfrm rot="16200000">
            <a:off x="15000606" y="10311284"/>
            <a:ext cx="2298700" cy="1536700"/>
          </a:xfrm>
          <a:prstGeom prst="curvedUpArrow">
            <a:avLst>
              <a:gd name="adj1" fmla="val 20000"/>
              <a:gd name="adj2" fmla="val 40000"/>
              <a:gd name="adj3" fmla="val 34598"/>
            </a:avLst>
          </a:prstGeom>
          <a:solidFill>
            <a:srgbClr val="3CC1E0"/>
          </a:solidFill>
          <a:ln w="9525">
            <a:noFill/>
            <a:miter lim="800000"/>
            <a:headEnd/>
            <a:tailEnd/>
          </a:ln>
          <a:effectLst>
            <a:outerShdw blurRad="63500" dist="17961" dir="2700000" algn="ctr" rotWithShape="0">
              <a:srgbClr val="000000">
                <a:alpha val="74998"/>
              </a:srgbClr>
            </a:outerShdw>
          </a:effectLst>
        </p:spPr>
        <p:txBody>
          <a:bodyPr wrap="none" lIns="0" tIns="0" rIns="0" bIns="0" anchor="ctr"/>
          <a:lstStyle/>
          <a:p>
            <a:pPr defTabSz="1828800" eaLnBrk="0">
              <a:defRPr/>
            </a:pPr>
            <a:endParaRPr lang="en-US" sz="3600" dirty="0">
              <a:solidFill>
                <a:srgbClr val="D8AE63"/>
              </a:solidFill>
              <a:latin typeface="Calibri"/>
              <a:ea typeface="MS PGothic" pitchFamily="34" charset="-128"/>
            </a:endParaRPr>
          </a:p>
        </p:txBody>
      </p:sp>
      <p:sp>
        <p:nvSpPr>
          <p:cNvPr id="6" name="Text Box 45">
            <a:extLst>
              <a:ext uri="{FF2B5EF4-FFF2-40B4-BE49-F238E27FC236}">
                <a16:creationId xmlns:a16="http://schemas.microsoft.com/office/drawing/2014/main" id="{49D1163F-0AF9-4225-88A3-459877377035}"/>
              </a:ext>
            </a:extLst>
          </p:cNvPr>
          <p:cNvSpPr txBox="1">
            <a:spLocks noChangeArrowheads="1"/>
          </p:cNvSpPr>
          <p:nvPr/>
        </p:nvSpPr>
        <p:spPr bwMode="auto">
          <a:xfrm>
            <a:off x="3738575" y="9133358"/>
            <a:ext cx="3770774" cy="3889376"/>
          </a:xfrm>
          <a:prstGeom prst="rect">
            <a:avLst/>
          </a:prstGeom>
          <a:solidFill>
            <a:srgbClr val="1B2C5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defPPr>
              <a:defRPr lang="tr-TR"/>
            </a:defPPr>
            <a:lvl1pPr algn="ctr" fontAlgn="auto">
              <a:spcBef>
                <a:spcPct val="50000"/>
              </a:spcBef>
              <a:spcAft>
                <a:spcPts val="0"/>
              </a:spcAft>
              <a:defRPr sz="1200">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defTabSz="1828800" eaLnBrk="0">
              <a:defRPr/>
            </a:pPr>
            <a:r>
              <a:rPr lang="tr-TR" sz="3000" dirty="0">
                <a:solidFill>
                  <a:srgbClr val="D8AE63"/>
                </a:solidFill>
              </a:rPr>
              <a:t>Markanın Destek Oranında Değişiklik/Kapsamdan Çıkarma</a:t>
            </a:r>
          </a:p>
        </p:txBody>
      </p:sp>
      <p:sp>
        <p:nvSpPr>
          <p:cNvPr id="7" name="Text Box 49">
            <a:extLst>
              <a:ext uri="{FF2B5EF4-FFF2-40B4-BE49-F238E27FC236}">
                <a16:creationId xmlns:a16="http://schemas.microsoft.com/office/drawing/2014/main" id="{2D39C0B4-D337-45A3-950C-AC3EA9D44194}"/>
              </a:ext>
            </a:extLst>
          </p:cNvPr>
          <p:cNvSpPr txBox="1">
            <a:spLocks noChangeArrowheads="1"/>
          </p:cNvSpPr>
          <p:nvPr/>
        </p:nvSpPr>
        <p:spPr bwMode="auto">
          <a:xfrm>
            <a:off x="18104014" y="9133358"/>
            <a:ext cx="2895170" cy="3889376"/>
          </a:xfrm>
          <a:prstGeom prst="rect">
            <a:avLst/>
          </a:prstGeom>
          <a:solidFill>
            <a:srgbClr val="1B2C5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anchor="ctr"/>
          <a:lstStyle/>
          <a:p>
            <a:pPr defTabSz="1828800" eaLnBrk="0">
              <a:spcBef>
                <a:spcPct val="50000"/>
              </a:spcBef>
              <a:defRPr/>
            </a:pPr>
            <a:r>
              <a:rPr lang="tr-TR" sz="3200" dirty="0">
                <a:solidFill>
                  <a:srgbClr val="D8AE63"/>
                </a:solidFill>
              </a:rPr>
              <a:t>Projelerin Hayata Geçirilmesi</a:t>
            </a:r>
          </a:p>
        </p:txBody>
      </p:sp>
      <p:sp>
        <p:nvSpPr>
          <p:cNvPr id="8" name="Text Box 52">
            <a:extLst>
              <a:ext uri="{FF2B5EF4-FFF2-40B4-BE49-F238E27FC236}">
                <a16:creationId xmlns:a16="http://schemas.microsoft.com/office/drawing/2014/main" id="{3374A51F-280A-48DD-8E64-74C7829FED8B}"/>
              </a:ext>
            </a:extLst>
          </p:cNvPr>
          <p:cNvSpPr txBox="1">
            <a:spLocks noChangeArrowheads="1"/>
          </p:cNvSpPr>
          <p:nvPr/>
        </p:nvSpPr>
        <p:spPr bwMode="auto">
          <a:xfrm>
            <a:off x="10789384" y="5637029"/>
            <a:ext cx="3462436" cy="2308324"/>
          </a:xfrm>
          <a:prstGeom prst="rect">
            <a:avLst/>
          </a:prstGeom>
          <a:solidFill>
            <a:srgbClr val="1B2C57"/>
          </a:soli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a:spAutoFit/>
          </a:bodyPr>
          <a:lstStyle/>
          <a:p>
            <a:pPr defTabSz="1828800" eaLnBrk="0">
              <a:spcBef>
                <a:spcPct val="50000"/>
              </a:spcBef>
              <a:defRPr/>
            </a:pPr>
            <a:endParaRPr lang="tr-TR" sz="3000" dirty="0">
              <a:solidFill>
                <a:srgbClr val="D8AE63"/>
              </a:solidFill>
            </a:endParaRPr>
          </a:p>
          <a:p>
            <a:pPr defTabSz="1828800" eaLnBrk="0">
              <a:spcBef>
                <a:spcPct val="50000"/>
              </a:spcBef>
              <a:defRPr/>
            </a:pPr>
            <a:r>
              <a:rPr lang="tr-TR" sz="3000" dirty="0">
                <a:solidFill>
                  <a:srgbClr val="D8AE63"/>
                </a:solidFill>
              </a:rPr>
              <a:t>Bakanlık  Değerlendirmesi</a:t>
            </a:r>
          </a:p>
          <a:p>
            <a:pPr defTabSz="1828800" eaLnBrk="0">
              <a:spcBef>
                <a:spcPct val="50000"/>
              </a:spcBef>
              <a:defRPr/>
            </a:pPr>
            <a:endParaRPr lang="tr-TR" sz="3000" dirty="0">
              <a:solidFill>
                <a:srgbClr val="D8AE63"/>
              </a:solidFill>
            </a:endParaRPr>
          </a:p>
        </p:txBody>
      </p:sp>
      <p:pic>
        <p:nvPicPr>
          <p:cNvPr id="9" name="Picture 54">
            <a:extLst>
              <a:ext uri="{FF2B5EF4-FFF2-40B4-BE49-F238E27FC236}">
                <a16:creationId xmlns:a16="http://schemas.microsoft.com/office/drawing/2014/main" id="{06CAD7AA-7E38-4751-A7C8-306FDD0D1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8304" y="5328186"/>
            <a:ext cx="2137992" cy="3155708"/>
          </a:xfrm>
          <a:prstGeom prst="rect">
            <a:avLst/>
          </a:prstGeom>
          <a:noFill/>
          <a:ln w="9525">
            <a:solidFill>
              <a:srgbClr val="1F497D"/>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63">
            <a:extLst>
              <a:ext uri="{FF2B5EF4-FFF2-40B4-BE49-F238E27FC236}">
                <a16:creationId xmlns:a16="http://schemas.microsoft.com/office/drawing/2014/main" id="{0870FB3B-E520-44D0-A179-57E23F567FF6}"/>
              </a:ext>
            </a:extLst>
          </p:cNvPr>
          <p:cNvSpPr txBox="1">
            <a:spLocks noChangeArrowheads="1"/>
          </p:cNvSpPr>
          <p:nvPr/>
        </p:nvSpPr>
        <p:spPr bwMode="auto">
          <a:xfrm>
            <a:off x="3830956" y="7806787"/>
            <a:ext cx="3216276" cy="67710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0" tIns="0" rIns="0" bIns="0">
            <a:spAutoFit/>
          </a:bodyPr>
          <a:lstStyle/>
          <a:p>
            <a:pPr defTabSz="1828800" eaLnBrk="0">
              <a:spcBef>
                <a:spcPct val="50000"/>
              </a:spcBef>
              <a:defRPr/>
            </a:pPr>
            <a:r>
              <a:rPr lang="tr-TR" dirty="0">
                <a:solidFill>
                  <a:schemeClr val="bg1"/>
                </a:solidFill>
                <a:latin typeface="Calibri"/>
              </a:rPr>
              <a:t>TURQUALITY® Otomasyon Sistemi</a:t>
            </a:r>
          </a:p>
        </p:txBody>
      </p:sp>
      <p:pic>
        <p:nvPicPr>
          <p:cNvPr id="12" name="Picture 2">
            <a:extLst>
              <a:ext uri="{FF2B5EF4-FFF2-40B4-BE49-F238E27FC236}">
                <a16:creationId xmlns:a16="http://schemas.microsoft.com/office/drawing/2014/main" id="{0375F5D6-2E62-4FD6-8EAF-C9494A089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3250"/>
          <a:stretch>
            <a:fillRect/>
          </a:stretch>
        </p:blipFill>
        <p:spPr bwMode="auto">
          <a:xfrm>
            <a:off x="17508856" y="5243981"/>
            <a:ext cx="3490328" cy="323991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6D2F25D3-4F02-4AEF-BC73-EB23C25A58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391" b="4375"/>
          <a:stretch>
            <a:fillRect/>
          </a:stretch>
        </p:blipFill>
        <p:spPr bwMode="auto">
          <a:xfrm>
            <a:off x="3848884" y="5323359"/>
            <a:ext cx="3198348" cy="2150614"/>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04C8BD11-29CA-44AB-AE69-EAE2B7D1F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5754" y="5244898"/>
            <a:ext cx="2425828" cy="335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9">
            <a:extLst>
              <a:ext uri="{FF2B5EF4-FFF2-40B4-BE49-F238E27FC236}">
                <a16:creationId xmlns:a16="http://schemas.microsoft.com/office/drawing/2014/main" id="{A761CE97-57FF-4A73-B5C8-6FD47BD53DC0}"/>
              </a:ext>
            </a:extLst>
          </p:cNvPr>
          <p:cNvSpPr>
            <a:spLocks noChangeArrowheads="1"/>
          </p:cNvSpPr>
          <p:nvPr/>
        </p:nvSpPr>
        <p:spPr bwMode="auto">
          <a:xfrm rot="16200000">
            <a:off x="19508744" y="8515316"/>
            <a:ext cx="649464" cy="661440"/>
          </a:xfrm>
          <a:prstGeom prst="leftArrow">
            <a:avLst>
              <a:gd name="adj1" fmla="val 50000"/>
              <a:gd name="adj2" fmla="val 35000"/>
            </a:avLst>
          </a:prstGeom>
          <a:solidFill>
            <a:srgbClr val="3CC1E0"/>
          </a:solidFill>
          <a:ln w="9525">
            <a:noFill/>
            <a:miter lim="800000"/>
            <a:headEnd/>
            <a:tailEnd/>
          </a:ln>
        </p:spPr>
        <p:txBody>
          <a:bodyPr wrap="none" anchor="ctr"/>
          <a:lstStyle/>
          <a:p>
            <a:pPr defTabSz="1828800" eaLnBrk="0" fontAlgn="base">
              <a:spcBef>
                <a:spcPct val="0"/>
              </a:spcBef>
              <a:spcAft>
                <a:spcPct val="0"/>
              </a:spcAft>
              <a:defRPr/>
            </a:pPr>
            <a:endParaRPr lang="tr-TR" sz="3600" dirty="0">
              <a:solidFill>
                <a:srgbClr val="D8AE63"/>
              </a:solidFill>
              <a:latin typeface="Calibri" pitchFamily="34" charset="0"/>
              <a:ea typeface="MS PGothic" pitchFamily="34" charset="-128"/>
            </a:endParaRPr>
          </a:p>
        </p:txBody>
      </p:sp>
      <p:pic>
        <p:nvPicPr>
          <p:cNvPr id="16" name="Picture 2">
            <a:extLst>
              <a:ext uri="{FF2B5EF4-FFF2-40B4-BE49-F238E27FC236}">
                <a16:creationId xmlns:a16="http://schemas.microsoft.com/office/drawing/2014/main" id="{FEBF077E-5A1B-4152-BFF5-E3B774F9FC7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69" b="3676"/>
          <a:stretch>
            <a:fillRect/>
          </a:stretch>
        </p:blipFill>
        <p:spPr bwMode="auto">
          <a:xfrm>
            <a:off x="11117580" y="10350503"/>
            <a:ext cx="2628900" cy="1584326"/>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
            <a:extLst>
              <a:ext uri="{FF2B5EF4-FFF2-40B4-BE49-F238E27FC236}">
                <a16:creationId xmlns:a16="http://schemas.microsoft.com/office/drawing/2014/main" id="{816FF875-EFF4-4129-A1FE-78301DCDCC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195" b="7187"/>
          <a:stretch>
            <a:fillRect/>
          </a:stretch>
        </p:blipFill>
        <p:spPr bwMode="auto">
          <a:xfrm>
            <a:off x="11908156" y="11074403"/>
            <a:ext cx="2692400" cy="1558926"/>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A75B55BC-C627-4F4B-97F7-58799163F72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391" b="8124"/>
          <a:stretch>
            <a:fillRect/>
          </a:stretch>
        </p:blipFill>
        <p:spPr bwMode="auto">
          <a:xfrm>
            <a:off x="12520602" y="11292358"/>
            <a:ext cx="2555876" cy="147320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9" name="AutoShape 9">
            <a:extLst>
              <a:ext uri="{FF2B5EF4-FFF2-40B4-BE49-F238E27FC236}">
                <a16:creationId xmlns:a16="http://schemas.microsoft.com/office/drawing/2014/main" id="{C3E0D989-AB3A-4449-998E-CEFE822D9E92}"/>
              </a:ext>
            </a:extLst>
          </p:cNvPr>
          <p:cNvSpPr>
            <a:spLocks noChangeArrowheads="1"/>
          </p:cNvSpPr>
          <p:nvPr/>
        </p:nvSpPr>
        <p:spPr bwMode="auto">
          <a:xfrm>
            <a:off x="17277345" y="10730386"/>
            <a:ext cx="765174" cy="762000"/>
          </a:xfrm>
          <a:prstGeom prst="leftArrow">
            <a:avLst>
              <a:gd name="adj1" fmla="val 50000"/>
              <a:gd name="adj2" fmla="val 35000"/>
            </a:avLst>
          </a:prstGeom>
          <a:solidFill>
            <a:srgbClr val="3CC1E0"/>
          </a:solidFill>
          <a:ln w="9525">
            <a:noFill/>
            <a:miter lim="800000"/>
            <a:headEnd/>
            <a:tailEnd/>
          </a:ln>
        </p:spPr>
        <p:txBody>
          <a:bodyPr wrap="none" anchor="ctr"/>
          <a:lstStyle/>
          <a:p>
            <a:pPr defTabSz="1828800" eaLnBrk="0" fontAlgn="base">
              <a:spcBef>
                <a:spcPct val="0"/>
              </a:spcBef>
              <a:spcAft>
                <a:spcPct val="0"/>
              </a:spcAft>
              <a:defRPr/>
            </a:pPr>
            <a:endParaRPr lang="tr-TR" sz="3600" dirty="0">
              <a:solidFill>
                <a:srgbClr val="D8AE63"/>
              </a:solidFill>
              <a:latin typeface="Calibri" pitchFamily="34" charset="0"/>
              <a:ea typeface="MS PGothic" pitchFamily="34" charset="-128"/>
            </a:endParaRPr>
          </a:p>
        </p:txBody>
      </p:sp>
      <p:sp>
        <p:nvSpPr>
          <p:cNvPr id="20" name="AutoShape 8">
            <a:extLst>
              <a:ext uri="{FF2B5EF4-FFF2-40B4-BE49-F238E27FC236}">
                <a16:creationId xmlns:a16="http://schemas.microsoft.com/office/drawing/2014/main" id="{93141D1F-F5B0-44ED-B052-F684CD7C0140}"/>
              </a:ext>
            </a:extLst>
          </p:cNvPr>
          <p:cNvSpPr>
            <a:spLocks noChangeArrowheads="1"/>
          </p:cNvSpPr>
          <p:nvPr/>
        </p:nvSpPr>
        <p:spPr bwMode="auto">
          <a:xfrm>
            <a:off x="6645036" y="3170972"/>
            <a:ext cx="3886200" cy="1730376"/>
          </a:xfrm>
          <a:prstGeom prst="chevron">
            <a:avLst>
              <a:gd name="adj" fmla="val 35872"/>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marL="349250" defTabSz="1828800" eaLnBrk="0">
              <a:defRPr/>
            </a:pPr>
            <a:r>
              <a:rPr lang="tr-TR" sz="2400" dirty="0">
                <a:solidFill>
                  <a:srgbClr val="D8AE63"/>
                </a:solidFill>
              </a:rPr>
              <a:t>Ön İnceleme Çalışması</a:t>
            </a:r>
            <a:endParaRPr lang="en-US" sz="2400" dirty="0">
              <a:solidFill>
                <a:srgbClr val="D8AE63"/>
              </a:solidFill>
            </a:endParaRPr>
          </a:p>
        </p:txBody>
      </p:sp>
      <p:sp>
        <p:nvSpPr>
          <p:cNvPr id="21" name="AutoShape 59">
            <a:extLst>
              <a:ext uri="{FF2B5EF4-FFF2-40B4-BE49-F238E27FC236}">
                <a16:creationId xmlns:a16="http://schemas.microsoft.com/office/drawing/2014/main" id="{81AFD5A3-5C4C-4266-9427-339354DD9415}"/>
              </a:ext>
            </a:extLst>
          </p:cNvPr>
          <p:cNvSpPr>
            <a:spLocks noChangeArrowheads="1"/>
          </p:cNvSpPr>
          <p:nvPr/>
        </p:nvSpPr>
        <p:spPr bwMode="auto">
          <a:xfrm>
            <a:off x="17433181" y="3203750"/>
            <a:ext cx="3668180" cy="1717676"/>
          </a:xfrm>
          <a:prstGeom prst="chevron">
            <a:avLst>
              <a:gd name="adj" fmla="val 33413"/>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144000" tIns="144000" rIns="144000" bIns="144000" anchor="ctr"/>
          <a:lstStyle/>
          <a:p>
            <a:pPr marL="349250" defTabSz="1828800" eaLnBrk="0" fontAlgn="base">
              <a:spcBef>
                <a:spcPct val="0"/>
              </a:spcBef>
              <a:spcAft>
                <a:spcPct val="0"/>
              </a:spcAft>
              <a:defRPr/>
            </a:pPr>
            <a:r>
              <a:rPr lang="tr-TR" sz="2400" dirty="0">
                <a:solidFill>
                  <a:srgbClr val="D8AE63"/>
                </a:solidFill>
              </a:rPr>
              <a:t>Detaylı Analiz: Markalaşma Yol Haritası </a:t>
            </a:r>
          </a:p>
        </p:txBody>
      </p:sp>
      <p:sp>
        <p:nvSpPr>
          <p:cNvPr id="22" name="AutoShape 62">
            <a:extLst>
              <a:ext uri="{FF2B5EF4-FFF2-40B4-BE49-F238E27FC236}">
                <a16:creationId xmlns:a16="http://schemas.microsoft.com/office/drawing/2014/main" id="{9AC24F80-55BE-438C-83DA-4DA0C5575CF6}"/>
              </a:ext>
            </a:extLst>
          </p:cNvPr>
          <p:cNvSpPr>
            <a:spLocks noChangeArrowheads="1"/>
          </p:cNvSpPr>
          <p:nvPr/>
        </p:nvSpPr>
        <p:spPr bwMode="auto">
          <a:xfrm>
            <a:off x="3351446" y="3168366"/>
            <a:ext cx="3886200" cy="1730376"/>
          </a:xfrm>
          <a:prstGeom prst="chevron">
            <a:avLst>
              <a:gd name="adj" fmla="val 33410"/>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144000" tIns="144000" rIns="144000" bIns="144000" anchor="ctr"/>
          <a:lstStyle/>
          <a:p>
            <a:pPr marL="349250" defTabSz="1828800" eaLnBrk="0" fontAlgn="base">
              <a:spcBef>
                <a:spcPct val="0"/>
              </a:spcBef>
              <a:spcAft>
                <a:spcPct val="0"/>
              </a:spcAft>
              <a:defRPr/>
            </a:pPr>
            <a:r>
              <a:rPr lang="tr-TR" sz="2400" dirty="0">
                <a:solidFill>
                  <a:srgbClr val="D8AE63"/>
                </a:solidFill>
              </a:rPr>
              <a:t>Bakanlığa Başvuru </a:t>
            </a:r>
          </a:p>
        </p:txBody>
      </p:sp>
      <p:sp>
        <p:nvSpPr>
          <p:cNvPr id="23" name="AutoShape 40">
            <a:extLst>
              <a:ext uri="{FF2B5EF4-FFF2-40B4-BE49-F238E27FC236}">
                <a16:creationId xmlns:a16="http://schemas.microsoft.com/office/drawing/2014/main" id="{997DDD35-1C40-4B66-BE3E-DD48A1C310C8}"/>
              </a:ext>
            </a:extLst>
          </p:cNvPr>
          <p:cNvSpPr>
            <a:spLocks noChangeArrowheads="1"/>
          </p:cNvSpPr>
          <p:nvPr/>
        </p:nvSpPr>
        <p:spPr bwMode="auto">
          <a:xfrm>
            <a:off x="13176340" y="3203748"/>
            <a:ext cx="4826000" cy="1717676"/>
          </a:xfrm>
          <a:prstGeom prst="chevron">
            <a:avLst>
              <a:gd name="adj" fmla="val 28817"/>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144000" tIns="144000" rIns="144000" bIns="144000" anchor="ctr"/>
          <a:lstStyle/>
          <a:p>
            <a:pPr marL="349250" eaLnBrk="0" fontAlgn="base">
              <a:spcBef>
                <a:spcPct val="0"/>
              </a:spcBef>
              <a:spcAft>
                <a:spcPct val="0"/>
              </a:spcAft>
              <a:defRPr/>
            </a:pPr>
            <a:r>
              <a:rPr lang="tr-TR" sz="2400" dirty="0">
                <a:solidFill>
                  <a:srgbClr val="D8AE63"/>
                </a:solidFill>
              </a:rPr>
              <a:t>Gelişim Yol Haritası</a:t>
            </a:r>
          </a:p>
        </p:txBody>
      </p:sp>
      <p:sp>
        <p:nvSpPr>
          <p:cNvPr id="24" name="AutoShape 8">
            <a:extLst>
              <a:ext uri="{FF2B5EF4-FFF2-40B4-BE49-F238E27FC236}">
                <a16:creationId xmlns:a16="http://schemas.microsoft.com/office/drawing/2014/main" id="{A1C20AEC-AE22-4A87-B3B7-71C4AA378CDF}"/>
              </a:ext>
            </a:extLst>
          </p:cNvPr>
          <p:cNvSpPr>
            <a:spLocks noChangeArrowheads="1"/>
          </p:cNvSpPr>
          <p:nvPr/>
        </p:nvSpPr>
        <p:spPr bwMode="auto">
          <a:xfrm>
            <a:off x="9912340" y="3181010"/>
            <a:ext cx="3886200" cy="1730376"/>
          </a:xfrm>
          <a:prstGeom prst="chevron">
            <a:avLst>
              <a:gd name="adj" fmla="val 35872"/>
            </a:avLst>
          </a:prstGeom>
          <a:solidFill>
            <a:srgbClr val="1B2C57"/>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tIns="0" rIns="0" bIns="0" anchor="ctr"/>
          <a:lstStyle/>
          <a:p>
            <a:pPr marL="349250" defTabSz="1828800" eaLnBrk="0">
              <a:defRPr/>
            </a:pPr>
            <a:r>
              <a:rPr lang="tr-TR" sz="2400" dirty="0">
                <a:solidFill>
                  <a:srgbClr val="D8AE63"/>
                </a:solidFill>
              </a:rPr>
              <a:t>Destek Başlangıcı</a:t>
            </a:r>
            <a:endParaRPr lang="en-US" sz="2400" dirty="0">
              <a:solidFill>
                <a:srgbClr val="D8AE63"/>
              </a:solidFill>
            </a:endParaRPr>
          </a:p>
        </p:txBody>
      </p:sp>
      <p:sp>
        <p:nvSpPr>
          <p:cNvPr id="27" name="AutoShape 9">
            <a:extLst>
              <a:ext uri="{FF2B5EF4-FFF2-40B4-BE49-F238E27FC236}">
                <a16:creationId xmlns:a16="http://schemas.microsoft.com/office/drawing/2014/main" id="{C3E0D989-AB3A-4449-998E-CEFE822D9E92}"/>
              </a:ext>
            </a:extLst>
          </p:cNvPr>
          <p:cNvSpPr>
            <a:spLocks noChangeArrowheads="1"/>
          </p:cNvSpPr>
          <p:nvPr/>
        </p:nvSpPr>
        <p:spPr bwMode="auto">
          <a:xfrm>
            <a:off x="7599683" y="10693402"/>
            <a:ext cx="765174" cy="762000"/>
          </a:xfrm>
          <a:prstGeom prst="leftArrow">
            <a:avLst>
              <a:gd name="adj1" fmla="val 50000"/>
              <a:gd name="adj2" fmla="val 35000"/>
            </a:avLst>
          </a:prstGeom>
          <a:solidFill>
            <a:srgbClr val="3CC1E0"/>
          </a:solidFill>
          <a:ln w="9525">
            <a:noFill/>
            <a:miter lim="800000"/>
            <a:headEnd/>
            <a:tailEnd/>
          </a:ln>
        </p:spPr>
        <p:txBody>
          <a:bodyPr wrap="none" anchor="ctr"/>
          <a:lstStyle/>
          <a:p>
            <a:pPr defTabSz="1828800" eaLnBrk="0" fontAlgn="base">
              <a:spcBef>
                <a:spcPct val="0"/>
              </a:spcBef>
              <a:spcAft>
                <a:spcPct val="0"/>
              </a:spcAft>
              <a:defRPr/>
            </a:pPr>
            <a:endParaRPr lang="tr-TR" sz="3600" dirty="0">
              <a:solidFill>
                <a:srgbClr val="D8AE63"/>
              </a:solidFill>
              <a:latin typeface="Calibri" pitchFamily="34" charset="0"/>
              <a:ea typeface="MS PGothic" pitchFamily="34" charset="-128"/>
            </a:endParaRPr>
          </a:p>
        </p:txBody>
      </p:sp>
      <p:grpSp>
        <p:nvGrpSpPr>
          <p:cNvPr id="25" name="Shape">
            <a:extLst>
              <a:ext uri="{FF2B5EF4-FFF2-40B4-BE49-F238E27FC236}">
                <a16:creationId xmlns:a16="http://schemas.microsoft.com/office/drawing/2014/main" id="{7CD34634-F300-4B46-AA2E-7FC0D7DF3B34}"/>
              </a:ext>
            </a:extLst>
          </p:cNvPr>
          <p:cNvGrpSpPr/>
          <p:nvPr/>
        </p:nvGrpSpPr>
        <p:grpSpPr>
          <a:xfrm>
            <a:off x="260770" y="-47558"/>
            <a:ext cx="2743813" cy="9523468"/>
            <a:chOff x="0" y="0"/>
            <a:chExt cx="2438012" cy="9523467"/>
          </a:xfrm>
        </p:grpSpPr>
        <p:sp>
          <p:nvSpPr>
            <p:cNvPr id="26" name="Shape">
              <a:extLst>
                <a:ext uri="{FF2B5EF4-FFF2-40B4-BE49-F238E27FC236}">
                  <a16:creationId xmlns:a16="http://schemas.microsoft.com/office/drawing/2014/main" id="{D2F0583F-2A72-4036-BD44-6ECB40C9D69F}"/>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a:extLst>
                <a:ext uri="{FF2B5EF4-FFF2-40B4-BE49-F238E27FC236}">
                  <a16:creationId xmlns:a16="http://schemas.microsoft.com/office/drawing/2014/main" id="{AF0D921C-5C7C-49FF-815C-D484FF79B31A}"/>
                </a:ext>
              </a:extLst>
            </p:cNvPr>
            <p:cNvPicPr>
              <a:picLocks/>
            </p:cNvPicPr>
            <p:nvPr/>
          </p:nvPicPr>
          <p:blipFill>
            <a:blip r:embed="rId9">
              <a:alphaModFix amt="38981"/>
            </a:blip>
            <a:stretch>
              <a:fillRect/>
            </a:stretch>
          </p:blipFill>
          <p:spPr>
            <a:xfrm>
              <a:off x="0" y="0"/>
              <a:ext cx="2438013" cy="9523468"/>
            </a:xfrm>
            <a:prstGeom prst="rect">
              <a:avLst/>
            </a:prstGeom>
            <a:effectLst/>
          </p:spPr>
        </p:pic>
      </p:grpSp>
      <p:pic>
        <p:nvPicPr>
          <p:cNvPr id="30" name="Ticaret Bakanlığı Logo Altın Arma TR.png" descr="Ticaret Bakanlığı Logo Altın Arma TR.png">
            <a:extLst>
              <a:ext uri="{FF2B5EF4-FFF2-40B4-BE49-F238E27FC236}">
                <a16:creationId xmlns:a16="http://schemas.microsoft.com/office/drawing/2014/main" id="{45AB9E6B-2403-45C9-8FB4-EF11727E8991}"/>
              </a:ext>
            </a:extLst>
          </p:cNvPr>
          <p:cNvPicPr>
            <a:picLocks noChangeAspect="1"/>
          </p:cNvPicPr>
          <p:nvPr/>
        </p:nvPicPr>
        <p:blipFill>
          <a:blip r:embed="rId10"/>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sp>
        <p:nvSpPr>
          <p:cNvPr id="31" name="YENİ NESİL İHRACAT DESTEKLERİ…">
            <a:extLst>
              <a:ext uri="{FF2B5EF4-FFF2-40B4-BE49-F238E27FC236}">
                <a16:creationId xmlns:a16="http://schemas.microsoft.com/office/drawing/2014/main" id="{E56177FC-65CB-4185-B370-A724AC3BCA28}"/>
              </a:ext>
            </a:extLst>
          </p:cNvPr>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32" name="Shape">
            <a:extLst>
              <a:ext uri="{FF2B5EF4-FFF2-40B4-BE49-F238E27FC236}">
                <a16:creationId xmlns:a16="http://schemas.microsoft.com/office/drawing/2014/main" id="{5934CE63-D4C9-4C99-9A3B-70BD3DA476F1}"/>
              </a:ext>
            </a:extLst>
          </p:cNvPr>
          <p:cNvGrpSpPr/>
          <p:nvPr/>
        </p:nvGrpSpPr>
        <p:grpSpPr>
          <a:xfrm>
            <a:off x="21101362" y="-39495"/>
            <a:ext cx="3021866" cy="9523469"/>
            <a:chOff x="0" y="0"/>
            <a:chExt cx="2438012" cy="9523467"/>
          </a:xfrm>
        </p:grpSpPr>
        <p:sp>
          <p:nvSpPr>
            <p:cNvPr id="33" name="Shape">
              <a:extLst>
                <a:ext uri="{FF2B5EF4-FFF2-40B4-BE49-F238E27FC236}">
                  <a16:creationId xmlns:a16="http://schemas.microsoft.com/office/drawing/2014/main" id="{7E13ACC2-FEFB-4E8F-979D-DC94BA0264C3}"/>
                </a:ext>
              </a:extLst>
            </p:cNvPr>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4" name="Shape Shape" descr="Shape Shape">
              <a:extLst>
                <a:ext uri="{FF2B5EF4-FFF2-40B4-BE49-F238E27FC236}">
                  <a16:creationId xmlns:a16="http://schemas.microsoft.com/office/drawing/2014/main" id="{7EC41933-8F47-4925-ACFF-817E4FA239E3}"/>
                </a:ext>
              </a:extLst>
            </p:cNvPr>
            <p:cNvPicPr>
              <a:picLocks/>
            </p:cNvPicPr>
            <p:nvPr/>
          </p:nvPicPr>
          <p:blipFill>
            <a:blip r:embed="rId9">
              <a:alphaModFix amt="38981"/>
            </a:blip>
            <a:stretch>
              <a:fillRect/>
            </a:stretch>
          </p:blipFill>
          <p:spPr>
            <a:xfrm>
              <a:off x="0" y="0"/>
              <a:ext cx="2438013" cy="9523468"/>
            </a:xfrm>
            <a:prstGeom prst="rect">
              <a:avLst/>
            </a:prstGeom>
            <a:effectLst/>
          </p:spPr>
        </p:pic>
      </p:grpSp>
      <p:pic>
        <p:nvPicPr>
          <p:cNvPr id="35" name="Ticaret Bakanlığı Logo Altın Arma TR.png" descr="Ticaret Bakanlığı Logo Altın Arma TR.png">
            <a:extLst>
              <a:ext uri="{FF2B5EF4-FFF2-40B4-BE49-F238E27FC236}">
                <a16:creationId xmlns:a16="http://schemas.microsoft.com/office/drawing/2014/main" id="{706776E3-7330-47C8-A50E-7D09053B4E4C}"/>
              </a:ext>
            </a:extLst>
          </p:cNvPr>
          <p:cNvPicPr>
            <a:picLocks noChangeAspect="1"/>
          </p:cNvPicPr>
          <p:nvPr/>
        </p:nvPicPr>
        <p:blipFill>
          <a:blip r:embed="rId10"/>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36" name="YENİ NESİL İHRACAT DESTEKLERİ…">
            <a:extLst>
              <a:ext uri="{FF2B5EF4-FFF2-40B4-BE49-F238E27FC236}">
                <a16:creationId xmlns:a16="http://schemas.microsoft.com/office/drawing/2014/main" id="{82523450-595D-40ED-9BA2-C9AD44144DE3}"/>
              </a:ext>
            </a:extLst>
          </p:cNvPr>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2" name="Group">
            <a:extLst>
              <a:ext uri="{FF2B5EF4-FFF2-40B4-BE49-F238E27FC236}">
                <a16:creationId xmlns:a16="http://schemas.microsoft.com/office/drawing/2014/main" id="{AAADD992-4F93-C896-2A69-900554B9AD74}"/>
              </a:ext>
            </a:extLst>
          </p:cNvPr>
          <p:cNvGrpSpPr/>
          <p:nvPr/>
        </p:nvGrpSpPr>
        <p:grpSpPr>
          <a:xfrm>
            <a:off x="4965454" y="953882"/>
            <a:ext cx="15556672" cy="1394492"/>
            <a:chOff x="-12700" y="-12699"/>
            <a:chExt cx="12192954" cy="1394491"/>
          </a:xfrm>
        </p:grpSpPr>
        <p:grpSp>
          <p:nvGrpSpPr>
            <p:cNvPr id="10" name="Rectangle">
              <a:extLst>
                <a:ext uri="{FF2B5EF4-FFF2-40B4-BE49-F238E27FC236}">
                  <a16:creationId xmlns:a16="http://schemas.microsoft.com/office/drawing/2014/main" id="{A6251891-016C-B25A-997E-C673B65733E4}"/>
                </a:ext>
              </a:extLst>
            </p:cNvPr>
            <p:cNvGrpSpPr/>
            <p:nvPr/>
          </p:nvGrpSpPr>
          <p:grpSpPr>
            <a:xfrm>
              <a:off x="-12700" y="-12700"/>
              <a:ext cx="12192955" cy="1394492"/>
              <a:chOff x="0" y="0"/>
              <a:chExt cx="12192954" cy="1394491"/>
            </a:xfrm>
          </p:grpSpPr>
          <p:sp>
            <p:nvSpPr>
              <p:cNvPr id="38" name="Rectangle">
                <a:extLst>
                  <a:ext uri="{FF2B5EF4-FFF2-40B4-BE49-F238E27FC236}">
                    <a16:creationId xmlns:a16="http://schemas.microsoft.com/office/drawing/2014/main" id="{385C9C05-E342-E06B-DBD7-E42CF66BFDDE}"/>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39" name="Rectangle Rectangle" descr="Rectangle Rectangle">
                <a:extLst>
                  <a:ext uri="{FF2B5EF4-FFF2-40B4-BE49-F238E27FC236}">
                    <a16:creationId xmlns:a16="http://schemas.microsoft.com/office/drawing/2014/main" id="{4F44D780-2D0E-A50B-45CD-87EF0E6D4E3C}"/>
                  </a:ext>
                </a:extLst>
              </p:cNvPr>
              <p:cNvPicPr>
                <a:picLocks/>
              </p:cNvPicPr>
              <p:nvPr/>
            </p:nvPicPr>
            <p:blipFill>
              <a:blip r:embed="rId11"/>
              <a:stretch>
                <a:fillRect/>
              </a:stretch>
            </p:blipFill>
            <p:spPr>
              <a:xfrm>
                <a:off x="0" y="-1"/>
                <a:ext cx="12192955" cy="1394493"/>
              </a:xfrm>
              <a:prstGeom prst="rect">
                <a:avLst/>
              </a:prstGeom>
              <a:effectLst/>
            </p:spPr>
          </p:pic>
        </p:grpSp>
        <p:sp>
          <p:nvSpPr>
            <p:cNvPr id="37" name="Line">
              <a:extLst>
                <a:ext uri="{FF2B5EF4-FFF2-40B4-BE49-F238E27FC236}">
                  <a16:creationId xmlns:a16="http://schemas.microsoft.com/office/drawing/2014/main" id="{7C1AAD74-E3C1-A2F0-EE9D-BFB61EF214F6}"/>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40" name="Metin kutusu 39">
            <a:extLst>
              <a:ext uri="{FF2B5EF4-FFF2-40B4-BE49-F238E27FC236}">
                <a16:creationId xmlns:a16="http://schemas.microsoft.com/office/drawing/2014/main" id="{10D5B401-4701-E2B8-C7EF-DBF42E2DA358}"/>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343250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2836559" y="3955601"/>
            <a:ext cx="18987164" cy="14738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4400" dirty="0">
                <a:ln w="0"/>
                <a:solidFill>
                  <a:srgbClr val="1B2C57"/>
                </a:solidFill>
                <a:effectLst>
                  <a:outerShdw blurRad="38100" dist="38100" dir="2700000" algn="tl">
                    <a:srgbClr val="000000">
                      <a:alpha val="43137"/>
                    </a:srgbClr>
                  </a:outerShdw>
                </a:effectLst>
                <a:latin typeface="Myriad Pro Cond"/>
              </a:rPr>
              <a:t>Koç, Sabancı, Bilkent ve İstanbul Üniversitelerinin Desteğiyle </a:t>
            </a:r>
          </a:p>
          <a:p>
            <a:pPr algn="ctr"/>
            <a:r>
              <a:rPr lang="tr-TR" sz="4800" b="1" dirty="0">
                <a:ln w="0"/>
                <a:solidFill>
                  <a:srgbClr val="1B2C57"/>
                </a:solidFill>
                <a:effectLst>
                  <a:outerShdw blurRad="38100" dist="38100" dir="2700000" algn="tl">
                    <a:srgbClr val="000000">
                      <a:alpha val="43137"/>
                    </a:srgbClr>
                  </a:outerShdw>
                </a:effectLst>
                <a:latin typeface="Myriad Pro Cond"/>
              </a:rPr>
              <a:t>Yönetici Geliştirme Programı</a:t>
            </a:r>
          </a:p>
        </p:txBody>
      </p:sp>
      <p:sp>
        <p:nvSpPr>
          <p:cNvPr id="5" name="Yuvarlatılmış Dikdörtgen 4"/>
          <p:cNvSpPr/>
          <p:nvPr/>
        </p:nvSpPr>
        <p:spPr>
          <a:xfrm>
            <a:off x="2836559" y="10709963"/>
            <a:ext cx="18987164" cy="17575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tr-TR" sz="4400" dirty="0">
              <a:ln w="0"/>
              <a:solidFill>
                <a:srgbClr val="1B2C57"/>
              </a:solidFill>
              <a:effectLst>
                <a:outerShdw blurRad="38100" dist="38100" dir="2700000" algn="tl">
                  <a:srgbClr val="000000">
                    <a:alpha val="43137"/>
                  </a:srgbClr>
                </a:outerShdw>
              </a:effectLst>
            </a:endParaRPr>
          </a:p>
          <a:p>
            <a:pPr algn="just"/>
            <a:endParaRPr lang="tr-TR" sz="3600" dirty="0">
              <a:ln w="0"/>
              <a:solidFill>
                <a:srgbClr val="1B2C57"/>
              </a:solidFill>
              <a:effectLst>
                <a:outerShdw blurRad="38100" dist="38100" dir="2700000" algn="tl">
                  <a:srgbClr val="000000">
                    <a:alpha val="43137"/>
                  </a:srgbClr>
                </a:outerShdw>
              </a:effectLst>
            </a:endParaRPr>
          </a:p>
          <a:p>
            <a:r>
              <a:rPr lang="tr-TR" sz="4000" dirty="0">
                <a:ln w="0"/>
                <a:solidFill>
                  <a:srgbClr val="1B2C57"/>
                </a:solidFill>
                <a:effectLst>
                  <a:outerShdw blurRad="38100" dist="38100" dir="2700000" algn="tl">
                    <a:srgbClr val="000000">
                      <a:alpha val="43137"/>
                    </a:srgbClr>
                  </a:outerShdw>
                </a:effectLst>
                <a:latin typeface="Myriad Pro Cond"/>
              </a:rPr>
              <a:t>2022 yılında tamamlanan 19. dönem Yönetici Geliştirme Programı ile birlikte geçmişten günümüze toplam 2.200’den fazla yönetici eğitim verildi.</a:t>
            </a:r>
          </a:p>
          <a:p>
            <a:pPr algn="just"/>
            <a:endParaRPr lang="tr-TR" sz="4400" dirty="0">
              <a:ln w="0"/>
              <a:solidFill>
                <a:srgbClr val="1B2C57"/>
              </a:solidFill>
              <a:effectLst>
                <a:outerShdw blurRad="38100" dist="38100" dir="2700000" algn="tl">
                  <a:srgbClr val="000000">
                    <a:alpha val="43137"/>
                  </a:srgbClr>
                </a:outerShdw>
              </a:effectLst>
              <a:latin typeface="Myriad Pro Cond"/>
            </a:endParaRPr>
          </a:p>
          <a:p>
            <a:pPr algn="just"/>
            <a:endParaRPr lang="tr-TR" sz="4400" dirty="0">
              <a:ln w="0"/>
              <a:solidFill>
                <a:srgbClr val="1B2C57"/>
              </a:solidFill>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a:stretch>
            <a:fillRect/>
          </a:stretch>
        </p:blipFill>
        <p:spPr>
          <a:xfrm>
            <a:off x="2836559" y="7318810"/>
            <a:ext cx="5178380" cy="1533290"/>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916445" y="7332462"/>
            <a:ext cx="2755047" cy="1533290"/>
          </a:xfrm>
          <a:prstGeom prst="rect">
            <a:avLst/>
          </a:prstGeom>
        </p:spPr>
      </p:pic>
      <p:pic>
        <p:nvPicPr>
          <p:cNvPr id="8" name="Picture 4"/>
          <p:cNvPicPr>
            <a:picLocks noChangeAspect="1" noChangeArrowheads="1"/>
          </p:cNvPicPr>
          <p:nvPr/>
        </p:nvPicPr>
        <p:blipFill>
          <a:blip r:embed="rId4" cstate="print"/>
          <a:srcRect/>
          <a:stretch>
            <a:fillRect/>
          </a:stretch>
        </p:blipFill>
        <p:spPr bwMode="auto">
          <a:xfrm>
            <a:off x="17915207" y="7357845"/>
            <a:ext cx="3908516" cy="1557559"/>
          </a:xfrm>
          <a:prstGeom prst="rect">
            <a:avLst/>
          </a:prstGeom>
          <a:noFill/>
        </p:spPr>
      </p:pic>
      <p:pic>
        <p:nvPicPr>
          <p:cNvPr id="1026" name="Picture 2" descr="File:Koç University logo.svg - Wikipedia"/>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2572999" y="7384469"/>
            <a:ext cx="4439957" cy="1467631"/>
          </a:xfrm>
          <a:prstGeom prst="rect">
            <a:avLst/>
          </a:prstGeom>
          <a:solidFill>
            <a:schemeClr val="bg1"/>
          </a:solidFill>
        </p:spPr>
      </p:pic>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6"/>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6236494" y="1032575"/>
            <a:ext cx="12358686"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TURQUALITY® - MARKA DESTEĞİ </a:t>
            </a:r>
          </a:p>
        </p:txBody>
      </p:sp>
    </p:spTree>
    <p:extLst>
      <p:ext uri="{BB962C8B-B14F-4D97-AF65-F5344CB8AC3E}">
        <p14:creationId xmlns:p14="http://schemas.microsoft.com/office/powerpoint/2010/main" val="2562747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3"/>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EACFA432-61D8-4B45-9E71-189DB49ADD86}"/>
              </a:ext>
            </a:extLst>
          </p:cNvPr>
          <p:cNvPicPr>
            <a:picLocks noChangeAspect="1"/>
          </p:cNvPicPr>
          <p:nvPr/>
        </p:nvPicPr>
        <p:blipFill>
          <a:blip r:embed="rId4"/>
          <a:stretch>
            <a:fillRect/>
          </a:stretch>
        </p:blipFill>
        <p:spPr>
          <a:xfrm>
            <a:off x="0" y="2427071"/>
            <a:ext cx="24384000" cy="11288930"/>
          </a:xfrm>
          <a:prstGeom prst="rect">
            <a:avLst/>
          </a:prstGeom>
        </p:spPr>
      </p:pic>
      <p:sp>
        <p:nvSpPr>
          <p:cNvPr id="18" name="Oval 17">
            <a:extLst>
              <a:ext uri="{FF2B5EF4-FFF2-40B4-BE49-F238E27FC236}">
                <a16:creationId xmlns:a16="http://schemas.microsoft.com/office/drawing/2014/main" id="{0ED2D4E2-7787-42C6-956A-121CBBB9BEE9}"/>
              </a:ext>
            </a:extLst>
          </p:cNvPr>
          <p:cNvSpPr/>
          <p:nvPr/>
        </p:nvSpPr>
        <p:spPr>
          <a:xfrm>
            <a:off x="17314358" y="9093387"/>
            <a:ext cx="2686050" cy="1662141"/>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12665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3" name="Resim 2">
            <a:extLst>
              <a:ext uri="{FF2B5EF4-FFF2-40B4-BE49-F238E27FC236}">
                <a16:creationId xmlns:a16="http://schemas.microsoft.com/office/drawing/2014/main" id="{AFE4EC40-A6FD-44ED-8781-9F8034B50A7D}"/>
              </a:ext>
            </a:extLst>
          </p:cNvPr>
          <p:cNvPicPr>
            <a:picLocks noChangeAspect="1"/>
          </p:cNvPicPr>
          <p:nvPr/>
        </p:nvPicPr>
        <p:blipFill>
          <a:blip r:embed="rId3"/>
          <a:stretch>
            <a:fillRect/>
          </a:stretch>
        </p:blipFill>
        <p:spPr>
          <a:xfrm>
            <a:off x="0" y="2427070"/>
            <a:ext cx="24384000" cy="11288930"/>
          </a:xfrm>
          <a:prstGeom prst="rect">
            <a:avLst/>
          </a:prstGeom>
        </p:spPr>
      </p:pic>
      <p:sp>
        <p:nvSpPr>
          <p:cNvPr id="14" name="Oval 13">
            <a:extLst>
              <a:ext uri="{FF2B5EF4-FFF2-40B4-BE49-F238E27FC236}">
                <a16:creationId xmlns:a16="http://schemas.microsoft.com/office/drawing/2014/main" id="{CFC801F0-EAAC-402F-9084-45D4367EE94B}"/>
              </a:ext>
            </a:extLst>
          </p:cNvPr>
          <p:cNvSpPr/>
          <p:nvPr/>
        </p:nvSpPr>
        <p:spPr>
          <a:xfrm>
            <a:off x="3998748" y="5539631"/>
            <a:ext cx="4535652" cy="3356719"/>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15444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84C48871-F47C-4058-84EE-26401959C2F1}"/>
              </a:ext>
            </a:extLst>
          </p:cNvPr>
          <p:cNvPicPr>
            <a:picLocks noChangeAspect="1"/>
          </p:cNvPicPr>
          <p:nvPr/>
        </p:nvPicPr>
        <p:blipFill>
          <a:blip r:embed="rId3"/>
          <a:stretch>
            <a:fillRect/>
          </a:stretch>
        </p:blipFill>
        <p:spPr>
          <a:xfrm>
            <a:off x="0" y="2427070"/>
            <a:ext cx="24384000" cy="11288929"/>
          </a:xfrm>
          <a:prstGeom prst="rect">
            <a:avLst/>
          </a:prstGeom>
        </p:spPr>
      </p:pic>
      <p:sp>
        <p:nvSpPr>
          <p:cNvPr id="14" name="Oval 13">
            <a:extLst>
              <a:ext uri="{FF2B5EF4-FFF2-40B4-BE49-F238E27FC236}">
                <a16:creationId xmlns:a16="http://schemas.microsoft.com/office/drawing/2014/main" id="{77525D06-FE6B-424E-8150-EEC194C45DED}"/>
              </a:ext>
            </a:extLst>
          </p:cNvPr>
          <p:cNvSpPr/>
          <p:nvPr/>
        </p:nvSpPr>
        <p:spPr>
          <a:xfrm>
            <a:off x="7829550" y="8509967"/>
            <a:ext cx="5086350" cy="1243634"/>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984273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DESTEKLERE NEREDEN ULAŞABİLİRİM?</a:t>
            </a:r>
          </a:p>
        </p:txBody>
      </p:sp>
      <p:pic>
        <p:nvPicPr>
          <p:cNvPr id="2" name="Resim 1">
            <a:extLst>
              <a:ext uri="{FF2B5EF4-FFF2-40B4-BE49-F238E27FC236}">
                <a16:creationId xmlns:a16="http://schemas.microsoft.com/office/drawing/2014/main" id="{84C48871-F47C-4058-84EE-26401959C2F1}"/>
              </a:ext>
            </a:extLst>
          </p:cNvPr>
          <p:cNvPicPr>
            <a:picLocks noChangeAspect="1"/>
          </p:cNvPicPr>
          <p:nvPr/>
        </p:nvPicPr>
        <p:blipFill>
          <a:blip r:embed="rId3"/>
          <a:stretch>
            <a:fillRect/>
          </a:stretch>
        </p:blipFill>
        <p:spPr>
          <a:xfrm>
            <a:off x="0" y="2427070"/>
            <a:ext cx="24384000" cy="11288929"/>
          </a:xfrm>
          <a:prstGeom prst="rect">
            <a:avLst/>
          </a:prstGeom>
        </p:spPr>
      </p:pic>
      <p:sp>
        <p:nvSpPr>
          <p:cNvPr id="14" name="Oval 13">
            <a:extLst>
              <a:ext uri="{FF2B5EF4-FFF2-40B4-BE49-F238E27FC236}">
                <a16:creationId xmlns:a16="http://schemas.microsoft.com/office/drawing/2014/main" id="{E64DC594-C9D9-4259-BFAD-01CB93D2DA8D}"/>
              </a:ext>
            </a:extLst>
          </p:cNvPr>
          <p:cNvSpPr/>
          <p:nvPr/>
        </p:nvSpPr>
        <p:spPr>
          <a:xfrm>
            <a:off x="8172450" y="9131784"/>
            <a:ext cx="6076950" cy="1243634"/>
          </a:xfrm>
          <a:prstGeom prst="ellipse">
            <a:avLst/>
          </a:prstGeom>
          <a:noFill/>
          <a:ln w="69850"/>
        </p:spPr>
        <p:style>
          <a:lnRef idx="2">
            <a:schemeClr val="accent5"/>
          </a:lnRef>
          <a:fillRef idx="1">
            <a:schemeClr val="lt1"/>
          </a:fillRef>
          <a:effectRef idx="0">
            <a:schemeClr val="accent5"/>
          </a:effectRef>
          <a:fontRef idx="minor">
            <a:schemeClr val="dk1"/>
          </a:fontRef>
        </p:style>
        <p:txBody>
          <a:bodyPr rot="0" spcFirstLastPara="1" vertOverflow="overflow" horzOverflow="overflow" vert="horz" wrap="square" lIns="35120" tIns="35120" rIns="35120" bIns="3512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tr-TR" sz="3000" b="0" i="0" u="none" strike="noStrike" cap="none" spc="0" normalizeH="0" baseline="0">
              <a:ln>
                <a:noFill/>
              </a:ln>
              <a:solidFill>
                <a:srgbClr val="FF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479258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3"/>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2023 HEDEF ÜLKELERİ</a:t>
            </a:r>
          </a:p>
        </p:txBody>
      </p:sp>
      <p:graphicFrame>
        <p:nvGraphicFramePr>
          <p:cNvPr id="14" name="Nesne 13">
            <a:extLst>
              <a:ext uri="{FF2B5EF4-FFF2-40B4-BE49-F238E27FC236}">
                <a16:creationId xmlns:a16="http://schemas.microsoft.com/office/drawing/2014/main" id="{BAF41126-0B4C-40E7-8792-093DFF4F9BEC}"/>
              </a:ext>
            </a:extLst>
          </p:cNvPr>
          <p:cNvGraphicFramePr>
            <a:graphicFrameLocks noChangeAspect="1"/>
          </p:cNvGraphicFramePr>
          <p:nvPr>
            <p:extLst>
              <p:ext uri="{D42A27DB-BD31-4B8C-83A1-F6EECF244321}">
                <p14:modId xmlns:p14="http://schemas.microsoft.com/office/powerpoint/2010/main" val="1549097015"/>
              </p:ext>
            </p:extLst>
          </p:nvPr>
        </p:nvGraphicFramePr>
        <p:xfrm>
          <a:off x="4965454" y="3209731"/>
          <a:ext cx="15540470" cy="10058400"/>
        </p:xfrm>
        <a:graphic>
          <a:graphicData uri="http://schemas.openxmlformats.org/presentationml/2006/ole">
            <mc:AlternateContent xmlns:mc="http://schemas.openxmlformats.org/markup-compatibility/2006">
              <mc:Choice xmlns:v="urn:schemas-microsoft-com:vml" Requires="v">
                <p:oleObj spid="_x0000_s1032" name="Worksheet" r:id="rId4" imgW="5257713" imgH="3457614" progId="Excel.Sheet.12">
                  <p:embed/>
                </p:oleObj>
              </mc:Choice>
              <mc:Fallback>
                <p:oleObj name="Worksheet" r:id="rId4" imgW="5257713" imgH="3457614" progId="Excel.Sheet.12">
                  <p:embed/>
                  <p:pic>
                    <p:nvPicPr>
                      <p:cNvPr id="0" name=""/>
                      <p:cNvPicPr/>
                      <p:nvPr/>
                    </p:nvPicPr>
                    <p:blipFill>
                      <a:blip r:embed="rId5"/>
                      <a:stretch>
                        <a:fillRect/>
                      </a:stretch>
                    </p:blipFill>
                    <p:spPr>
                      <a:xfrm>
                        <a:off x="4965454" y="3209731"/>
                        <a:ext cx="15540470" cy="10058400"/>
                      </a:xfrm>
                      <a:prstGeom prst="rect">
                        <a:avLst/>
                      </a:prstGeom>
                      <a:solidFill>
                        <a:schemeClr val="accent4">
                          <a:lumMod val="20000"/>
                          <a:lumOff val="80000"/>
                        </a:schemeClr>
                      </a:solidFill>
                    </p:spPr>
                  </p:pic>
                </p:oleObj>
              </mc:Fallback>
            </mc:AlternateContent>
          </a:graphicData>
        </a:graphic>
      </p:graphicFrame>
    </p:spTree>
    <p:extLst>
      <p:ext uri="{BB962C8B-B14F-4D97-AF65-F5344CB8AC3E}">
        <p14:creationId xmlns:p14="http://schemas.microsoft.com/office/powerpoint/2010/main" val="304410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Rectangle"/>
          <p:cNvGrpSpPr/>
          <p:nvPr/>
        </p:nvGrpSpPr>
        <p:grpSpPr>
          <a:xfrm>
            <a:off x="4318127" y="2830482"/>
            <a:ext cx="9389327" cy="7080064"/>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BİRİM KİRA DESTEĞİ</a:t>
            </a:r>
          </a:p>
        </p:txBody>
      </p:sp>
      <p:sp>
        <p:nvSpPr>
          <p:cNvPr id="44" name="İhracat desteklerimizi yeni bir bakış açısıyla kurguladık"/>
          <p:cNvSpPr txBox="1"/>
          <p:nvPr/>
        </p:nvSpPr>
        <p:spPr>
          <a:xfrm>
            <a:off x="11853188" y="2013998"/>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9" name="Dikdörtgen 8">
            <a:extLst>
              <a:ext uri="{FF2B5EF4-FFF2-40B4-BE49-F238E27FC236}">
                <a16:creationId xmlns:a16="http://schemas.microsoft.com/office/drawing/2014/main" id="{F4E09D94-5DE4-4F00-83E2-FA99A54B659C}"/>
              </a:ext>
            </a:extLst>
          </p:cNvPr>
          <p:cNvSpPr/>
          <p:nvPr/>
        </p:nvSpPr>
        <p:spPr>
          <a:xfrm>
            <a:off x="4434598" y="3016911"/>
            <a:ext cx="12192000" cy="5459700"/>
          </a:xfrm>
          <a:prstGeom prst="rect">
            <a:avLst/>
          </a:prstGeom>
        </p:spPr>
        <p:txBody>
          <a:bodyPr wrap="square">
            <a:spAutoFit/>
          </a:bodyPr>
          <a:lstStyle/>
          <a:p>
            <a:pPr algn="l"/>
            <a:r>
              <a:rPr lang="tr-TR" sz="3200" b="1" i="1" dirty="0">
                <a:solidFill>
                  <a:srgbClr val="D8AD65"/>
                </a:solidFill>
                <a:latin typeface="Myriad Pro Cond"/>
                <a:sym typeface="Myriad Pro Condensed"/>
              </a:rPr>
              <a:t>Desteklenen Birimler:</a:t>
            </a:r>
          </a:p>
          <a:p>
            <a:pPr algn="l"/>
            <a:endParaRPr lang="tr-TR" sz="2800" b="1" i="1" dirty="0">
              <a:solidFill>
                <a:srgbClr val="D8AD65"/>
              </a:solidFill>
              <a:latin typeface="Myriad Pro Cond"/>
              <a:sym typeface="Myriad Pro Condensed"/>
            </a:endParaRPr>
          </a:p>
          <a:p>
            <a:pPr algn="l">
              <a:lnSpc>
                <a:spcPct val="150000"/>
              </a:lnSpc>
            </a:pPr>
            <a:r>
              <a:rPr lang="tr-TR" sz="2800" b="1" i="1" dirty="0">
                <a:solidFill>
                  <a:schemeClr val="bg1"/>
                </a:solidFill>
                <a:latin typeface="Myriad Pro Cond"/>
                <a:sym typeface="Myriad Pro Condensed"/>
              </a:rPr>
              <a:t>MAĞAZA</a:t>
            </a:r>
          </a:p>
          <a:p>
            <a:pPr algn="l">
              <a:lnSpc>
                <a:spcPct val="150000"/>
              </a:lnSpc>
            </a:pPr>
            <a:r>
              <a:rPr lang="tr-TR" sz="2800" b="1" i="1" dirty="0">
                <a:solidFill>
                  <a:schemeClr val="bg1"/>
                </a:solidFill>
                <a:latin typeface="Myriad Pro Cond"/>
                <a:sym typeface="Myriad Pro Condensed"/>
              </a:rPr>
              <a:t>DEPO</a:t>
            </a:r>
          </a:p>
          <a:p>
            <a:pPr algn="l">
              <a:lnSpc>
                <a:spcPct val="150000"/>
              </a:lnSpc>
            </a:pPr>
            <a:r>
              <a:rPr lang="tr-TR" sz="2800" b="1" i="1" dirty="0">
                <a:solidFill>
                  <a:schemeClr val="bg1"/>
                </a:solidFill>
                <a:latin typeface="Myriad Pro Cond"/>
                <a:sym typeface="Myriad Pro Condensed"/>
              </a:rPr>
              <a:t>OFİS/PAYLAŞIMLI OFİS</a:t>
            </a:r>
          </a:p>
          <a:p>
            <a:pPr algn="l">
              <a:lnSpc>
                <a:spcPct val="150000"/>
              </a:lnSpc>
            </a:pPr>
            <a:r>
              <a:rPr lang="tr-TR" sz="2800" b="1" i="1" dirty="0">
                <a:solidFill>
                  <a:schemeClr val="bg1"/>
                </a:solidFill>
                <a:latin typeface="Myriad Pro Cond"/>
                <a:sym typeface="Myriad Pro Condensed"/>
              </a:rPr>
              <a:t>SERGİ/TEŞHİR SALONU</a:t>
            </a:r>
          </a:p>
          <a:p>
            <a:pPr algn="l">
              <a:lnSpc>
                <a:spcPct val="150000"/>
              </a:lnSpc>
            </a:pPr>
            <a:r>
              <a:rPr lang="tr-TR" sz="2800" b="1" i="1" dirty="0">
                <a:solidFill>
                  <a:schemeClr val="bg1"/>
                </a:solidFill>
                <a:latin typeface="Myriad Pro Cond"/>
                <a:sym typeface="Myriad Pro Condensed"/>
              </a:rPr>
              <a:t>ÜRÜN TEŞHİR SERASI/TARLASI </a:t>
            </a:r>
          </a:p>
          <a:p>
            <a:pPr algn="l">
              <a:lnSpc>
                <a:spcPct val="150000"/>
              </a:lnSpc>
            </a:pPr>
            <a:r>
              <a:rPr lang="tr-TR" sz="2800" b="1" i="1" dirty="0">
                <a:solidFill>
                  <a:schemeClr val="bg1"/>
                </a:solidFill>
                <a:latin typeface="Myriad Pro Cond"/>
                <a:sym typeface="Myriad Pro Condensed"/>
              </a:rPr>
              <a:t>REYON/RAF/DEKORASYONLU KÖŞE/KİOSK/STANT</a:t>
            </a:r>
          </a:p>
          <a:p>
            <a:pPr algn="l">
              <a:lnSpc>
                <a:spcPct val="150000"/>
              </a:lnSpc>
            </a:pPr>
            <a:r>
              <a:rPr lang="tr-TR" sz="2800" b="1" i="1" dirty="0">
                <a:solidFill>
                  <a:schemeClr val="bg1"/>
                </a:solidFill>
                <a:latin typeface="Myriad Pro Cond"/>
                <a:sym typeface="Myriad Pro Condensed"/>
              </a:rPr>
              <a:t>ÜZERİNE BİNA YAPILMAK ÜZERE KİRALANAN ARSAYI</a:t>
            </a:r>
          </a:p>
        </p:txBody>
      </p:sp>
      <p:sp>
        <p:nvSpPr>
          <p:cNvPr id="11" name="Dikdörtgen 10">
            <a:extLst>
              <a:ext uri="{FF2B5EF4-FFF2-40B4-BE49-F238E27FC236}">
                <a16:creationId xmlns:a16="http://schemas.microsoft.com/office/drawing/2014/main" id="{1F6B4029-E020-4B21-896B-B0B0A79D698B}"/>
              </a:ext>
            </a:extLst>
          </p:cNvPr>
          <p:cNvSpPr/>
          <p:nvPr/>
        </p:nvSpPr>
        <p:spPr>
          <a:xfrm>
            <a:off x="13757047" y="4713722"/>
            <a:ext cx="8212795" cy="3108543"/>
          </a:xfrm>
          <a:prstGeom prst="rect">
            <a:avLst/>
          </a:prstGeom>
        </p:spPr>
        <p:txBody>
          <a:bodyPr wrap="square">
            <a:spAutoFit/>
          </a:bodyPr>
          <a:lstStyle/>
          <a:p>
            <a:pPr algn="l"/>
            <a:r>
              <a:rPr lang="tr-TR" sz="3200" b="1" i="1" dirty="0">
                <a:solidFill>
                  <a:srgbClr val="D8AD65"/>
                </a:solidFill>
                <a:latin typeface="Myriad Pro Cond"/>
              </a:rPr>
              <a:t>Destek Miktarı: </a:t>
            </a:r>
            <a:r>
              <a:rPr lang="tr-TR" sz="3200" b="1" i="1" dirty="0">
                <a:solidFill>
                  <a:schemeClr val="bg1"/>
                </a:solidFill>
                <a:latin typeface="Myriad Pro Cond"/>
              </a:rPr>
              <a:t>Birim başına yıllık 3.619.000 ₺</a:t>
            </a:r>
          </a:p>
          <a:p>
            <a:pPr algn="l"/>
            <a:r>
              <a:rPr lang="tr-TR" sz="3200" b="1" i="1" dirty="0">
                <a:solidFill>
                  <a:srgbClr val="D8AD65"/>
                </a:solidFill>
                <a:latin typeface="Myriad Pro Cond"/>
              </a:rPr>
              <a:t>Destek Oranı : </a:t>
            </a:r>
            <a:r>
              <a:rPr lang="tr-TR" sz="3200" b="1" i="1" dirty="0">
                <a:solidFill>
                  <a:schemeClr val="bg1"/>
                </a:solidFill>
                <a:latin typeface="Myriad Pro Cond"/>
              </a:rPr>
              <a:t>%50 - %75</a:t>
            </a:r>
          </a:p>
          <a:p>
            <a:pPr algn="l"/>
            <a:r>
              <a:rPr lang="tr-TR" sz="3200" b="1" i="1" dirty="0">
                <a:solidFill>
                  <a:srgbClr val="D8AD65"/>
                </a:solidFill>
                <a:latin typeface="Myriad Pro Cond"/>
              </a:rPr>
              <a:t>Destek Süresi : </a:t>
            </a:r>
            <a:r>
              <a:rPr lang="tr-TR" sz="3200" b="1" i="1" dirty="0">
                <a:solidFill>
                  <a:schemeClr val="bg1"/>
                </a:solidFill>
                <a:latin typeface="Myriad Pro Cond"/>
              </a:rPr>
              <a:t>Ülke</a:t>
            </a:r>
            <a:r>
              <a:rPr lang="tr-TR" sz="3600" b="1" i="1" dirty="0">
                <a:solidFill>
                  <a:schemeClr val="bg1"/>
                </a:solidFill>
                <a:latin typeface="Myriad Pro Cond"/>
              </a:rPr>
              <a:t> başına </a:t>
            </a:r>
            <a:r>
              <a:rPr lang="tr-TR" sz="3200" b="1" i="1" dirty="0">
                <a:solidFill>
                  <a:schemeClr val="bg1"/>
                </a:solidFill>
                <a:latin typeface="Myriad Pro Cond"/>
              </a:rPr>
              <a:t>4 Yıl /25 birim</a:t>
            </a:r>
          </a:p>
          <a:p>
            <a:pPr algn="l"/>
            <a:r>
              <a:rPr lang="tr-TR" sz="3200" b="1" i="1" dirty="0">
                <a:solidFill>
                  <a:srgbClr val="D8AD65"/>
                </a:solidFill>
                <a:latin typeface="Myriad Pro Cond"/>
              </a:rPr>
              <a:t>Faydalanıcı:</a:t>
            </a:r>
            <a:r>
              <a:rPr lang="tr-TR" sz="3200" b="1" i="1" dirty="0">
                <a:solidFill>
                  <a:schemeClr val="bg1"/>
                </a:solidFill>
                <a:latin typeface="Myriad Pro Cond"/>
              </a:rPr>
              <a:t> Şirketler</a:t>
            </a:r>
          </a:p>
        </p:txBody>
      </p:sp>
      <p:sp>
        <p:nvSpPr>
          <p:cNvPr id="2" name="Metin kutusu 1">
            <a:extLst>
              <a:ext uri="{FF2B5EF4-FFF2-40B4-BE49-F238E27FC236}">
                <a16:creationId xmlns:a16="http://schemas.microsoft.com/office/drawing/2014/main" id="{C756ED6F-2A83-4006-A23F-4CC8DD587CD9}"/>
              </a:ext>
            </a:extLst>
          </p:cNvPr>
          <p:cNvSpPr txBox="1"/>
          <p:nvPr/>
        </p:nvSpPr>
        <p:spPr>
          <a:xfrm>
            <a:off x="4318126" y="10040090"/>
            <a:ext cx="16783235" cy="351802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l"/>
            <a:r>
              <a:rPr lang="tr-TR" sz="4000" b="1" i="1" dirty="0">
                <a:solidFill>
                  <a:srgbClr val="D8AD65"/>
                </a:solidFill>
                <a:latin typeface="Myriad Pro Cond"/>
              </a:rPr>
              <a:t>Temel Şartlar:</a:t>
            </a:r>
          </a:p>
          <a:p>
            <a:pPr algn="l"/>
            <a:endParaRPr lang="tr-TR" sz="4000" b="1" i="1" dirty="0">
              <a:solidFill>
                <a:srgbClr val="D8AD65"/>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En az 1 yıldır faal şirket olmak</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Türkiye menşeli ürünlerin pazarlanması</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Destek talep edilen ülkeye yönelik ihracat olması (ihracatın yarısı kadar destek alınabilir</a:t>
            </a:r>
            <a:r>
              <a:rPr lang="tr-TR" sz="2800" b="1" i="1" dirty="0">
                <a:solidFill>
                  <a:schemeClr val="bg1"/>
                </a:solidFill>
                <a:latin typeface="Myriad Pro Cond"/>
              </a:rPr>
              <a:t>)</a:t>
            </a:r>
          </a:p>
        </p:txBody>
      </p:sp>
    </p:spTree>
    <p:extLst>
      <p:ext uri="{BB962C8B-B14F-4D97-AF65-F5344CB8AC3E}">
        <p14:creationId xmlns:p14="http://schemas.microsoft.com/office/powerpoint/2010/main" val="263188244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3D0152D0-E8AA-E967-04A8-096C529B1422}"/>
              </a:ext>
            </a:extLst>
          </p:cNvPr>
          <p:cNvGrpSpPr/>
          <p:nvPr/>
        </p:nvGrpSpPr>
        <p:grpSpPr>
          <a:xfrm>
            <a:off x="4965454" y="953882"/>
            <a:ext cx="15556672" cy="1394492"/>
            <a:chOff x="-12700" y="-12699"/>
            <a:chExt cx="12192954" cy="1394491"/>
          </a:xfrm>
        </p:grpSpPr>
        <p:grpSp>
          <p:nvGrpSpPr>
            <p:cNvPr id="9" name="Rectangle">
              <a:extLst>
                <a:ext uri="{FF2B5EF4-FFF2-40B4-BE49-F238E27FC236}">
                  <a16:creationId xmlns:a16="http://schemas.microsoft.com/office/drawing/2014/main" id="{1D4D9743-2026-F03B-3AB8-EB9C42CAC465}"/>
                </a:ext>
              </a:extLst>
            </p:cNvPr>
            <p:cNvGrpSpPr/>
            <p:nvPr/>
          </p:nvGrpSpPr>
          <p:grpSpPr>
            <a:xfrm>
              <a:off x="-12700" y="-12700"/>
              <a:ext cx="12192955" cy="1394492"/>
              <a:chOff x="0" y="0"/>
              <a:chExt cx="12192954" cy="1394491"/>
            </a:xfrm>
          </p:grpSpPr>
          <p:sp>
            <p:nvSpPr>
              <p:cNvPr id="11" name="Rectangle">
                <a:extLst>
                  <a:ext uri="{FF2B5EF4-FFF2-40B4-BE49-F238E27FC236}">
                    <a16:creationId xmlns:a16="http://schemas.microsoft.com/office/drawing/2014/main" id="{4218F265-F254-29BB-C3B3-4F46DA384A72}"/>
                  </a:ext>
                </a:extLst>
              </p:cNvPr>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sz="3000">
                  <a:solidFill>
                    <a:srgbClr val="FFFFFF"/>
                  </a:solidFill>
                  <a:latin typeface="Helvetica Neue Medium"/>
                  <a:sym typeface="Helvetica Neue Medium"/>
                </a:endParaRPr>
              </a:p>
            </p:txBody>
          </p:sp>
          <p:pic>
            <p:nvPicPr>
              <p:cNvPr id="12" name="Rectangle Rectangle" descr="Rectangle Rectangle">
                <a:extLst>
                  <a:ext uri="{FF2B5EF4-FFF2-40B4-BE49-F238E27FC236}">
                    <a16:creationId xmlns:a16="http://schemas.microsoft.com/office/drawing/2014/main" id="{8EB4CE93-2FBA-8E55-F90A-CFDCC5A5ED9F}"/>
                  </a:ext>
                </a:extLst>
              </p:cNvPr>
              <p:cNvPicPr>
                <a:picLocks/>
              </p:cNvPicPr>
              <p:nvPr/>
            </p:nvPicPr>
            <p:blipFill>
              <a:blip r:embed="rId2"/>
              <a:stretch>
                <a:fillRect/>
              </a:stretch>
            </p:blipFill>
            <p:spPr>
              <a:xfrm>
                <a:off x="0" y="-1"/>
                <a:ext cx="12192955" cy="1394493"/>
              </a:xfrm>
              <a:prstGeom prst="rect">
                <a:avLst/>
              </a:prstGeom>
              <a:effectLst/>
            </p:spPr>
          </p:pic>
        </p:grpSp>
        <p:sp>
          <p:nvSpPr>
            <p:cNvPr id="10" name="Line">
              <a:extLst>
                <a:ext uri="{FF2B5EF4-FFF2-40B4-BE49-F238E27FC236}">
                  <a16:creationId xmlns:a16="http://schemas.microsoft.com/office/drawing/2014/main" id="{BA207FCC-B9EC-C47E-7047-CBEB2538A1AD}"/>
                </a:ext>
              </a:extLst>
            </p:cNvPr>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latin typeface="Helvetica Neue"/>
              </a:endParaRPr>
            </a:p>
          </p:txBody>
        </p:sp>
      </p:grpSp>
      <p:sp>
        <p:nvSpPr>
          <p:cNvPr id="13" name="Metin kutusu 12">
            <a:extLst>
              <a:ext uri="{FF2B5EF4-FFF2-40B4-BE49-F238E27FC236}">
                <a16:creationId xmlns:a16="http://schemas.microsoft.com/office/drawing/2014/main" id="{7A80EBC3-5571-7862-EA17-DED438A750CD}"/>
              </a:ext>
            </a:extLst>
          </p:cNvPr>
          <p:cNvSpPr txBox="1"/>
          <p:nvPr/>
        </p:nvSpPr>
        <p:spPr>
          <a:xfrm>
            <a:off x="4981657" y="1032575"/>
            <a:ext cx="15524267" cy="101566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4400" b="1">
                <a:solidFill>
                  <a:srgbClr val="D8AD65"/>
                </a:solidFill>
                <a:latin typeface="Myriad Pro Cond"/>
                <a:ea typeface="Myriad Pro Cond"/>
                <a:cs typeface="Myriad Pro Cond"/>
              </a:defRPr>
            </a:lvl1pPr>
          </a:lstStyle>
          <a:p>
            <a:pPr lvl="1"/>
            <a:r>
              <a:rPr lang="tr-TR" altLang="tr-TR" sz="6000" b="1" dirty="0">
                <a:solidFill>
                  <a:srgbClr val="D8AD65"/>
                </a:solidFill>
                <a:latin typeface="Calibri" panose="020F0502020204030204" pitchFamily="34" charset="0"/>
                <a:cs typeface="Calibri" panose="020F0502020204030204" pitchFamily="34" charset="0"/>
              </a:rPr>
              <a:t>HEDEF SEKTÖRLER</a:t>
            </a:r>
          </a:p>
        </p:txBody>
      </p:sp>
      <p:sp>
        <p:nvSpPr>
          <p:cNvPr id="3" name="Metin kutusu 2">
            <a:extLst>
              <a:ext uri="{FF2B5EF4-FFF2-40B4-BE49-F238E27FC236}">
                <a16:creationId xmlns:a16="http://schemas.microsoft.com/office/drawing/2014/main" id="{623BFC70-C4D7-402E-ABC9-865E4BACEF8D}"/>
              </a:ext>
            </a:extLst>
          </p:cNvPr>
          <p:cNvSpPr txBox="1"/>
          <p:nvPr/>
        </p:nvSpPr>
        <p:spPr>
          <a:xfrm>
            <a:off x="4965454" y="4347051"/>
            <a:ext cx="15540470" cy="61649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GIDA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KİMYA</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MAKİNE</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OTOMOTİV</a:t>
            </a:r>
          </a:p>
          <a:p>
            <a:pPr marR="0" defTabSz="2438338" rtl="0" fontAlgn="auto" latinLnBrk="0" hangingPunct="0">
              <a:lnSpc>
                <a:spcPct val="100000"/>
              </a:lnSpc>
              <a:spcBef>
                <a:spcPts val="0"/>
              </a:spcBef>
              <a:spcAft>
                <a:spcPts val="0"/>
              </a:spcAft>
              <a:buClrTx/>
              <a:buSzTx/>
              <a:tabLst/>
            </a:pPr>
            <a:endParaRPr lang="tr-TR" sz="4400" b="1" dirty="0">
              <a:solidFill>
                <a:srgbClr val="D8AE63"/>
              </a:solidFill>
              <a:effectLst>
                <a:outerShdw blurRad="38100" dist="38100" dir="2700000" algn="tl">
                  <a:srgbClr val="000000">
                    <a:alpha val="43137"/>
                  </a:srgbClr>
                </a:outerShdw>
              </a:effectLst>
              <a:latin typeface="Myriad Pro Cond"/>
            </a:endParaRPr>
          </a:p>
          <a:p>
            <a:pPr marR="0" defTabSz="2438338" rtl="0" fontAlgn="auto" latinLnBrk="0" hangingPunct="0">
              <a:lnSpc>
                <a:spcPct val="100000"/>
              </a:lnSpc>
              <a:spcBef>
                <a:spcPts val="0"/>
              </a:spcBef>
              <a:spcAft>
                <a:spcPts val="0"/>
              </a:spcAft>
              <a:buClrTx/>
              <a:buSzTx/>
              <a:tabLst/>
            </a:pPr>
            <a:r>
              <a:rPr lang="tr-TR" sz="4400" b="1" dirty="0">
                <a:solidFill>
                  <a:srgbClr val="D8AE63"/>
                </a:solidFill>
                <a:effectLst>
                  <a:outerShdw blurRad="38100" dist="38100" dir="2700000" algn="tl">
                    <a:srgbClr val="000000">
                      <a:alpha val="43137"/>
                    </a:srgbClr>
                  </a:outerShdw>
                </a:effectLst>
                <a:latin typeface="Myriad Pro Cond"/>
              </a:rPr>
              <a:t>ELEKTRİK - ELEKTRONİK</a:t>
            </a:r>
          </a:p>
        </p:txBody>
      </p:sp>
    </p:spTree>
    <p:extLst>
      <p:ext uri="{BB962C8B-B14F-4D97-AF65-F5344CB8AC3E}">
        <p14:creationId xmlns:p14="http://schemas.microsoft.com/office/powerpoint/2010/main" val="832854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000">
                  <a:solidFill>
                    <a:srgbClr val="FFFFFF"/>
                  </a:solidFill>
                  <a:latin typeface="Helvetica Neue Medium"/>
                  <a:ea typeface="Helvetica Neue Medium"/>
                  <a:cs typeface="Helvetica Neue Medium"/>
                  <a:sym typeface="Helvetica Neue Medium"/>
                </a:defRPr>
              </a:pPr>
              <a:endParaRPr kumimoji="0" sz="3000" b="0" i="0" u="none" strike="noStrike" kern="0" cap="none" spc="0" normalizeH="0" baseline="0" noProof="0">
                <a:ln>
                  <a:noFill/>
                </a:ln>
                <a:solidFill>
                  <a:srgbClr val="FFFFFF"/>
                </a:solidFill>
                <a:effectLst/>
                <a:uLnTx/>
                <a:uFillTx/>
                <a:latin typeface="Helvetica Neue Medium"/>
                <a:sym typeface="Helvetica Neue Medium"/>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120" tIns="35120" rIns="35120" bIns="35120" anchor="ctr">
            <a:spAutoFit/>
          </a:bodyPr>
          <a:lstStyle/>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İHRACAT </a:t>
            </a:r>
          </a:p>
          <a:p>
            <a:pPr marL="0" marR="0" lvl="0" indent="0" algn="ctr" defTabSz="2438338" rtl="0" eaLnBrk="1" fontAlgn="auto" latinLnBrk="0" hangingPunct="0">
              <a:lnSpc>
                <a:spcPct val="100000"/>
              </a:lnSpc>
              <a:spcBef>
                <a:spcPts val="0"/>
              </a:spcBef>
              <a:spcAft>
                <a:spcPts val="0"/>
              </a:spcAft>
              <a:buClrTx/>
              <a:buSzTx/>
              <a:buFontTx/>
              <a:buNone/>
              <a:tabLst/>
              <a:defRPr sz="3600" b="1">
                <a:solidFill>
                  <a:srgbClr val="D8AD65"/>
                </a:solidFill>
                <a:latin typeface="Myriad Pro Cond"/>
                <a:ea typeface="Myriad Pro Cond"/>
                <a:cs typeface="Myriad Pro Cond"/>
                <a:sym typeface="Myriad Pro Condensed"/>
              </a:defRPr>
            </a:pPr>
            <a:r>
              <a:rPr kumimoji="0" lang="tr-TR" sz="2700" b="1" i="0" u="none" strike="noStrike" kern="0" cap="none" spc="0" normalizeH="0" baseline="0" noProof="0" dirty="0">
                <a:ln>
                  <a:noFill/>
                </a:ln>
                <a:solidFill>
                  <a:srgbClr val="D8AD65"/>
                </a:solidFill>
                <a:effectLst/>
                <a:uLnTx/>
                <a:uFillTx/>
                <a:latin typeface="Myriad Pro Cond"/>
                <a:sym typeface="Myriad Pro Condensed"/>
              </a:rPr>
              <a:t>GENEL MÜDÜRLÜĞÜ</a:t>
            </a:r>
            <a:endParaRPr kumimoji="0" sz="2700" b="1" i="0" u="none" strike="noStrike" kern="0" cap="none" spc="0" normalizeH="0" baseline="0" noProof="0" dirty="0">
              <a:ln>
                <a:noFill/>
              </a:ln>
              <a:solidFill>
                <a:srgbClr val="D8AD65"/>
              </a:solidFill>
              <a:effectLst/>
              <a:uLnTx/>
              <a:uFillTx/>
              <a:latin typeface="Myriad Pro Cond"/>
              <a:sym typeface="Myriad Pro Condensed"/>
            </a:endParaRPr>
          </a:p>
        </p:txBody>
      </p:sp>
      <p:sp>
        <p:nvSpPr>
          <p:cNvPr id="18" name="TextBox 6">
            <a:extLst>
              <a:ext uri="{FF2B5EF4-FFF2-40B4-BE49-F238E27FC236}">
                <a16:creationId xmlns:a16="http://schemas.microsoft.com/office/drawing/2014/main" id="{400A69CA-A047-4BAD-BB31-F7E581EB99A9}"/>
              </a:ext>
            </a:extLst>
          </p:cNvPr>
          <p:cNvSpPr txBox="1"/>
          <p:nvPr/>
        </p:nvSpPr>
        <p:spPr>
          <a:xfrm>
            <a:off x="4117849" y="3257189"/>
            <a:ext cx="16148303" cy="10926068"/>
          </a:xfrm>
          <a:prstGeom prst="rect">
            <a:avLst/>
          </a:prstGeom>
          <a:noFill/>
          <a:effectLst>
            <a:glow rad="127000">
              <a:srgbClr val="D2A966"/>
            </a:glow>
          </a:effectLst>
        </p:spPr>
        <p:txBody>
          <a:bodyPr wrap="square" rtlCol="0">
            <a:spAutoFit/>
          </a:bodyPr>
          <a:lstStyle/>
          <a:p>
            <a:pPr marL="0" marR="0" lvl="0" indent="0" defTabSz="2438338" rtl="0" eaLnBrk="1" fontAlgn="auto" latinLnBrk="0" hangingPunct="0">
              <a:lnSpc>
                <a:spcPct val="100000"/>
              </a:lnSpc>
              <a:spcBef>
                <a:spcPts val="0"/>
              </a:spcBef>
              <a:spcAft>
                <a:spcPts val="0"/>
              </a:spcAft>
              <a:buClrTx/>
              <a:buSzTx/>
              <a:buFontTx/>
              <a:buNone/>
              <a:tabLst/>
              <a:defRPr/>
            </a:pPr>
            <a:r>
              <a:rPr kumimoji="0" lang="tr-TR" sz="4400" b="1" i="0" u="none" strike="noStrike" kern="0" cap="none" spc="0" normalizeH="0" baseline="0" noProof="0" dirty="0">
                <a:ln>
                  <a:noFill/>
                </a:ln>
                <a:solidFill>
                  <a:srgbClr val="D8AE63"/>
                </a:solidFill>
                <a:effectLst/>
                <a:uLnTx/>
                <a:uFillTx/>
                <a:latin typeface="Myriad Pro Cond"/>
                <a:sym typeface="Helvetica Neue"/>
              </a:rPr>
              <a:t>   </a:t>
            </a:r>
            <a:r>
              <a:rPr kumimoji="0" lang="tr-TR" sz="4800" b="1" i="0" u="none" strike="noStrike" kern="0" cap="none" spc="0" normalizeH="0" baseline="0" noProof="0" dirty="0">
                <a:ln>
                  <a:noFill/>
                </a:ln>
                <a:solidFill>
                  <a:srgbClr val="D8AE63"/>
                </a:solidFill>
                <a:effectLst/>
                <a:uLnTx/>
                <a:uFillTx/>
                <a:latin typeface="Myriad Pro Cond"/>
                <a:sym typeface="Helvetica Neue"/>
              </a:rPr>
              <a:t>TEŞEKKÜR EDERİM.</a:t>
            </a:r>
          </a:p>
          <a:p>
            <a:pPr marL="0" marR="0" lvl="0" indent="0" defTabSz="2438338" rtl="0" eaLnBrk="1" fontAlgn="auto" latinLnBrk="0" hangingPunct="0">
              <a:lnSpc>
                <a:spcPct val="100000"/>
              </a:lnSpc>
              <a:spcBef>
                <a:spcPts val="0"/>
              </a:spcBef>
              <a:spcAft>
                <a:spcPts val="0"/>
              </a:spcAft>
              <a:buClrTx/>
              <a:buSzTx/>
              <a:buFontTx/>
              <a:buNone/>
              <a:tabLst/>
              <a:defRPr/>
            </a:pPr>
            <a:endParaRPr kumimoji="0" lang="tr-TR" sz="4800" i="0" u="none" strike="noStrike" kern="0" cap="none" spc="0" normalizeH="0" baseline="0" noProof="0" dirty="0">
              <a:ln>
                <a:noFill/>
              </a:ln>
              <a:solidFill>
                <a:srgbClr val="D8AE63"/>
              </a:solidFill>
              <a:effectLst/>
              <a:uLnTx/>
              <a:uFillTx/>
              <a:latin typeface="Myriad Pro Cond"/>
              <a:sym typeface="Helvetica Neue"/>
            </a:endParaRPr>
          </a:p>
          <a:p>
            <a:pPr marL="0" marR="0" lvl="0" indent="0" defTabSz="2438338" rtl="0" eaLnBrk="1" fontAlgn="auto" latinLnBrk="0" hangingPunct="0">
              <a:lnSpc>
                <a:spcPct val="100000"/>
              </a:lnSpc>
              <a:spcBef>
                <a:spcPts val="0"/>
              </a:spcBef>
              <a:spcAft>
                <a:spcPts val="0"/>
              </a:spcAft>
              <a:buClrTx/>
              <a:buSzTx/>
              <a:buFontTx/>
              <a:buNone/>
              <a:tabLst/>
              <a:defRPr/>
            </a:pPr>
            <a:endParaRPr lang="tr-TR" sz="4400" dirty="0">
              <a:solidFill>
                <a:srgbClr val="D8AE63"/>
              </a:solidFill>
              <a:effectLst>
                <a:outerShdw blurRad="38100" dist="38100" dir="2700000" algn="tl">
                  <a:srgbClr val="000000">
                    <a:alpha val="43137"/>
                  </a:srgbClr>
                </a:outerShdw>
              </a:effectLst>
              <a:latin typeface="Myriad Pro Cond"/>
            </a:endParaRPr>
          </a:p>
          <a:p>
            <a:pPr marL="0" marR="0" lvl="0" indent="0" defTabSz="2438338" rtl="0" eaLnBrk="1" fontAlgn="auto" latinLnBrk="0" hangingPunct="0">
              <a:lnSpc>
                <a:spcPct val="100000"/>
              </a:lnSpc>
              <a:spcBef>
                <a:spcPts val="0"/>
              </a:spcBef>
              <a:spcAft>
                <a:spcPts val="0"/>
              </a:spcAft>
              <a:buClrTx/>
              <a:buSzTx/>
              <a:buFontTx/>
              <a:buNone/>
              <a:tabLst/>
              <a:defRPr/>
            </a:pPr>
            <a:r>
              <a:rPr lang="tr-TR" sz="4400" dirty="0">
                <a:solidFill>
                  <a:srgbClr val="D8AE63"/>
                </a:solidFill>
                <a:effectLst>
                  <a:outerShdw blurRad="38100" dist="38100" dir="2700000" algn="tl">
                    <a:srgbClr val="000000">
                      <a:alpha val="43137"/>
                    </a:srgbClr>
                  </a:outerShdw>
                </a:effectLst>
                <a:latin typeface="Myriad Pro Cond"/>
              </a:rPr>
              <a:t>MARKALAŞMA VE TASARIM DESTEKLERİ</a:t>
            </a:r>
          </a:p>
          <a:p>
            <a:pPr lvl="0">
              <a:defRPr/>
            </a:pPr>
            <a:r>
              <a:rPr lang="tr-TR" sz="4400" dirty="0">
                <a:solidFill>
                  <a:srgbClr val="D8AE63"/>
                </a:solidFill>
                <a:effectLst>
                  <a:outerShdw blurRad="38100" dist="38100" dir="2700000" algn="tl">
                    <a:srgbClr val="000000">
                      <a:alpha val="43137"/>
                    </a:srgbClr>
                  </a:outerShdw>
                </a:effectLst>
                <a:latin typeface="Myriad Pro Cond"/>
              </a:rPr>
              <a:t>DAİRE BAŞKANLIĞI</a:t>
            </a:r>
          </a:p>
          <a:p>
            <a:pPr lvl="0">
              <a:defRPr/>
            </a:pPr>
            <a:endParaRPr lang="tr-TR" sz="4400" b="1" dirty="0">
              <a:solidFill>
                <a:srgbClr val="D8AE63"/>
              </a:solidFill>
              <a:effectLst>
                <a:outerShdw blurRad="38100" dist="38100" dir="2700000" algn="tl">
                  <a:srgbClr val="000000">
                    <a:alpha val="43137"/>
                  </a:srgbClr>
                </a:outerShdw>
              </a:effectLst>
              <a:latin typeface="Myriad Pro Cond"/>
            </a:endParaRPr>
          </a:p>
          <a:p>
            <a:pPr lvl="0">
              <a:defRPr/>
            </a:pPr>
            <a:r>
              <a:rPr lang="tr-TR" sz="4400" b="1" dirty="0">
                <a:solidFill>
                  <a:srgbClr val="D8AD65"/>
                </a:solidFill>
                <a:latin typeface="Myriad Pro Cond"/>
                <a:hlinkClick r:id="rId5">
                  <a:extLst>
                    <a:ext uri="{A12FA001-AC4F-418D-AE19-62706E023703}">
                      <ahyp:hlinkClr xmlns:ahyp="http://schemas.microsoft.com/office/drawing/2018/hyperlinkcolor" val="tx"/>
                    </a:ext>
                  </a:extLst>
                </a:hlinkClick>
              </a:rPr>
              <a:t>markalasma@ticaret.gov.tr</a:t>
            </a:r>
            <a:endParaRPr lang="tr-TR" sz="4400" b="1" dirty="0">
              <a:solidFill>
                <a:srgbClr val="D8AD65"/>
              </a:solidFill>
              <a:latin typeface="Myriad Pro Cond"/>
            </a:endParaRPr>
          </a:p>
          <a:p>
            <a:pPr lvl="0">
              <a:defRPr/>
            </a:pPr>
            <a:endParaRPr lang="tr-TR" sz="4400" dirty="0">
              <a:solidFill>
                <a:srgbClr val="D8AE63"/>
              </a:solidFill>
              <a:effectLst>
                <a:outerShdw blurRad="38100" dist="38100" dir="2700000" algn="tl">
                  <a:srgbClr val="000000">
                    <a:alpha val="43137"/>
                  </a:srgbClr>
                </a:outerShdw>
              </a:effectLst>
              <a:latin typeface="Myriad Pro Cond"/>
            </a:endParaRPr>
          </a:p>
          <a:p>
            <a:pPr lvl="0">
              <a:defRPr/>
            </a:pPr>
            <a:endParaRPr lang="tr-TR" sz="4400" dirty="0">
              <a:solidFill>
                <a:srgbClr val="D8AE63"/>
              </a:solidFill>
              <a:effectLst>
                <a:outerShdw blurRad="38100" dist="38100" dir="2700000" algn="tl">
                  <a:srgbClr val="000000">
                    <a:alpha val="43137"/>
                  </a:srgbClr>
                </a:outerShdw>
              </a:effectLst>
              <a:latin typeface="Myriad Pro Cond"/>
            </a:endParaRPr>
          </a:p>
          <a:p>
            <a:pPr lvl="0">
              <a:defRPr/>
            </a:pPr>
            <a:r>
              <a:rPr lang="tr-TR" sz="4400" dirty="0">
                <a:solidFill>
                  <a:srgbClr val="D8AE63"/>
                </a:solidFill>
                <a:effectLst>
                  <a:outerShdw blurRad="38100" dist="38100" dir="2700000" algn="tl">
                    <a:srgbClr val="000000">
                      <a:alpha val="43137"/>
                    </a:srgbClr>
                  </a:outerShdw>
                </a:effectLst>
                <a:latin typeface="Myriad Pro Cond"/>
              </a:rPr>
              <a:t>Ebru GÜLSOY ROJAS ATENCIO</a:t>
            </a:r>
          </a:p>
          <a:p>
            <a:pPr lvl="0">
              <a:defRPr/>
            </a:pPr>
            <a:r>
              <a:rPr lang="tr-TR" sz="4400" b="1" dirty="0">
                <a:solidFill>
                  <a:srgbClr val="D8AD65"/>
                </a:solidFill>
                <a:effectLst>
                  <a:outerShdw blurRad="38100" dist="38100" dir="2700000" algn="tl">
                    <a:srgbClr val="000000">
                      <a:alpha val="43137"/>
                    </a:srgbClr>
                  </a:outerShdw>
                </a:effectLst>
                <a:latin typeface="Myriad Pro Cond"/>
                <a:hlinkClick r:id="rId6">
                  <a:extLst>
                    <a:ext uri="{A12FA001-AC4F-418D-AE19-62706E023703}">
                      <ahyp:hlinkClr xmlns:ahyp="http://schemas.microsoft.com/office/drawing/2018/hyperlinkcolor" val="tx"/>
                    </a:ext>
                  </a:extLst>
                </a:hlinkClick>
              </a:rPr>
              <a:t>gulsoye@ticaret.gov.tr</a:t>
            </a:r>
            <a:r>
              <a:rPr lang="tr-TR" sz="4400" b="1" dirty="0">
                <a:solidFill>
                  <a:srgbClr val="D8AD65"/>
                </a:solidFill>
                <a:effectLst>
                  <a:outerShdw blurRad="38100" dist="38100" dir="2700000" algn="tl">
                    <a:srgbClr val="000000">
                      <a:alpha val="43137"/>
                    </a:srgbClr>
                  </a:outerShdw>
                </a:effectLst>
                <a:latin typeface="Myriad Pro Cond"/>
              </a:rPr>
              <a:t> </a:t>
            </a:r>
          </a:p>
          <a:p>
            <a:pPr lvl="0">
              <a:defRPr/>
            </a:pPr>
            <a:endParaRPr lang="tr-TR" sz="4400" b="1" dirty="0">
              <a:solidFill>
                <a:srgbClr val="D8AE63"/>
              </a:solidFill>
              <a:effectLst>
                <a:outerShdw blurRad="38100" dist="38100" dir="2700000" algn="tl">
                  <a:srgbClr val="000000">
                    <a:alpha val="43137"/>
                  </a:srgbClr>
                </a:outerShdw>
              </a:effectLst>
              <a:latin typeface="Myriad Pro Cond"/>
            </a:endParaRPr>
          </a:p>
          <a:p>
            <a:pPr lvl="0">
              <a:defRPr/>
            </a:pPr>
            <a:endParaRPr lang="tr-TR" sz="4400" b="1" dirty="0">
              <a:solidFill>
                <a:srgbClr val="D8AE63"/>
              </a:solidFill>
              <a:effectLst>
                <a:outerShdw blurRad="38100" dist="38100" dir="2700000" algn="tl">
                  <a:srgbClr val="000000">
                    <a:alpha val="43137"/>
                  </a:srgbClr>
                </a:outerShdw>
              </a:effectLst>
              <a:latin typeface="Myriad Pro Cond"/>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4400" b="1" i="0" u="none" strike="noStrike" kern="0" cap="none" spc="0" normalizeH="0" baseline="0" noProof="0" dirty="0">
              <a:ln>
                <a:noFill/>
              </a:ln>
              <a:solidFill>
                <a:srgbClr val="D8AE63"/>
              </a:solidFill>
              <a:effectLst>
                <a:outerShdw blurRad="38100" dist="38100" dir="2700000" algn="tl">
                  <a:srgbClr val="000000">
                    <a:alpha val="43137"/>
                  </a:srgbClr>
                </a:outerShdw>
              </a:effectLst>
              <a:uLnTx/>
              <a:uFillTx/>
              <a:latin typeface="Myriad Pro Cond"/>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lang="tr-TR" sz="2000" dirty="0">
              <a:solidFill>
                <a:srgbClr val="D8AE63"/>
              </a:solidFill>
              <a:latin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a:p>
            <a:pPr marL="0" marR="0" lvl="0" indent="0" algn="ctr" defTabSz="2438338" rtl="0" eaLnBrk="1" fontAlgn="auto" latinLnBrk="0" hangingPunct="0">
              <a:lnSpc>
                <a:spcPct val="100000"/>
              </a:lnSpc>
              <a:spcBef>
                <a:spcPts val="0"/>
              </a:spcBef>
              <a:spcAft>
                <a:spcPts val="0"/>
              </a:spcAft>
              <a:buClrTx/>
              <a:buSzTx/>
              <a:buFontTx/>
              <a:buNone/>
              <a:tabLst/>
              <a:defRPr/>
            </a:pPr>
            <a:endParaRPr kumimoji="0" lang="tr-TR" sz="2000" b="0" i="0" u="none" strike="noStrike" kern="0" cap="none" spc="0" normalizeH="0" baseline="0" noProof="0" dirty="0">
              <a:ln>
                <a:noFill/>
              </a:ln>
              <a:solidFill>
                <a:srgbClr val="D8AE63"/>
              </a:solidFill>
              <a:effectLst/>
              <a:uLnTx/>
              <a:uFillTx/>
              <a:latin typeface="Helvetica Neue"/>
              <a:sym typeface="Helvetica Neue"/>
            </a:endParaRPr>
          </a:p>
        </p:txBody>
      </p:sp>
    </p:spTree>
    <p:extLst>
      <p:ext uri="{BB962C8B-B14F-4D97-AF65-F5344CB8AC3E}">
        <p14:creationId xmlns:p14="http://schemas.microsoft.com/office/powerpoint/2010/main" val="8493718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dirty="0"/>
              <a:t>TANITIM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26407530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Rectangle">
            <a:extLst>
              <a:ext uri="{FF2B5EF4-FFF2-40B4-BE49-F238E27FC236}">
                <a16:creationId xmlns:a16="http://schemas.microsoft.com/office/drawing/2014/main" id="{5FFFA1D7-911D-4B79-B8B0-D61E56252ACF}"/>
              </a:ext>
            </a:extLst>
          </p:cNvPr>
          <p:cNvGrpSpPr/>
          <p:nvPr/>
        </p:nvGrpSpPr>
        <p:grpSpPr>
          <a:xfrm>
            <a:off x="13509444" y="2430551"/>
            <a:ext cx="7470497" cy="6086279"/>
            <a:chOff x="0" y="0"/>
            <a:chExt cx="11052295" cy="1969638"/>
          </a:xfrm>
        </p:grpSpPr>
        <p:sp>
          <p:nvSpPr>
            <p:cNvPr id="47" name="Rectangle">
              <a:extLst>
                <a:ext uri="{FF2B5EF4-FFF2-40B4-BE49-F238E27FC236}">
                  <a16:creationId xmlns:a16="http://schemas.microsoft.com/office/drawing/2014/main" id="{FDC0FABC-4CAB-4D62-B1E0-22EC62923BF9}"/>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9" name="Rectangle Rectangle" descr="Rectangle Rectangle">
              <a:extLst>
                <a:ext uri="{FF2B5EF4-FFF2-40B4-BE49-F238E27FC236}">
                  <a16:creationId xmlns:a16="http://schemas.microsoft.com/office/drawing/2014/main" id="{2AF7C49B-66AC-41EC-846C-BA97384BA69E}"/>
                </a:ext>
              </a:extLst>
            </p:cNvPr>
            <p:cNvPicPr>
              <a:picLocks/>
            </p:cNvPicPr>
            <p:nvPr/>
          </p:nvPicPr>
          <p:blipFill>
            <a:blip r:embed="rId3"/>
            <a:stretch>
              <a:fillRect/>
            </a:stretch>
          </p:blipFill>
          <p:spPr>
            <a:xfrm>
              <a:off x="0" y="-1"/>
              <a:ext cx="11052296" cy="1969640"/>
            </a:xfrm>
            <a:prstGeom prst="rect">
              <a:avLst/>
            </a:prstGeom>
            <a:effectLst/>
          </p:spPr>
        </p:pic>
      </p:grpSp>
      <p:grpSp>
        <p:nvGrpSpPr>
          <p:cNvPr id="50" name="Rectangle"/>
          <p:cNvGrpSpPr/>
          <p:nvPr/>
        </p:nvGrpSpPr>
        <p:grpSpPr>
          <a:xfrm>
            <a:off x="4246477" y="2430552"/>
            <a:ext cx="9096300" cy="6086272"/>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4"/>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TANITIM DESTEĞİ</a:t>
            </a:r>
          </a:p>
        </p:txBody>
      </p:sp>
      <p:sp>
        <p:nvSpPr>
          <p:cNvPr id="9" name="Dikdörtgen 8">
            <a:extLst>
              <a:ext uri="{FF2B5EF4-FFF2-40B4-BE49-F238E27FC236}">
                <a16:creationId xmlns:a16="http://schemas.microsoft.com/office/drawing/2014/main" id="{F4E09D94-5DE4-4F00-83E2-FA99A54B659C}"/>
              </a:ext>
            </a:extLst>
          </p:cNvPr>
          <p:cNvSpPr/>
          <p:nvPr/>
        </p:nvSpPr>
        <p:spPr>
          <a:xfrm>
            <a:off x="4231757" y="3607704"/>
            <a:ext cx="12192000" cy="5262979"/>
          </a:xfrm>
          <a:prstGeom prst="rect">
            <a:avLst/>
          </a:prstGeom>
        </p:spPr>
        <p:txBody>
          <a:bodyPr wrap="square">
            <a:spAutoFit/>
          </a:bodyPr>
          <a:lstStyle/>
          <a:p>
            <a:pPr algn="l"/>
            <a:r>
              <a:rPr lang="tr-TR" sz="2800" b="1" i="1" dirty="0">
                <a:solidFill>
                  <a:schemeClr val="bg1"/>
                </a:solidFill>
                <a:latin typeface="Myriad Pro Cond"/>
                <a:sym typeface="Myriad Pro Condensed"/>
              </a:rPr>
              <a:t>TV ve RADYO </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İNTERNET</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BASILI TANITIM</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İÇ VE DIŞ MEKANLARDA GERÇEKLEŞTİRİLEN TANITIM</a:t>
            </a:r>
          </a:p>
          <a:p>
            <a:pPr algn="l"/>
            <a:r>
              <a:rPr lang="tr-TR" sz="2800" b="1" i="1" dirty="0">
                <a:solidFill>
                  <a:schemeClr val="bg1"/>
                </a:solidFill>
                <a:latin typeface="Myriad Pro Cond"/>
                <a:sym typeface="Myriad Pro Condensed"/>
              </a:rPr>
              <a:t> </a:t>
            </a:r>
          </a:p>
          <a:p>
            <a:pPr algn="l"/>
            <a:r>
              <a:rPr lang="tr-TR" sz="2800" b="1" i="1" dirty="0">
                <a:solidFill>
                  <a:schemeClr val="bg1"/>
                </a:solidFill>
                <a:latin typeface="Myriad Pro Cond"/>
                <a:sym typeface="Myriad Pro Condensed"/>
              </a:rPr>
              <a:t>ÖZEL TANITIM GİDERLERİ</a:t>
            </a:r>
          </a:p>
          <a:p>
            <a:pPr algn="l"/>
            <a:endParaRPr lang="tr-TR" sz="2800" b="1" i="1" dirty="0">
              <a:solidFill>
                <a:schemeClr val="bg1"/>
              </a:solidFill>
              <a:latin typeface="Myriad Pro Cond"/>
              <a:sym typeface="Myriad Pro Condensed"/>
            </a:endParaRPr>
          </a:p>
          <a:p>
            <a:pPr algn="l"/>
            <a:r>
              <a:rPr lang="tr-TR" sz="2800" b="1" i="1" dirty="0">
                <a:solidFill>
                  <a:schemeClr val="bg1"/>
                </a:solidFill>
                <a:latin typeface="Myriad Pro Cond"/>
                <a:sym typeface="Myriad Pro Condensed"/>
              </a:rPr>
              <a:t>DİĞER TANITIM HARCAMALARI</a:t>
            </a:r>
          </a:p>
          <a:p>
            <a:pPr algn="l"/>
            <a:endParaRPr lang="tr-TR" sz="2800" b="1" i="1" dirty="0">
              <a:solidFill>
                <a:schemeClr val="bg1"/>
              </a:solidFill>
              <a:latin typeface="Myriad Pro Cond"/>
              <a:sym typeface="Myriad Pro Condensed"/>
            </a:endParaRPr>
          </a:p>
        </p:txBody>
      </p:sp>
      <p:sp>
        <p:nvSpPr>
          <p:cNvPr id="11" name="Dikdörtgen 10">
            <a:extLst>
              <a:ext uri="{FF2B5EF4-FFF2-40B4-BE49-F238E27FC236}">
                <a16:creationId xmlns:a16="http://schemas.microsoft.com/office/drawing/2014/main" id="{1F6B4029-E020-4B21-896B-B0B0A79D698B}"/>
              </a:ext>
            </a:extLst>
          </p:cNvPr>
          <p:cNvSpPr/>
          <p:nvPr/>
        </p:nvSpPr>
        <p:spPr>
          <a:xfrm>
            <a:off x="13784764" y="2708657"/>
            <a:ext cx="7366146" cy="3693319"/>
          </a:xfrm>
          <a:prstGeom prst="rect">
            <a:avLst/>
          </a:prstGeom>
        </p:spPr>
        <p:txBody>
          <a:bodyPr wrap="square">
            <a:spAutoFit/>
          </a:bodyPr>
          <a:lstStyle/>
          <a:p>
            <a:pPr algn="l"/>
            <a:r>
              <a:rPr lang="tr-TR" sz="2600" b="1" i="1" dirty="0">
                <a:solidFill>
                  <a:srgbClr val="D8AD65"/>
                </a:solidFill>
                <a:latin typeface="Myriad Pro Cond"/>
              </a:rPr>
              <a:t>Birime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4</a:t>
            </a:r>
            <a:r>
              <a:rPr lang="tr-TR" altLang="tr-TR" sz="2600" b="1" i="1" dirty="0">
                <a:solidFill>
                  <a:schemeClr val="bg1"/>
                </a:solidFill>
                <a:latin typeface="Myriad Pro Cond"/>
              </a:rPr>
              <a:t>.524.000 </a:t>
            </a:r>
            <a:r>
              <a:rPr lang="tr-TR" sz="2600" b="1" i="1" dirty="0">
                <a:solidFill>
                  <a:schemeClr val="bg1"/>
                </a:solidFill>
                <a:latin typeface="Myriad Pro Cond"/>
              </a:rPr>
              <a:t>₺ </a:t>
            </a:r>
            <a:r>
              <a:rPr lang="tr-TR" altLang="tr-TR" sz="2600" b="1" i="1" dirty="0">
                <a:solidFill>
                  <a:schemeClr val="bg1"/>
                </a:solidFill>
                <a:latin typeface="Myriad Pro Cond"/>
              </a:rPr>
              <a:t>/Yıl/Her Bir Ülke</a:t>
            </a:r>
          </a:p>
          <a:p>
            <a:pPr algn="l"/>
            <a:r>
              <a:rPr lang="tr-TR" sz="2600" b="1" i="1" dirty="0">
                <a:solidFill>
                  <a:srgbClr val="D8AD65"/>
                </a:solidFill>
                <a:latin typeface="Myriad Pro Cond"/>
              </a:rPr>
              <a:t>Destek Oranı : </a:t>
            </a:r>
            <a:r>
              <a:rPr lang="tr-TR" sz="2600" b="1" i="1" dirty="0">
                <a:solidFill>
                  <a:schemeClr val="bg1"/>
                </a:solidFill>
                <a:latin typeface="Myriad Pro Cond"/>
              </a:rPr>
              <a:t>% 50 - % 75</a:t>
            </a:r>
            <a:endParaRPr lang="tr-TR" sz="2600" b="1" i="1" dirty="0">
              <a:solidFill>
                <a:srgbClr val="FF0000"/>
              </a:solidFill>
              <a:latin typeface="Myriad Pro Cond"/>
            </a:endParaRP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a:solidFill>
                  <a:srgbClr val="D8AD65"/>
                </a:solidFill>
                <a:latin typeface="Myriad Pro Cond"/>
              </a:rPr>
              <a:t>Faydalanıcı: </a:t>
            </a:r>
            <a:r>
              <a:rPr lang="tr-TR" sz="2600" b="1" i="1" dirty="0">
                <a:solidFill>
                  <a:schemeClr val="bg1"/>
                </a:solidFill>
                <a:latin typeface="Myriad Pro Cond"/>
              </a:rPr>
              <a:t>Şirketler</a:t>
            </a:r>
          </a:p>
          <a:p>
            <a:endParaRPr lang="tr-TR" sz="2600" b="1" i="1" dirty="0">
              <a:solidFill>
                <a:schemeClr val="bg1"/>
              </a:solidFill>
              <a:latin typeface="Myriad Pro Cond"/>
            </a:endParaRPr>
          </a:p>
          <a:p>
            <a:endParaRPr lang="tr-TR" sz="2600" b="1" i="1" dirty="0">
              <a:solidFill>
                <a:schemeClr val="bg1"/>
              </a:solidFill>
              <a:latin typeface="Myriad Pro Cond"/>
            </a:endParaRPr>
          </a:p>
          <a:p>
            <a:endParaRPr lang="tr-TR" sz="2600" b="1" i="1" dirty="0">
              <a:solidFill>
                <a:schemeClr val="bg1"/>
              </a:solidFill>
              <a:latin typeface="Myriad Pro Cond"/>
            </a:endParaRPr>
          </a:p>
        </p:txBody>
      </p:sp>
      <p:sp>
        <p:nvSpPr>
          <p:cNvPr id="2" name="Dikdörtgen 1">
            <a:extLst>
              <a:ext uri="{FF2B5EF4-FFF2-40B4-BE49-F238E27FC236}">
                <a16:creationId xmlns:a16="http://schemas.microsoft.com/office/drawing/2014/main" id="{53D2349B-7F87-4C43-9944-92564B1C5686}"/>
              </a:ext>
            </a:extLst>
          </p:cNvPr>
          <p:cNvSpPr/>
          <p:nvPr/>
        </p:nvSpPr>
        <p:spPr>
          <a:xfrm>
            <a:off x="4526320" y="2801761"/>
            <a:ext cx="6497292" cy="584775"/>
          </a:xfrm>
          <a:prstGeom prst="rect">
            <a:avLst/>
          </a:prstGeom>
        </p:spPr>
        <p:txBody>
          <a:bodyPr wrap="none">
            <a:spAutoFit/>
          </a:bodyPr>
          <a:lstStyle/>
          <a:p>
            <a:r>
              <a:rPr lang="tr-TR" sz="3200" b="1" dirty="0">
                <a:solidFill>
                  <a:srgbClr val="D8AD65"/>
                </a:solidFill>
                <a:latin typeface="Myriad Pro Cond"/>
              </a:rPr>
              <a:t>Desteklenen Tanıtım Faaliyetleri:</a:t>
            </a:r>
          </a:p>
        </p:txBody>
      </p:sp>
      <p:sp>
        <p:nvSpPr>
          <p:cNvPr id="3" name="Dikdörtgen 2">
            <a:extLst>
              <a:ext uri="{FF2B5EF4-FFF2-40B4-BE49-F238E27FC236}">
                <a16:creationId xmlns:a16="http://schemas.microsoft.com/office/drawing/2014/main" id="{814898DA-B160-4FAE-96DE-78EBE03A4DD4}"/>
              </a:ext>
            </a:extLst>
          </p:cNvPr>
          <p:cNvSpPr/>
          <p:nvPr/>
        </p:nvSpPr>
        <p:spPr>
          <a:xfrm>
            <a:off x="13784764" y="5674015"/>
            <a:ext cx="12192000" cy="2893100"/>
          </a:xfrm>
          <a:prstGeom prst="rect">
            <a:avLst/>
          </a:prstGeom>
        </p:spPr>
        <p:txBody>
          <a:bodyPr>
            <a:spAutoFit/>
          </a:bodyPr>
          <a:lstStyle/>
          <a:p>
            <a:pPr algn="l"/>
            <a:r>
              <a:rPr lang="tr-TR" sz="2600" b="1" i="1" dirty="0">
                <a:solidFill>
                  <a:srgbClr val="D8AD65"/>
                </a:solidFill>
                <a:latin typeface="Myriad Pro Cond"/>
              </a:rPr>
              <a:t>Marka Tesciline Bağlı Tanıtım Desteği</a:t>
            </a:r>
          </a:p>
          <a:p>
            <a:pPr algn="l"/>
            <a:endParaRPr lang="tr-TR" sz="2600" b="1" i="1" dirty="0">
              <a:solidFill>
                <a:srgbClr val="D8AD65"/>
              </a:solidFill>
              <a:latin typeface="Myriad Pro Cond"/>
            </a:endParaRPr>
          </a:p>
          <a:p>
            <a:pPr algn="l"/>
            <a:r>
              <a:rPr lang="tr-TR" sz="2600" b="1" i="1" dirty="0">
                <a:solidFill>
                  <a:srgbClr val="D8AD65"/>
                </a:solidFill>
                <a:latin typeface="Myriad Pro Cond"/>
              </a:rPr>
              <a:t>Destek Miktarı </a:t>
            </a:r>
            <a:r>
              <a:rPr lang="tr-TR" sz="2600" b="1" i="1" dirty="0">
                <a:solidFill>
                  <a:schemeClr val="bg1"/>
                </a:solidFill>
                <a:latin typeface="Myriad Pro Cond"/>
              </a:rPr>
              <a:t>7.239</a:t>
            </a:r>
            <a:r>
              <a:rPr lang="tr-TR" altLang="tr-TR" sz="2600" b="1" i="1" dirty="0">
                <a:solidFill>
                  <a:schemeClr val="bg1"/>
                </a:solidFill>
                <a:latin typeface="Myriad Pro Cond"/>
              </a:rPr>
              <a:t>.000 </a:t>
            </a:r>
            <a:r>
              <a:rPr lang="tr-TR" sz="2600" b="1" i="1" dirty="0">
                <a:solidFill>
                  <a:schemeClr val="bg1"/>
                </a:solidFill>
                <a:latin typeface="Myriad Pro Cond"/>
              </a:rPr>
              <a:t>₺ /Yıl</a:t>
            </a:r>
            <a:endParaRPr lang="tr-TR" altLang="tr-TR" sz="2600" b="1" i="1" dirty="0">
              <a:solidFill>
                <a:schemeClr val="bg1"/>
              </a:solidFill>
              <a:latin typeface="Myriad Pro Cond"/>
            </a:endParaRPr>
          </a:p>
          <a:p>
            <a:pPr algn="l"/>
            <a:r>
              <a:rPr lang="tr-TR" sz="2600" b="1" i="1" dirty="0">
                <a:solidFill>
                  <a:srgbClr val="D8AD65"/>
                </a:solidFill>
                <a:latin typeface="Myriad Pro Cond"/>
              </a:rPr>
              <a:t>Destek Oranı : </a:t>
            </a:r>
            <a:r>
              <a:rPr lang="tr-TR" sz="2600" b="1" i="1" dirty="0">
                <a:solidFill>
                  <a:schemeClr val="bg1"/>
                </a:solidFill>
                <a:latin typeface="Myriad Pro Cond"/>
              </a:rPr>
              <a:t>% 50 - % 75</a:t>
            </a:r>
            <a:endParaRPr lang="tr-TR" sz="2600" b="1" i="1" dirty="0">
              <a:solidFill>
                <a:srgbClr val="FF0000"/>
              </a:solidFill>
              <a:latin typeface="Myriad Pro Cond"/>
            </a:endParaRPr>
          </a:p>
          <a:p>
            <a:pPr algn="l"/>
            <a:r>
              <a:rPr lang="tr-TR" sz="2600" b="1" i="1" dirty="0">
                <a:solidFill>
                  <a:srgbClr val="D8AD65"/>
                </a:solidFill>
                <a:latin typeface="Myriad Pro Cond"/>
              </a:rPr>
              <a:t>Destek Süresi: </a:t>
            </a:r>
            <a:r>
              <a:rPr lang="tr-TR" sz="2600" b="1" i="1" dirty="0">
                <a:solidFill>
                  <a:schemeClr val="bg1"/>
                </a:solidFill>
                <a:latin typeface="Myriad Pro Cond"/>
              </a:rPr>
              <a:t>4 Yıl</a:t>
            </a:r>
          </a:p>
          <a:p>
            <a:pPr algn="l"/>
            <a:r>
              <a:rPr lang="tr-TR" sz="2600" b="1" i="1" dirty="0" err="1">
                <a:solidFill>
                  <a:srgbClr val="D8AD65"/>
                </a:solidFill>
                <a:latin typeface="Myriad Pro Cond"/>
              </a:rPr>
              <a:t>Faydalınıcı</a:t>
            </a:r>
            <a:r>
              <a:rPr lang="tr-TR" sz="2600" b="1" i="1" dirty="0">
                <a:solidFill>
                  <a:srgbClr val="D8AD65"/>
                </a:solidFill>
                <a:latin typeface="Myriad Pro Cond"/>
              </a:rPr>
              <a:t>: </a:t>
            </a:r>
            <a:r>
              <a:rPr lang="tr-TR" sz="2600" b="1" i="1" dirty="0">
                <a:solidFill>
                  <a:schemeClr val="bg1"/>
                </a:solidFill>
                <a:latin typeface="Myriad Pro Cond"/>
              </a:rPr>
              <a:t>Şirketler</a:t>
            </a:r>
          </a:p>
          <a:p>
            <a:endParaRPr lang="tr-TR" sz="2600" dirty="0">
              <a:solidFill>
                <a:schemeClr val="tx1"/>
              </a:solidFill>
            </a:endParaRPr>
          </a:p>
        </p:txBody>
      </p:sp>
      <p:cxnSp>
        <p:nvCxnSpPr>
          <p:cNvPr id="6" name="Düz Bağlayıcı 5">
            <a:extLst>
              <a:ext uri="{FF2B5EF4-FFF2-40B4-BE49-F238E27FC236}">
                <a16:creationId xmlns:a16="http://schemas.microsoft.com/office/drawing/2014/main" id="{98357716-A48F-4413-B6D1-6860FC23BAB3}"/>
              </a:ext>
            </a:extLst>
          </p:cNvPr>
          <p:cNvCxnSpPr>
            <a:cxnSpLocks/>
          </p:cNvCxnSpPr>
          <p:nvPr/>
        </p:nvCxnSpPr>
        <p:spPr>
          <a:xfrm flipV="1">
            <a:off x="13769022" y="5373057"/>
            <a:ext cx="6863209" cy="1"/>
          </a:xfrm>
          <a:prstGeom prst="line">
            <a:avLst/>
          </a:prstGeom>
          <a:noFill/>
          <a:ln w="12700" cap="flat">
            <a:solidFill>
              <a:srgbClr val="C0A166"/>
            </a:solidFill>
            <a:prstDash val="solid"/>
            <a:miter lim="400000"/>
          </a:ln>
          <a:effectLst/>
          <a:sp3d/>
        </p:spPr>
        <p:style>
          <a:lnRef idx="0">
            <a:scrgbClr r="0" g="0" b="0"/>
          </a:lnRef>
          <a:fillRef idx="0">
            <a:scrgbClr r="0" g="0" b="0"/>
          </a:fillRef>
          <a:effectRef idx="0">
            <a:scrgbClr r="0" g="0" b="0"/>
          </a:effectRef>
          <a:fontRef idx="none"/>
        </p:style>
      </p:cxnSp>
      <p:sp>
        <p:nvSpPr>
          <p:cNvPr id="45" name="Metin kutusu 44">
            <a:extLst>
              <a:ext uri="{FF2B5EF4-FFF2-40B4-BE49-F238E27FC236}">
                <a16:creationId xmlns:a16="http://schemas.microsoft.com/office/drawing/2014/main" id="{40783137-B6CE-443D-867C-87AEACBF7A7C}"/>
              </a:ext>
            </a:extLst>
          </p:cNvPr>
          <p:cNvSpPr txBox="1"/>
          <p:nvPr/>
        </p:nvSpPr>
        <p:spPr>
          <a:xfrm>
            <a:off x="4318126" y="9072630"/>
            <a:ext cx="16783235" cy="407202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120" tIns="35120" rIns="35120" bIns="35120" numCol="1" spcCol="38100" rtlCol="0" anchor="ctr">
            <a:spAutoFit/>
          </a:bodyPr>
          <a:lstStyle/>
          <a:p>
            <a:pPr algn="l"/>
            <a:r>
              <a:rPr lang="tr-TR" sz="4000" b="1" i="1" dirty="0">
                <a:solidFill>
                  <a:srgbClr val="D8AD65"/>
                </a:solidFill>
                <a:latin typeface="Myriad Pro Cond"/>
              </a:rPr>
              <a:t>Temel Şartlar:</a:t>
            </a:r>
          </a:p>
          <a:p>
            <a:pPr algn="l"/>
            <a:endParaRPr lang="tr-TR" sz="4000" b="1" i="1" dirty="0">
              <a:solidFill>
                <a:srgbClr val="D8AD65"/>
              </a:solidFill>
              <a:latin typeface="Myriad Pro Cond"/>
            </a:endParaRP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En az 1 yıldır faal şirket olmak</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Türkiye menşeli ürünlerin tanıtımının yapılması</a:t>
            </a:r>
          </a:p>
          <a:p>
            <a:pPr marL="342900" marR="0" indent="-342900" algn="l" defTabSz="2438338" rtl="0" fontAlgn="auto" latinLnBrk="0" hangingPunct="0">
              <a:lnSpc>
                <a:spcPct val="100000"/>
              </a:lnSpc>
              <a:spcBef>
                <a:spcPts val="0"/>
              </a:spcBef>
              <a:spcAft>
                <a:spcPts val="0"/>
              </a:spcAft>
              <a:buClrTx/>
              <a:buSzTx/>
              <a:buFont typeface="Arial" panose="020B0604020202020204" pitchFamily="34" charset="0"/>
              <a:buChar char="•"/>
              <a:tabLst/>
            </a:pPr>
            <a:r>
              <a:rPr lang="tr-TR" sz="3600" b="1" i="1" dirty="0">
                <a:solidFill>
                  <a:schemeClr val="bg1"/>
                </a:solidFill>
                <a:latin typeface="Myriad Pro Cond"/>
              </a:rPr>
              <a:t>İhracat olması (ihracatın yarısı kadar destek alınabilir</a:t>
            </a:r>
            <a:r>
              <a:rPr lang="tr-TR" sz="2800" b="1" i="1" dirty="0">
                <a:solidFill>
                  <a:schemeClr val="bg1"/>
                </a:solidFill>
                <a:latin typeface="Myriad Pro Cond"/>
              </a:rPr>
              <a:t>)</a:t>
            </a:r>
          </a:p>
          <a:p>
            <a:pPr marL="342900" indent="-342900" algn="l">
              <a:buFont typeface="Arial" panose="020B0604020202020204" pitchFamily="34" charset="0"/>
              <a:buChar char="•"/>
            </a:pPr>
            <a:r>
              <a:rPr lang="tr-TR" sz="3600" b="1" i="1" dirty="0">
                <a:solidFill>
                  <a:schemeClr val="bg1"/>
                </a:solidFill>
                <a:latin typeface="Myriad Pro Cond"/>
              </a:rPr>
              <a:t>Desteklenen birimi olmayan ülkelerde yapılan tanıtımlarda marka tescil şartı (başvurusu yeterli)</a:t>
            </a:r>
          </a:p>
        </p:txBody>
      </p:sp>
    </p:spTree>
    <p:extLst>
      <p:ext uri="{BB962C8B-B14F-4D97-AF65-F5344CB8AC3E}">
        <p14:creationId xmlns:p14="http://schemas.microsoft.com/office/powerpoint/2010/main" val="19125480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pic>
        <p:nvPicPr>
          <p:cNvPr id="37" name="Ticaret Bakanlığı Logo Altın Ortalı Kullanım TR.png" descr="Ticaret Bakanlığı Logo Altın Ortalı Kullanım TR.png"/>
          <p:cNvPicPr>
            <a:picLocks noChangeAspect="1"/>
          </p:cNvPicPr>
          <p:nvPr/>
        </p:nvPicPr>
        <p:blipFill>
          <a:blip r:embed="rId5"/>
          <a:stretch>
            <a:fillRect/>
          </a:stretch>
        </p:blipFill>
        <p:spPr>
          <a:xfrm>
            <a:off x="9342154" y="994225"/>
            <a:ext cx="5957725" cy="3325508"/>
          </a:xfrm>
          <a:prstGeom prst="rect">
            <a:avLst/>
          </a:prstGeom>
          <a:ln w="3175">
            <a:miter lim="400000"/>
          </a:ln>
          <a:effectLst>
            <a:outerShdw blurRad="114300" dist="38100" dir="5400000" rotWithShape="0">
              <a:srgbClr val="000000"/>
            </a:outerShdw>
          </a:effectLst>
        </p:spPr>
      </p:pic>
      <p:sp>
        <p:nvSpPr>
          <p:cNvPr id="38" name="Shape"/>
          <p:cNvSpPr/>
          <p:nvPr/>
        </p:nvSpPr>
        <p:spPr>
          <a:xfrm>
            <a:off x="7388711" y="4798353"/>
            <a:ext cx="9864610" cy="36261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269" y="21600"/>
                </a:lnTo>
                <a:lnTo>
                  <a:pt x="1317" y="21600"/>
                </a:lnTo>
                <a:lnTo>
                  <a:pt x="0" y="0"/>
                </a:lnTo>
                <a:close/>
              </a:path>
            </a:pathLst>
          </a:custGeom>
          <a:gradFill>
            <a:gsLst>
              <a:gs pos="0">
                <a:srgbClr val="05456F">
                  <a:alpha val="79885"/>
                </a:srgbClr>
              </a:gs>
              <a:gs pos="100000">
                <a:srgbClr val="021020">
                  <a:alpha val="79885"/>
                </a:srgbClr>
              </a:gs>
            </a:gsLst>
            <a:lin ang="5400000"/>
          </a:gradFill>
          <a:ln w="3175">
            <a:miter lim="400000"/>
          </a:ln>
        </p:spPr>
        <p:txBody>
          <a:bodyPr lIns="35120" tIns="35120" rIns="35120" bIns="35120" anchor="ct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Shape Shape" descr="Shape Shape"/>
          <p:cNvPicPr>
            <a:picLocks/>
          </p:cNvPicPr>
          <p:nvPr/>
        </p:nvPicPr>
        <p:blipFill>
          <a:blip r:embed="rId6"/>
          <a:stretch>
            <a:fillRect/>
          </a:stretch>
        </p:blipFill>
        <p:spPr>
          <a:xfrm>
            <a:off x="7297910" y="4756142"/>
            <a:ext cx="10093978" cy="4022098"/>
          </a:xfrm>
          <a:prstGeom prst="rect">
            <a:avLst/>
          </a:prstGeom>
        </p:spPr>
      </p:pic>
      <p:sp>
        <p:nvSpPr>
          <p:cNvPr id="41" name="YENİ NESİL İHRACAT DESTEKLERİ  VE…"/>
          <p:cNvSpPr txBox="1"/>
          <p:nvPr/>
        </p:nvSpPr>
        <p:spPr>
          <a:xfrm>
            <a:off x="7708689" y="4799028"/>
            <a:ext cx="9348730" cy="33476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a:defRPr sz="4400" b="1">
                <a:solidFill>
                  <a:srgbClr val="D8AD65"/>
                </a:solidFill>
                <a:latin typeface="Myriad Pro Cond"/>
                <a:ea typeface="Myriad Pro Cond"/>
                <a:cs typeface="Myriad Pro Cond"/>
                <a:sym typeface="Myriad Pro Condensed"/>
              </a:defRPr>
            </a:pPr>
            <a:endParaRPr lang="tr-TR" dirty="0"/>
          </a:p>
          <a:p>
            <a:pPr>
              <a:defRPr sz="4400" b="1">
                <a:solidFill>
                  <a:srgbClr val="D8AD65"/>
                </a:solidFill>
                <a:latin typeface="Myriad Pro Cond"/>
                <a:ea typeface="Myriad Pro Cond"/>
                <a:cs typeface="Myriad Pro Cond"/>
                <a:sym typeface="Myriad Pro Condensed"/>
              </a:defRPr>
            </a:pPr>
            <a:r>
              <a:rPr lang="tr-TR" dirty="0"/>
              <a:t>ÇOK KANALLI ZİNCİR MAĞAZA DESTEĞİ</a:t>
            </a:r>
          </a:p>
          <a:p>
            <a:pPr>
              <a:defRPr sz="4400" b="1">
                <a:solidFill>
                  <a:srgbClr val="D8AD65"/>
                </a:solidFill>
                <a:latin typeface="Myriad Pro Cond"/>
                <a:ea typeface="Myriad Pro Cond"/>
                <a:cs typeface="Myriad Pro Cond"/>
                <a:sym typeface="Myriad Pro Condensed"/>
              </a:defRPr>
            </a:pPr>
            <a:endParaRPr lang="tr-TR" dirty="0"/>
          </a:p>
        </p:txBody>
      </p:sp>
      <p:sp>
        <p:nvSpPr>
          <p:cNvPr id="42" name="26.09.2022"/>
          <p:cNvSpPr txBox="1"/>
          <p:nvPr/>
        </p:nvSpPr>
        <p:spPr>
          <a:xfrm>
            <a:off x="10989673" y="8099818"/>
            <a:ext cx="2786762" cy="563368"/>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3600" b="1">
                <a:solidFill>
                  <a:srgbClr val="D8AD65"/>
                </a:solidFill>
                <a:latin typeface="Myriad Pro Cond"/>
                <a:ea typeface="Myriad Pro Cond"/>
                <a:cs typeface="Myriad Pro Cond"/>
                <a:sym typeface="Myriad Pro Condensed"/>
              </a:defRPr>
            </a:lvl1pPr>
          </a:lstStyle>
          <a:p>
            <a:endParaRPr sz="3200" dirty="0"/>
          </a:p>
        </p:txBody>
      </p:sp>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Tree>
    <p:extLst>
      <p:ext uri="{BB962C8B-B14F-4D97-AF65-F5344CB8AC3E}">
        <p14:creationId xmlns:p14="http://schemas.microsoft.com/office/powerpoint/2010/main" val="282800363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4"/>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3">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4"/>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grpSp>
        <p:nvGrpSpPr>
          <p:cNvPr id="18" name="Group"/>
          <p:cNvGrpSpPr/>
          <p:nvPr/>
        </p:nvGrpSpPr>
        <p:grpSpPr>
          <a:xfrm>
            <a:off x="4965453" y="953881"/>
            <a:ext cx="15556672" cy="1394492"/>
            <a:chOff x="-12700" y="-12699"/>
            <a:chExt cx="12192954" cy="1394491"/>
          </a:xfrm>
        </p:grpSpPr>
        <p:grpSp>
          <p:nvGrpSpPr>
            <p:cNvPr id="19" name="Rectangle"/>
            <p:cNvGrpSpPr/>
            <p:nvPr/>
          </p:nvGrpSpPr>
          <p:grpSpPr>
            <a:xfrm>
              <a:off x="-12700" y="-12700"/>
              <a:ext cx="12192955" cy="1394492"/>
              <a:chOff x="0" y="0"/>
              <a:chExt cx="12192954" cy="1394491"/>
            </a:xfrm>
          </p:grpSpPr>
          <p:sp>
            <p:nvSpPr>
              <p:cNvPr id="21"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2" name="Rectangle Rectangle" descr="Rectangle Rectangle"/>
              <p:cNvPicPr>
                <a:picLocks/>
              </p:cNvPicPr>
              <p:nvPr/>
            </p:nvPicPr>
            <p:blipFill>
              <a:blip r:embed="rId5"/>
              <a:stretch>
                <a:fillRect/>
              </a:stretch>
            </p:blipFill>
            <p:spPr>
              <a:xfrm>
                <a:off x="0" y="-1"/>
                <a:ext cx="12192955" cy="1394493"/>
              </a:xfrm>
              <a:prstGeom prst="rect">
                <a:avLst/>
              </a:prstGeom>
              <a:effectLst/>
            </p:spPr>
          </p:pic>
        </p:grpSp>
        <p:sp>
          <p:nvSpPr>
            <p:cNvPr id="20"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23" name="YENİ NESİL İHRACAT DESTEKLERİ"/>
          <p:cNvSpPr txBox="1"/>
          <p:nvPr/>
        </p:nvSpPr>
        <p:spPr>
          <a:xfrm>
            <a:off x="5479720" y="1040754"/>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grpSp>
        <p:nvGrpSpPr>
          <p:cNvPr id="40" name="Group">
            <a:extLst>
              <a:ext uri="{FF2B5EF4-FFF2-40B4-BE49-F238E27FC236}">
                <a16:creationId xmlns:a16="http://schemas.microsoft.com/office/drawing/2014/main" id="{72005E3C-B932-48EA-9DBD-19E59E3E8BA3}"/>
              </a:ext>
            </a:extLst>
          </p:cNvPr>
          <p:cNvGrpSpPr/>
          <p:nvPr/>
        </p:nvGrpSpPr>
        <p:grpSpPr>
          <a:xfrm>
            <a:off x="3121055" y="3114081"/>
            <a:ext cx="17810818" cy="6629404"/>
            <a:chOff x="-216223" y="-385742"/>
            <a:chExt cx="11065078" cy="2738570"/>
          </a:xfrm>
        </p:grpSpPr>
        <p:grpSp>
          <p:nvGrpSpPr>
            <p:cNvPr id="41" name="Rectangle">
              <a:extLst>
                <a:ext uri="{FF2B5EF4-FFF2-40B4-BE49-F238E27FC236}">
                  <a16:creationId xmlns:a16="http://schemas.microsoft.com/office/drawing/2014/main" id="{FA98555E-DC57-420D-AB78-F6B719578D86}"/>
                </a:ext>
              </a:extLst>
            </p:cNvPr>
            <p:cNvGrpSpPr/>
            <p:nvPr/>
          </p:nvGrpSpPr>
          <p:grpSpPr>
            <a:xfrm>
              <a:off x="-216223" y="74116"/>
              <a:ext cx="11065078" cy="1970704"/>
              <a:chOff x="-203522" y="-310349"/>
              <a:chExt cx="11065076" cy="1970703"/>
            </a:xfrm>
          </p:grpSpPr>
          <p:sp>
            <p:nvSpPr>
              <p:cNvPr id="44" name="Rectangle">
                <a:extLst>
                  <a:ext uri="{FF2B5EF4-FFF2-40B4-BE49-F238E27FC236}">
                    <a16:creationId xmlns:a16="http://schemas.microsoft.com/office/drawing/2014/main" id="{33E6B277-BCBB-40C9-8F45-5AAA48DD874E}"/>
                  </a:ext>
                </a:extLst>
              </p:cNvPr>
              <p:cNvSpPr/>
              <p:nvPr/>
            </p:nvSpPr>
            <p:spPr>
              <a:xfrm>
                <a:off x="-203522" y="-31034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45" name="Rectangle Rectangle" descr="Rectangle Rectangle">
                <a:extLst>
                  <a:ext uri="{FF2B5EF4-FFF2-40B4-BE49-F238E27FC236}">
                    <a16:creationId xmlns:a16="http://schemas.microsoft.com/office/drawing/2014/main" id="{05670079-F890-469E-BA96-D1776B3DF8DC}"/>
                  </a:ext>
                </a:extLst>
              </p:cNvPr>
              <p:cNvPicPr>
                <a:picLocks/>
              </p:cNvPicPr>
              <p:nvPr/>
            </p:nvPicPr>
            <p:blipFill>
              <a:blip r:embed="rId6"/>
              <a:stretch>
                <a:fillRect/>
              </a:stretch>
            </p:blipFill>
            <p:spPr>
              <a:xfrm>
                <a:off x="-190742" y="-309286"/>
                <a:ext cx="11052296" cy="1969640"/>
              </a:xfrm>
              <a:prstGeom prst="rect">
                <a:avLst/>
              </a:prstGeom>
              <a:effectLst/>
            </p:spPr>
          </p:pic>
        </p:grpSp>
        <p:sp>
          <p:nvSpPr>
            <p:cNvPr id="42" name="İhracata yönelik mevcut ve yeni destek programları bütüncül olarak tek çatı altında">
              <a:extLst>
                <a:ext uri="{FF2B5EF4-FFF2-40B4-BE49-F238E27FC236}">
                  <a16:creationId xmlns:a16="http://schemas.microsoft.com/office/drawing/2014/main" id="{64B2CD3A-396B-4BE6-9A92-3B2957554149}"/>
                </a:ext>
              </a:extLst>
            </p:cNvPr>
            <p:cNvSpPr txBox="1"/>
            <p:nvPr/>
          </p:nvSpPr>
          <p:spPr>
            <a:xfrm>
              <a:off x="27637" y="-385742"/>
              <a:ext cx="10503693" cy="273857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lvl1pPr>
                <a:defRPr sz="4000" b="1" i="1">
                  <a:solidFill>
                    <a:srgbClr val="D8AD65"/>
                  </a:solidFill>
                  <a:latin typeface="Myriad Pro Cond"/>
                  <a:ea typeface="Myriad Pro Cond"/>
                  <a:cs typeface="Myriad Pro Cond"/>
                  <a:sym typeface="Myriad Pro Condensed"/>
                </a:defRPr>
              </a:lvl1pPr>
            </a:lstStyle>
            <a:p>
              <a:pPr algn="just"/>
              <a:r>
                <a:rPr lang="tr-TR" sz="3600" dirty="0"/>
                <a:t>Çok kanallı zincir mağaza,</a:t>
              </a:r>
            </a:p>
            <a:p>
              <a:pPr algn="just"/>
              <a:endParaRPr lang="tr-TR" sz="3600" dirty="0"/>
            </a:p>
            <a:p>
              <a:pPr algn="just"/>
              <a:r>
                <a:rPr lang="tr-TR" sz="3600" dirty="0" err="1">
                  <a:solidFill>
                    <a:schemeClr val="bg1"/>
                  </a:solidFill>
                </a:rPr>
                <a:t>Müşteri-marka-perakende</a:t>
              </a:r>
              <a:r>
                <a:rPr lang="tr-TR" sz="3600" dirty="0">
                  <a:solidFill>
                    <a:schemeClr val="bg1"/>
                  </a:solidFill>
                </a:rPr>
                <a:t> kanalı etkileşimini sağlamak üzere, fiziksel perakende mağazası, dijital ağ, cihaz, platformlar ile birden fazla temas noktası üzerinden müşteriye ulaşan, gıda dışı sektörlerde faaliyet gösteren, aynı tüzel kişi sahipliğinde bir merkeze bağlı olarak faaliyet gösteren; yurt içinde en az 100 fiziksel perakende mağazası bulunan perakende satış noktalarını ifade eder.</a:t>
              </a:r>
            </a:p>
          </p:txBody>
        </p:sp>
      </p:grpSp>
      <p:sp>
        <p:nvSpPr>
          <p:cNvPr id="26" name="Dikdörtgen 25">
            <a:extLst>
              <a:ext uri="{FF2B5EF4-FFF2-40B4-BE49-F238E27FC236}">
                <a16:creationId xmlns:a16="http://schemas.microsoft.com/office/drawing/2014/main" id="{C05AA4A1-2209-4FA9-A051-1DDE828BFA3A}"/>
              </a:ext>
            </a:extLst>
          </p:cNvPr>
          <p:cNvSpPr/>
          <p:nvPr/>
        </p:nvSpPr>
        <p:spPr>
          <a:xfrm>
            <a:off x="3004584" y="10735424"/>
            <a:ext cx="18154733" cy="2308324"/>
          </a:xfrm>
          <a:prstGeom prst="rect">
            <a:avLst/>
          </a:prstGeom>
        </p:spPr>
        <p:txBody>
          <a:bodyPr wrap="square">
            <a:spAutoFit/>
          </a:bodyPr>
          <a:lstStyle/>
          <a:p>
            <a:pPr algn="just"/>
            <a:r>
              <a:rPr lang="tr-TR" sz="3600" b="1" i="1" dirty="0">
                <a:solidFill>
                  <a:srgbClr val="FF0000"/>
                </a:solidFill>
                <a:latin typeface="Myriad Pro Cond"/>
              </a:rPr>
              <a:t>AMAÇ:</a:t>
            </a:r>
            <a:r>
              <a:rPr lang="tr-TR" sz="3600" dirty="0">
                <a:solidFill>
                  <a:srgbClr val="FF0000"/>
                </a:solidFill>
              </a:rPr>
              <a:t> </a:t>
            </a:r>
            <a:r>
              <a:rPr lang="tr-TR" sz="3600" b="1" i="1" dirty="0">
                <a:solidFill>
                  <a:schemeClr val="bg1"/>
                </a:solidFill>
                <a:latin typeface="Myriad Pro Cond"/>
                <a:sym typeface="Myriad Pro Condensed"/>
              </a:rPr>
              <a:t>Çok</a:t>
            </a:r>
            <a:r>
              <a:rPr lang="tr-TR" sz="3600" dirty="0">
                <a:solidFill>
                  <a:schemeClr val="bg1"/>
                </a:solidFill>
              </a:rPr>
              <a:t> </a:t>
            </a:r>
            <a:r>
              <a:rPr lang="tr-TR" sz="3600" b="1" i="1" dirty="0">
                <a:solidFill>
                  <a:schemeClr val="bg1"/>
                </a:solidFill>
                <a:latin typeface="Myriad Pro Cond"/>
              </a:rPr>
              <a:t>Kanallı Zincir Mağaza Desteği ile perakende sektöründe faaliyet gösteren ve mal ticareti yapan çok kanallı zincir mağaza markası sahibi şirketlerin; yurt dışı pazarlarda daha hızlı büyümelerini ve ihracatlarını artırabilmelerini sağlamak</a:t>
            </a:r>
          </a:p>
        </p:txBody>
      </p:sp>
    </p:spTree>
    <p:extLst>
      <p:ext uri="{BB962C8B-B14F-4D97-AF65-F5344CB8AC3E}">
        <p14:creationId xmlns:p14="http://schemas.microsoft.com/office/powerpoint/2010/main" val="13084928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Rectangle"/>
          <p:cNvGrpSpPr/>
          <p:nvPr/>
        </p:nvGrpSpPr>
        <p:grpSpPr>
          <a:xfrm>
            <a:off x="6571743" y="2588386"/>
            <a:ext cx="11052298" cy="1317423"/>
            <a:chOff x="0" y="0"/>
            <a:chExt cx="11052295" cy="1969638"/>
          </a:xfrm>
        </p:grpSpPr>
        <p:sp>
          <p:nvSpPr>
            <p:cNvPr id="52" name="Rectangle"/>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53" name="Rectangle Rectangle" descr="Rectangle Rectangle"/>
            <p:cNvPicPr>
              <a:picLocks/>
            </p:cNvPicPr>
            <p:nvPr/>
          </p:nvPicPr>
          <p:blipFill>
            <a:blip r:embed="rId3"/>
            <a:stretch>
              <a:fillRect/>
            </a:stretch>
          </p:blipFill>
          <p:spPr>
            <a:xfrm>
              <a:off x="0" y="-1"/>
              <a:ext cx="11052296" cy="1969640"/>
            </a:xfrm>
            <a:prstGeom prst="rect">
              <a:avLst/>
            </a:prstGeom>
            <a:effectLst/>
          </p:spPr>
        </p:pic>
      </p:grpSp>
      <p:grpSp>
        <p:nvGrpSpPr>
          <p:cNvPr id="99" name="Rectangle">
            <a:extLst>
              <a:ext uri="{FF2B5EF4-FFF2-40B4-BE49-F238E27FC236}">
                <a16:creationId xmlns:a16="http://schemas.microsoft.com/office/drawing/2014/main" id="{56BBE93C-DEC9-4C5A-887A-9038270CF545}"/>
              </a:ext>
            </a:extLst>
          </p:cNvPr>
          <p:cNvGrpSpPr/>
          <p:nvPr/>
        </p:nvGrpSpPr>
        <p:grpSpPr>
          <a:xfrm>
            <a:off x="6546345" y="4208962"/>
            <a:ext cx="11052298" cy="1317423"/>
            <a:chOff x="0" y="0"/>
            <a:chExt cx="11052295" cy="1969638"/>
          </a:xfrm>
        </p:grpSpPr>
        <p:sp>
          <p:nvSpPr>
            <p:cNvPr id="100" name="Rectangle">
              <a:extLst>
                <a:ext uri="{FF2B5EF4-FFF2-40B4-BE49-F238E27FC236}">
                  <a16:creationId xmlns:a16="http://schemas.microsoft.com/office/drawing/2014/main" id="{F817677C-CBC9-4DB0-A574-786E536A363E}"/>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01" name="Rectangle Rectangle" descr="Rectangle Rectangle">
              <a:extLst>
                <a:ext uri="{FF2B5EF4-FFF2-40B4-BE49-F238E27FC236}">
                  <a16:creationId xmlns:a16="http://schemas.microsoft.com/office/drawing/2014/main" id="{752303B1-D3ED-43ED-A515-48CFDC65F6E7}"/>
                </a:ext>
              </a:extLst>
            </p:cNvPr>
            <p:cNvPicPr>
              <a:picLocks/>
            </p:cNvPicPr>
            <p:nvPr/>
          </p:nvPicPr>
          <p:blipFill>
            <a:blip r:embed="rId3"/>
            <a:stretch>
              <a:fillRect/>
            </a:stretch>
          </p:blipFill>
          <p:spPr>
            <a:xfrm>
              <a:off x="0" y="-1"/>
              <a:ext cx="11052296" cy="1969640"/>
            </a:xfrm>
            <a:prstGeom prst="rect">
              <a:avLst/>
            </a:prstGeom>
            <a:effectLst/>
          </p:spPr>
        </p:pic>
      </p:grpSp>
      <p:grpSp>
        <p:nvGrpSpPr>
          <p:cNvPr id="102" name="Rectangle">
            <a:extLst>
              <a:ext uri="{FF2B5EF4-FFF2-40B4-BE49-F238E27FC236}">
                <a16:creationId xmlns:a16="http://schemas.microsoft.com/office/drawing/2014/main" id="{37590343-053A-45DE-A99C-CB035E2A77B2}"/>
              </a:ext>
            </a:extLst>
          </p:cNvPr>
          <p:cNvGrpSpPr/>
          <p:nvPr/>
        </p:nvGrpSpPr>
        <p:grpSpPr>
          <a:xfrm>
            <a:off x="6545112" y="5886626"/>
            <a:ext cx="11052298" cy="1317423"/>
            <a:chOff x="0" y="0"/>
            <a:chExt cx="11052295" cy="1969638"/>
          </a:xfrm>
        </p:grpSpPr>
        <p:sp>
          <p:nvSpPr>
            <p:cNvPr id="103" name="Rectangle">
              <a:extLst>
                <a:ext uri="{FF2B5EF4-FFF2-40B4-BE49-F238E27FC236}">
                  <a16:creationId xmlns:a16="http://schemas.microsoft.com/office/drawing/2014/main" id="{C7FB9CDF-AEC6-4D6F-9203-DEA342F2FA91}"/>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04" name="Rectangle Rectangle" descr="Rectangle Rectangle">
              <a:extLst>
                <a:ext uri="{FF2B5EF4-FFF2-40B4-BE49-F238E27FC236}">
                  <a16:creationId xmlns:a16="http://schemas.microsoft.com/office/drawing/2014/main" id="{55D5D6E9-9C1E-4470-ADE5-FCA2CED06CD6}"/>
                </a:ext>
              </a:extLst>
            </p:cNvPr>
            <p:cNvPicPr>
              <a:picLocks/>
            </p:cNvPicPr>
            <p:nvPr/>
          </p:nvPicPr>
          <p:blipFill>
            <a:blip r:embed="rId3"/>
            <a:stretch>
              <a:fillRect/>
            </a:stretch>
          </p:blipFill>
          <p:spPr>
            <a:xfrm>
              <a:off x="0" y="-1"/>
              <a:ext cx="11052296" cy="1969640"/>
            </a:xfrm>
            <a:prstGeom prst="rect">
              <a:avLst/>
            </a:prstGeom>
            <a:effectLst/>
          </p:spPr>
        </p:pic>
      </p:grpSp>
      <p:grpSp>
        <p:nvGrpSpPr>
          <p:cNvPr id="105" name="Rectangle">
            <a:extLst>
              <a:ext uri="{FF2B5EF4-FFF2-40B4-BE49-F238E27FC236}">
                <a16:creationId xmlns:a16="http://schemas.microsoft.com/office/drawing/2014/main" id="{814644A1-DD91-48DA-AAEF-AF6D364BBAFE}"/>
              </a:ext>
            </a:extLst>
          </p:cNvPr>
          <p:cNvGrpSpPr/>
          <p:nvPr/>
        </p:nvGrpSpPr>
        <p:grpSpPr>
          <a:xfrm>
            <a:off x="6546345" y="7603397"/>
            <a:ext cx="11052298" cy="1317423"/>
            <a:chOff x="0" y="0"/>
            <a:chExt cx="11052295" cy="1969638"/>
          </a:xfrm>
        </p:grpSpPr>
        <p:sp>
          <p:nvSpPr>
            <p:cNvPr id="106" name="Rectangle">
              <a:extLst>
                <a:ext uri="{FF2B5EF4-FFF2-40B4-BE49-F238E27FC236}">
                  <a16:creationId xmlns:a16="http://schemas.microsoft.com/office/drawing/2014/main" id="{938AE809-39AF-4A2B-91F2-D88F0FAA5155}"/>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07" name="Rectangle Rectangle" descr="Rectangle Rectangle">
              <a:extLst>
                <a:ext uri="{FF2B5EF4-FFF2-40B4-BE49-F238E27FC236}">
                  <a16:creationId xmlns:a16="http://schemas.microsoft.com/office/drawing/2014/main" id="{A47B2891-6B92-40BC-81DA-E3320F550402}"/>
                </a:ext>
              </a:extLst>
            </p:cNvPr>
            <p:cNvPicPr>
              <a:picLocks/>
            </p:cNvPicPr>
            <p:nvPr/>
          </p:nvPicPr>
          <p:blipFill>
            <a:blip r:embed="rId3"/>
            <a:stretch>
              <a:fillRect/>
            </a:stretch>
          </p:blipFill>
          <p:spPr>
            <a:xfrm>
              <a:off x="0" y="-1"/>
              <a:ext cx="11052296" cy="1969640"/>
            </a:xfrm>
            <a:prstGeom prst="rect">
              <a:avLst/>
            </a:prstGeom>
            <a:effectLst/>
          </p:spPr>
        </p:pic>
      </p:grpSp>
      <p:grpSp>
        <p:nvGrpSpPr>
          <p:cNvPr id="108" name="Rectangle">
            <a:extLst>
              <a:ext uri="{FF2B5EF4-FFF2-40B4-BE49-F238E27FC236}">
                <a16:creationId xmlns:a16="http://schemas.microsoft.com/office/drawing/2014/main" id="{2A4BADB4-D2CE-4885-8882-ECE864601653}"/>
              </a:ext>
            </a:extLst>
          </p:cNvPr>
          <p:cNvGrpSpPr/>
          <p:nvPr/>
        </p:nvGrpSpPr>
        <p:grpSpPr>
          <a:xfrm>
            <a:off x="6559045" y="9249219"/>
            <a:ext cx="11052298" cy="1317423"/>
            <a:chOff x="0" y="0"/>
            <a:chExt cx="11052295" cy="1969638"/>
          </a:xfrm>
        </p:grpSpPr>
        <p:sp>
          <p:nvSpPr>
            <p:cNvPr id="109" name="Rectangle">
              <a:extLst>
                <a:ext uri="{FF2B5EF4-FFF2-40B4-BE49-F238E27FC236}">
                  <a16:creationId xmlns:a16="http://schemas.microsoft.com/office/drawing/2014/main" id="{C5692163-B5B9-4A2E-B438-9F5E929E3F86}"/>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10" name="Rectangle Rectangle" descr="Rectangle Rectangle">
              <a:extLst>
                <a:ext uri="{FF2B5EF4-FFF2-40B4-BE49-F238E27FC236}">
                  <a16:creationId xmlns:a16="http://schemas.microsoft.com/office/drawing/2014/main" id="{3390C5FA-B307-4A5D-AEE2-842DCECF3171}"/>
                </a:ext>
              </a:extLst>
            </p:cNvPr>
            <p:cNvPicPr>
              <a:picLocks/>
            </p:cNvPicPr>
            <p:nvPr/>
          </p:nvPicPr>
          <p:blipFill>
            <a:blip r:embed="rId3"/>
            <a:stretch>
              <a:fillRect/>
            </a:stretch>
          </p:blipFill>
          <p:spPr>
            <a:xfrm>
              <a:off x="0" y="-1"/>
              <a:ext cx="11052296" cy="1969640"/>
            </a:xfrm>
            <a:prstGeom prst="rect">
              <a:avLst/>
            </a:prstGeom>
            <a:effectLst/>
          </p:spPr>
        </p:pic>
      </p:grpSp>
      <p:grpSp>
        <p:nvGrpSpPr>
          <p:cNvPr id="111" name="Rectangle">
            <a:extLst>
              <a:ext uri="{FF2B5EF4-FFF2-40B4-BE49-F238E27FC236}">
                <a16:creationId xmlns:a16="http://schemas.microsoft.com/office/drawing/2014/main" id="{5D11EDB2-E2BE-4BDB-926F-5E35C6E46E36}"/>
              </a:ext>
            </a:extLst>
          </p:cNvPr>
          <p:cNvGrpSpPr/>
          <p:nvPr/>
        </p:nvGrpSpPr>
        <p:grpSpPr>
          <a:xfrm>
            <a:off x="6590239" y="10864983"/>
            <a:ext cx="11052298" cy="1317423"/>
            <a:chOff x="0" y="0"/>
            <a:chExt cx="11052295" cy="1969638"/>
          </a:xfrm>
        </p:grpSpPr>
        <p:sp>
          <p:nvSpPr>
            <p:cNvPr id="112" name="Rectangle">
              <a:extLst>
                <a:ext uri="{FF2B5EF4-FFF2-40B4-BE49-F238E27FC236}">
                  <a16:creationId xmlns:a16="http://schemas.microsoft.com/office/drawing/2014/main" id="{A7613F22-46DF-487F-86E7-C2A4EF33FA3C}"/>
                </a:ext>
              </a:extLst>
            </p:cNvPr>
            <p:cNvSpPr/>
            <p:nvPr/>
          </p:nvSpPr>
          <p:spPr>
            <a:xfrm>
              <a:off x="12700" y="12699"/>
              <a:ext cx="11026896" cy="1944240"/>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113" name="Rectangle Rectangle" descr="Rectangle Rectangle">
              <a:extLst>
                <a:ext uri="{FF2B5EF4-FFF2-40B4-BE49-F238E27FC236}">
                  <a16:creationId xmlns:a16="http://schemas.microsoft.com/office/drawing/2014/main" id="{745B3AC4-B04F-4035-A701-EA86D76D8C52}"/>
                </a:ext>
              </a:extLst>
            </p:cNvPr>
            <p:cNvPicPr>
              <a:picLocks/>
            </p:cNvPicPr>
            <p:nvPr/>
          </p:nvPicPr>
          <p:blipFill>
            <a:blip r:embed="rId3"/>
            <a:stretch>
              <a:fillRect/>
            </a:stretch>
          </p:blipFill>
          <p:spPr>
            <a:xfrm>
              <a:off x="0" y="-1"/>
              <a:ext cx="11052296" cy="1969640"/>
            </a:xfrm>
            <a:prstGeom prst="rect">
              <a:avLst/>
            </a:prstGeom>
            <a:effectLst/>
          </p:spPr>
        </p:pic>
      </p:grpSp>
      <p:grpSp>
        <p:nvGrpSpPr>
          <p:cNvPr id="20" name="Group"/>
          <p:cNvGrpSpPr/>
          <p:nvPr/>
        </p:nvGrpSpPr>
        <p:grpSpPr>
          <a:xfrm>
            <a:off x="4965453" y="953881"/>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4"/>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6"/>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39495"/>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5">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6"/>
          <a:stretch>
            <a:fillRect/>
          </a:stretch>
        </p:blipFill>
        <p:spPr>
          <a:xfrm>
            <a:off x="21720980" y="552799"/>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9" name="YENİ NESİL İHRACAT DESTEKLERİ"/>
          <p:cNvSpPr txBox="1"/>
          <p:nvPr/>
        </p:nvSpPr>
        <p:spPr>
          <a:xfrm>
            <a:off x="5479720" y="1040753"/>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3" name="Dikdörtgen 2">
            <a:extLst>
              <a:ext uri="{FF2B5EF4-FFF2-40B4-BE49-F238E27FC236}">
                <a16:creationId xmlns:a16="http://schemas.microsoft.com/office/drawing/2014/main" id="{C9DEF169-0E2E-4039-B234-4BFA60EA83F6}"/>
              </a:ext>
            </a:extLst>
          </p:cNvPr>
          <p:cNvSpPr/>
          <p:nvPr/>
        </p:nvSpPr>
        <p:spPr>
          <a:xfrm>
            <a:off x="7717351" y="10954307"/>
            <a:ext cx="9261531" cy="1138773"/>
          </a:xfrm>
          <a:prstGeom prst="rect">
            <a:avLst/>
          </a:prstGeom>
        </p:spPr>
        <p:txBody>
          <a:bodyPr wrap="square">
            <a:spAutoFit/>
          </a:bodyPr>
          <a:lstStyle/>
          <a:p>
            <a:r>
              <a:rPr lang="tr-TR" sz="3400" b="1" dirty="0">
                <a:solidFill>
                  <a:srgbClr val="D8AD65"/>
                </a:solidFill>
                <a:latin typeface="Myriad Pro Cond"/>
              </a:rPr>
              <a:t>Yurt Dışı Marka Tescil, Tescil Yenilenmesi </a:t>
            </a:r>
          </a:p>
          <a:p>
            <a:r>
              <a:rPr lang="tr-TR" sz="3400" b="1" dirty="0">
                <a:solidFill>
                  <a:srgbClr val="D8AD65"/>
                </a:solidFill>
                <a:latin typeface="Myriad Pro Cond"/>
              </a:rPr>
              <a:t>ve Korunması</a:t>
            </a:r>
          </a:p>
        </p:txBody>
      </p:sp>
      <p:sp>
        <p:nvSpPr>
          <p:cNvPr id="4" name="Dikdörtgen 3">
            <a:extLst>
              <a:ext uri="{FF2B5EF4-FFF2-40B4-BE49-F238E27FC236}">
                <a16:creationId xmlns:a16="http://schemas.microsoft.com/office/drawing/2014/main" id="{08C1D490-D4E5-4159-A637-B51CFD7C7942}"/>
              </a:ext>
            </a:extLst>
          </p:cNvPr>
          <p:cNvSpPr/>
          <p:nvPr/>
        </p:nvSpPr>
        <p:spPr>
          <a:xfrm>
            <a:off x="10776115" y="4515413"/>
            <a:ext cx="2217275" cy="615553"/>
          </a:xfrm>
          <a:prstGeom prst="rect">
            <a:avLst/>
          </a:prstGeom>
        </p:spPr>
        <p:txBody>
          <a:bodyPr wrap="none">
            <a:spAutoFit/>
          </a:bodyPr>
          <a:lstStyle/>
          <a:p>
            <a:r>
              <a:rPr lang="tr-TR" sz="3400" b="1" dirty="0">
                <a:solidFill>
                  <a:srgbClr val="D8AD65"/>
                </a:solidFill>
                <a:latin typeface="Myriad Pro Cond"/>
              </a:rPr>
              <a:t>Birim Kira</a:t>
            </a:r>
          </a:p>
        </p:txBody>
      </p:sp>
      <p:sp>
        <p:nvSpPr>
          <p:cNvPr id="5" name="Dikdörtgen 4">
            <a:extLst>
              <a:ext uri="{FF2B5EF4-FFF2-40B4-BE49-F238E27FC236}">
                <a16:creationId xmlns:a16="http://schemas.microsoft.com/office/drawing/2014/main" id="{B3C21FF4-26AE-421F-8ED6-CC00531F790A}"/>
              </a:ext>
            </a:extLst>
          </p:cNvPr>
          <p:cNvSpPr/>
          <p:nvPr/>
        </p:nvSpPr>
        <p:spPr>
          <a:xfrm>
            <a:off x="6327038" y="6166538"/>
            <a:ext cx="11052299" cy="615553"/>
          </a:xfrm>
          <a:prstGeom prst="rect">
            <a:avLst/>
          </a:prstGeom>
        </p:spPr>
        <p:txBody>
          <a:bodyPr wrap="square">
            <a:spAutoFit/>
          </a:bodyPr>
          <a:lstStyle/>
          <a:p>
            <a:r>
              <a:rPr lang="tr-TR" sz="3400" b="1" dirty="0">
                <a:solidFill>
                  <a:srgbClr val="D8AD65"/>
                </a:solidFill>
                <a:latin typeface="Myriad Pro Cond"/>
              </a:rPr>
              <a:t>Temel Kurulum/Dekorasyon</a:t>
            </a:r>
          </a:p>
        </p:txBody>
      </p:sp>
      <p:sp>
        <p:nvSpPr>
          <p:cNvPr id="6" name="Dikdörtgen 5">
            <a:extLst>
              <a:ext uri="{FF2B5EF4-FFF2-40B4-BE49-F238E27FC236}">
                <a16:creationId xmlns:a16="http://schemas.microsoft.com/office/drawing/2014/main" id="{8DA0D1BD-00AA-4E5A-990A-CDE02E7F864D}"/>
              </a:ext>
            </a:extLst>
          </p:cNvPr>
          <p:cNvSpPr/>
          <p:nvPr/>
        </p:nvSpPr>
        <p:spPr>
          <a:xfrm>
            <a:off x="11138665" y="7954331"/>
            <a:ext cx="2106667" cy="615553"/>
          </a:xfrm>
          <a:prstGeom prst="rect">
            <a:avLst/>
          </a:prstGeom>
        </p:spPr>
        <p:txBody>
          <a:bodyPr wrap="none">
            <a:spAutoFit/>
          </a:bodyPr>
          <a:lstStyle/>
          <a:p>
            <a:r>
              <a:rPr lang="tr-TR" sz="3400" b="1" dirty="0" err="1">
                <a:solidFill>
                  <a:srgbClr val="D8AD65"/>
                </a:solidFill>
                <a:latin typeface="Myriad Pro Cond"/>
              </a:rPr>
              <a:t>Franchise</a:t>
            </a:r>
            <a:endParaRPr lang="tr-TR" sz="3400" b="1" dirty="0">
              <a:solidFill>
                <a:srgbClr val="D8AD65"/>
              </a:solidFill>
              <a:latin typeface="Myriad Pro Cond"/>
            </a:endParaRPr>
          </a:p>
        </p:txBody>
      </p:sp>
      <p:sp>
        <p:nvSpPr>
          <p:cNvPr id="7" name="Dikdörtgen 6">
            <a:extLst>
              <a:ext uri="{FF2B5EF4-FFF2-40B4-BE49-F238E27FC236}">
                <a16:creationId xmlns:a16="http://schemas.microsoft.com/office/drawing/2014/main" id="{C5DD7691-DE9C-4857-98F4-2A9F170E060F}"/>
              </a:ext>
            </a:extLst>
          </p:cNvPr>
          <p:cNvSpPr/>
          <p:nvPr/>
        </p:nvSpPr>
        <p:spPr>
          <a:xfrm>
            <a:off x="8540422" y="9283261"/>
            <a:ext cx="7615388" cy="1138773"/>
          </a:xfrm>
          <a:prstGeom prst="rect">
            <a:avLst/>
          </a:prstGeom>
        </p:spPr>
        <p:txBody>
          <a:bodyPr wrap="square">
            <a:spAutoFit/>
          </a:bodyPr>
          <a:lstStyle/>
          <a:p>
            <a:r>
              <a:rPr lang="tr-TR" sz="3400" b="1" dirty="0">
                <a:solidFill>
                  <a:srgbClr val="D8AD65"/>
                </a:solidFill>
                <a:latin typeface="Myriad Pro Cond"/>
              </a:rPr>
              <a:t>Pazar Araştırması Çalışması </a:t>
            </a:r>
          </a:p>
          <a:p>
            <a:r>
              <a:rPr lang="tr-TR" sz="3400" b="1" dirty="0">
                <a:solidFill>
                  <a:srgbClr val="D8AD65"/>
                </a:solidFill>
                <a:latin typeface="Myriad Pro Cond"/>
              </a:rPr>
              <a:t>ve Raporları</a:t>
            </a:r>
          </a:p>
        </p:txBody>
      </p:sp>
      <p:sp>
        <p:nvSpPr>
          <p:cNvPr id="117" name="Dikdörtgen 116">
            <a:extLst>
              <a:ext uri="{FF2B5EF4-FFF2-40B4-BE49-F238E27FC236}">
                <a16:creationId xmlns:a16="http://schemas.microsoft.com/office/drawing/2014/main" id="{8EC42A8B-ED47-4CC4-A29F-DED38E6E3AF0}"/>
              </a:ext>
            </a:extLst>
          </p:cNvPr>
          <p:cNvSpPr/>
          <p:nvPr/>
        </p:nvSpPr>
        <p:spPr>
          <a:xfrm>
            <a:off x="11007750" y="2865297"/>
            <a:ext cx="1754006" cy="615553"/>
          </a:xfrm>
          <a:prstGeom prst="rect">
            <a:avLst/>
          </a:prstGeom>
        </p:spPr>
        <p:txBody>
          <a:bodyPr wrap="none">
            <a:spAutoFit/>
          </a:bodyPr>
          <a:lstStyle/>
          <a:p>
            <a:r>
              <a:rPr lang="tr-TR" sz="3400" b="1" dirty="0">
                <a:solidFill>
                  <a:srgbClr val="D8AD65"/>
                </a:solidFill>
                <a:latin typeface="Myriad Pro Cond"/>
              </a:rPr>
              <a:t>Tanıtım</a:t>
            </a:r>
          </a:p>
        </p:txBody>
      </p:sp>
    </p:spTree>
    <p:extLst>
      <p:ext uri="{BB962C8B-B14F-4D97-AF65-F5344CB8AC3E}">
        <p14:creationId xmlns:p14="http://schemas.microsoft.com/office/powerpoint/2010/main" val="19484128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p:cNvGrpSpPr/>
          <p:nvPr/>
        </p:nvGrpSpPr>
        <p:grpSpPr>
          <a:xfrm>
            <a:off x="4965453" y="568503"/>
            <a:ext cx="15556672" cy="1394492"/>
            <a:chOff x="-12700" y="-12699"/>
            <a:chExt cx="12192954" cy="1394491"/>
          </a:xfrm>
        </p:grpSpPr>
        <p:grpSp>
          <p:nvGrpSpPr>
            <p:cNvPr id="21" name="Rectangle"/>
            <p:cNvGrpSpPr/>
            <p:nvPr/>
          </p:nvGrpSpPr>
          <p:grpSpPr>
            <a:xfrm>
              <a:off x="-12700" y="-12700"/>
              <a:ext cx="12192955" cy="1394492"/>
              <a:chOff x="0" y="0"/>
              <a:chExt cx="12192954" cy="1394491"/>
            </a:xfrm>
          </p:grpSpPr>
          <p:sp>
            <p:nvSpPr>
              <p:cNvPr id="23" name="Rectangle"/>
              <p:cNvSpPr/>
              <p:nvPr/>
            </p:nvSpPr>
            <p:spPr>
              <a:xfrm>
                <a:off x="12700" y="12699"/>
                <a:ext cx="12167555" cy="1369093"/>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4" name="Rectangle Rectangle" descr="Rectangle Rectangle"/>
              <p:cNvPicPr>
                <a:picLocks/>
              </p:cNvPicPr>
              <p:nvPr/>
            </p:nvPicPr>
            <p:blipFill>
              <a:blip r:embed="rId3"/>
              <a:stretch>
                <a:fillRect/>
              </a:stretch>
            </p:blipFill>
            <p:spPr>
              <a:xfrm>
                <a:off x="0" y="-1"/>
                <a:ext cx="12192955" cy="1394493"/>
              </a:xfrm>
              <a:prstGeom prst="rect">
                <a:avLst/>
              </a:prstGeom>
              <a:effectLst/>
            </p:spPr>
          </p:pic>
        </p:grpSp>
        <p:sp>
          <p:nvSpPr>
            <p:cNvPr id="22" name="Line"/>
            <p:cNvSpPr/>
            <p:nvPr/>
          </p:nvSpPr>
          <p:spPr>
            <a:xfrm>
              <a:off x="625662" y="1119508"/>
              <a:ext cx="11145682"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grpSp>
        <p:nvGrpSpPr>
          <p:cNvPr id="31" name="Shape"/>
          <p:cNvGrpSpPr/>
          <p:nvPr/>
        </p:nvGrpSpPr>
        <p:grpSpPr>
          <a:xfrm>
            <a:off x="260770" y="-47558"/>
            <a:ext cx="2743813" cy="9523468"/>
            <a:chOff x="0" y="0"/>
            <a:chExt cx="2438012" cy="9523467"/>
          </a:xfrm>
        </p:grpSpPr>
        <p:sp>
          <p:nvSpPr>
            <p:cNvPr id="30"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29"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2" name="Ticaret Bakanlığı Logo Altın Arma TR.png" descr="Ticaret Bakanlığı Logo Altın Arma TR.png"/>
          <p:cNvPicPr>
            <a:picLocks noChangeAspect="1"/>
          </p:cNvPicPr>
          <p:nvPr/>
        </p:nvPicPr>
        <p:blipFill>
          <a:blip r:embed="rId5"/>
          <a:stretch>
            <a:fillRect/>
          </a:stretch>
        </p:blipFill>
        <p:spPr>
          <a:xfrm>
            <a:off x="296538" y="552799"/>
            <a:ext cx="2366482" cy="2366482"/>
          </a:xfrm>
          <a:prstGeom prst="rect">
            <a:avLst/>
          </a:prstGeom>
          <a:ln w="3175">
            <a:miter lim="400000"/>
          </a:ln>
          <a:effectLst>
            <a:outerShdw blurRad="114300" dist="38100" dir="5400000" rotWithShape="0">
              <a:srgbClr val="000000"/>
            </a:outerShdw>
          </a:effectLst>
        </p:spPr>
      </p:pic>
      <p:grpSp>
        <p:nvGrpSpPr>
          <p:cNvPr id="35" name="Shape"/>
          <p:cNvGrpSpPr/>
          <p:nvPr/>
        </p:nvGrpSpPr>
        <p:grpSpPr>
          <a:xfrm>
            <a:off x="21101362" y="12879"/>
            <a:ext cx="3021866" cy="9523469"/>
            <a:chOff x="0" y="0"/>
            <a:chExt cx="2438012" cy="9523467"/>
          </a:xfrm>
        </p:grpSpPr>
        <p:sp>
          <p:nvSpPr>
            <p:cNvPr id="34" name="Shape"/>
            <p:cNvSpPr/>
            <p:nvPr/>
          </p:nvSpPr>
          <p:spPr>
            <a:xfrm>
              <a:off x="12700" y="12700"/>
              <a:ext cx="2412613" cy="94980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cubicBezTo>
                    <a:pt x="19858" y="20510"/>
                    <a:pt x="16156" y="19765"/>
                    <a:pt x="11902" y="19648"/>
                  </a:cubicBezTo>
                  <a:cubicBezTo>
                    <a:pt x="11584" y="19640"/>
                    <a:pt x="11264" y="19635"/>
                    <a:pt x="10944" y="19633"/>
                  </a:cubicBezTo>
                  <a:cubicBezTo>
                    <a:pt x="6207" y="19612"/>
                    <a:pt x="1889" y="20388"/>
                    <a:pt x="0" y="21600"/>
                  </a:cubicBezTo>
                  <a:lnTo>
                    <a:pt x="0" y="0"/>
                  </a:lnTo>
                  <a:close/>
                </a:path>
              </a:pathLst>
            </a:custGeom>
            <a:gradFill flip="none" rotWithShape="1">
              <a:gsLst>
                <a:gs pos="0">
                  <a:srgbClr val="05456F">
                    <a:alpha val="38981"/>
                  </a:srgbClr>
                </a:gs>
                <a:gs pos="100000">
                  <a:srgbClr val="021020">
                    <a:alpha val="38981"/>
                  </a:srgbClr>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3" name="Shape Shape" descr="Shape Shape"/>
            <p:cNvPicPr>
              <a:picLocks/>
            </p:cNvPicPr>
            <p:nvPr/>
          </p:nvPicPr>
          <p:blipFill>
            <a:blip r:embed="rId4">
              <a:alphaModFix amt="38981"/>
            </a:blip>
            <a:stretch>
              <a:fillRect/>
            </a:stretch>
          </p:blipFill>
          <p:spPr>
            <a:xfrm>
              <a:off x="0" y="0"/>
              <a:ext cx="2438013" cy="9523468"/>
            </a:xfrm>
            <a:prstGeom prst="rect">
              <a:avLst/>
            </a:prstGeom>
            <a:effectLst/>
          </p:spPr>
        </p:pic>
      </p:grpSp>
      <p:pic>
        <p:nvPicPr>
          <p:cNvPr id="36" name="Ticaret Bakanlığı Logo Altın Arma TR.png" descr="Ticaret Bakanlığı Logo Altın Arma TR.png"/>
          <p:cNvPicPr>
            <a:picLocks noChangeAspect="1"/>
          </p:cNvPicPr>
          <p:nvPr/>
        </p:nvPicPr>
        <p:blipFill>
          <a:blip r:embed="rId5"/>
          <a:stretch>
            <a:fillRect/>
          </a:stretch>
        </p:blipFill>
        <p:spPr>
          <a:xfrm>
            <a:off x="21532525" y="779755"/>
            <a:ext cx="2366482" cy="2366482"/>
          </a:xfrm>
          <a:prstGeom prst="rect">
            <a:avLst/>
          </a:prstGeom>
          <a:ln w="3175">
            <a:miter lim="400000"/>
          </a:ln>
          <a:effectLst>
            <a:outerShdw blurRad="114300" dist="38100" dir="5400000" rotWithShape="0">
              <a:srgbClr val="000000"/>
            </a:outerShdw>
          </a:effectLst>
        </p:spPr>
      </p:pic>
      <p:sp>
        <p:nvSpPr>
          <p:cNvPr id="43" name="YENİ NESİL İHRACAT DESTEKLERİ…"/>
          <p:cNvSpPr txBox="1"/>
          <p:nvPr/>
        </p:nvSpPr>
        <p:spPr>
          <a:xfrm>
            <a:off x="158592"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17" name="YENİ NESİL İHRACAT DESTEKLERİ…"/>
          <p:cNvSpPr txBox="1"/>
          <p:nvPr/>
        </p:nvSpPr>
        <p:spPr>
          <a:xfrm>
            <a:off x="21159317" y="5130966"/>
            <a:ext cx="2948170" cy="1317421"/>
          </a:xfrm>
          <a:prstGeom prst="rect">
            <a:avLst/>
          </a:prstGeom>
          <a:ln w="3175">
            <a:miter lim="400000"/>
          </a:ln>
          <a:effectLst>
            <a:outerShdw blurRad="114300" dist="381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p>
            <a:pPr>
              <a:defRPr sz="3600" b="1">
                <a:solidFill>
                  <a:srgbClr val="D8AD65"/>
                </a:solidFill>
                <a:latin typeface="Myriad Pro Cond"/>
                <a:ea typeface="Myriad Pro Cond"/>
                <a:cs typeface="Myriad Pro Cond"/>
                <a:sym typeface="Myriad Pro Condensed"/>
              </a:defRPr>
            </a:pPr>
            <a:r>
              <a:rPr lang="tr-TR" sz="2700" dirty="0"/>
              <a:t>İHRACAT </a:t>
            </a:r>
          </a:p>
          <a:p>
            <a:pPr>
              <a:defRPr sz="3600" b="1">
                <a:solidFill>
                  <a:srgbClr val="D8AD65"/>
                </a:solidFill>
                <a:latin typeface="Myriad Pro Cond"/>
                <a:ea typeface="Myriad Pro Cond"/>
                <a:cs typeface="Myriad Pro Cond"/>
                <a:sym typeface="Myriad Pro Condensed"/>
              </a:defRPr>
            </a:pPr>
            <a:r>
              <a:rPr lang="tr-TR" sz="2700" dirty="0"/>
              <a:t>GENEL MÜDÜRLÜĞÜ</a:t>
            </a:r>
            <a:endParaRPr sz="2700" dirty="0"/>
          </a:p>
        </p:txBody>
      </p:sp>
      <p:sp>
        <p:nvSpPr>
          <p:cNvPr id="44" name="İhracat desteklerimizi yeni bir bakış açısıyla kurguladık"/>
          <p:cNvSpPr txBox="1"/>
          <p:nvPr/>
        </p:nvSpPr>
        <p:spPr>
          <a:xfrm>
            <a:off x="11853188" y="2891065"/>
            <a:ext cx="9103365" cy="62492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lgn="l">
              <a:defRPr sz="3600" b="1">
                <a:solidFill>
                  <a:srgbClr val="D8AD65"/>
                </a:solidFill>
                <a:latin typeface="Myriad Pro Cond"/>
                <a:ea typeface="Myriad Pro Cond"/>
                <a:cs typeface="Myriad Pro Cond"/>
                <a:sym typeface="Myriad Pro Condensed"/>
              </a:defRPr>
            </a:lvl1pPr>
          </a:lstStyle>
          <a:p>
            <a:endParaRPr dirty="0">
              <a:solidFill>
                <a:srgbClr val="ED3338"/>
              </a:solidFill>
              <a:sym typeface="Helvetica Neue"/>
            </a:endParaRPr>
          </a:p>
        </p:txBody>
      </p:sp>
      <p:sp>
        <p:nvSpPr>
          <p:cNvPr id="48" name="14 farklı mevzuat  (yaklaşık 200 sayfa) ile düzenlenen tüm destekler Çerçeve Üst bir Kararda toplandı.…"/>
          <p:cNvSpPr txBox="1"/>
          <p:nvPr/>
        </p:nvSpPr>
        <p:spPr>
          <a:xfrm>
            <a:off x="11740340" y="4714176"/>
            <a:ext cx="8915801" cy="516145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120" tIns="35120" rIns="35120" bIns="35120" anchor="ctr"/>
          <a:lstStyle/>
          <a:p>
            <a:pPr marL="342900" indent="-342900" algn="l">
              <a:spcBef>
                <a:spcPts val="1200"/>
              </a:spcBef>
              <a:buSzPct val="123000"/>
              <a:buChar char="•"/>
              <a:defRPr sz="3600">
                <a:solidFill>
                  <a:srgbClr val="FFFFFF"/>
                </a:solidFill>
                <a:latin typeface="Myriad Pro Cond"/>
                <a:ea typeface="Myriad Pro Cond"/>
                <a:cs typeface="Myriad Pro Cond"/>
                <a:sym typeface="Myriad Pro Condensed"/>
              </a:defRPr>
            </a:pPr>
            <a:endParaRPr sz="3400" dirty="0"/>
          </a:p>
        </p:txBody>
      </p:sp>
      <p:graphicFrame>
        <p:nvGraphicFramePr>
          <p:cNvPr id="40" name="Tablo 39">
            <a:extLst>
              <a:ext uri="{FF2B5EF4-FFF2-40B4-BE49-F238E27FC236}">
                <a16:creationId xmlns:a16="http://schemas.microsoft.com/office/drawing/2014/main" id="{FEAD63AF-C3B6-4014-BF70-EF67C401C196}"/>
              </a:ext>
            </a:extLst>
          </p:cNvPr>
          <p:cNvGraphicFramePr>
            <a:graphicFrameLocks noGrp="1"/>
          </p:cNvGraphicFramePr>
          <p:nvPr>
            <p:extLst>
              <p:ext uri="{D42A27DB-BD31-4B8C-83A1-F6EECF244321}">
                <p14:modId xmlns:p14="http://schemas.microsoft.com/office/powerpoint/2010/main" val="1025726623"/>
              </p:ext>
            </p:extLst>
          </p:nvPr>
        </p:nvGraphicFramePr>
        <p:xfrm>
          <a:off x="3230531" y="2416222"/>
          <a:ext cx="17747613" cy="10573816"/>
        </p:xfrm>
        <a:graphic>
          <a:graphicData uri="http://schemas.openxmlformats.org/drawingml/2006/table">
            <a:tbl>
              <a:tblPr>
                <a:effectLst>
                  <a:innerShdw blurRad="63500" dist="50800" dir="8100000">
                    <a:prstClr val="black">
                      <a:alpha val="50000"/>
                    </a:prstClr>
                  </a:innerShdw>
                </a:effectLst>
              </a:tblPr>
              <a:tblGrid>
                <a:gridCol w="3268240">
                  <a:extLst>
                    <a:ext uri="{9D8B030D-6E8A-4147-A177-3AD203B41FA5}">
                      <a16:colId xmlns:a16="http://schemas.microsoft.com/office/drawing/2014/main" val="20000"/>
                    </a:ext>
                  </a:extLst>
                </a:gridCol>
                <a:gridCol w="2457375">
                  <a:extLst>
                    <a:ext uri="{9D8B030D-6E8A-4147-A177-3AD203B41FA5}">
                      <a16:colId xmlns:a16="http://schemas.microsoft.com/office/drawing/2014/main" val="20001"/>
                    </a:ext>
                  </a:extLst>
                </a:gridCol>
                <a:gridCol w="4154627">
                  <a:extLst>
                    <a:ext uri="{9D8B030D-6E8A-4147-A177-3AD203B41FA5}">
                      <a16:colId xmlns:a16="http://schemas.microsoft.com/office/drawing/2014/main" val="20002"/>
                    </a:ext>
                  </a:extLst>
                </a:gridCol>
                <a:gridCol w="4718722">
                  <a:extLst>
                    <a:ext uri="{9D8B030D-6E8A-4147-A177-3AD203B41FA5}">
                      <a16:colId xmlns:a16="http://schemas.microsoft.com/office/drawing/2014/main" val="20003"/>
                    </a:ext>
                  </a:extLst>
                </a:gridCol>
                <a:gridCol w="3148649">
                  <a:extLst>
                    <a:ext uri="{9D8B030D-6E8A-4147-A177-3AD203B41FA5}">
                      <a16:colId xmlns:a16="http://schemas.microsoft.com/office/drawing/2014/main" val="20004"/>
                    </a:ext>
                  </a:extLst>
                </a:gridCol>
              </a:tblGrid>
              <a:tr h="1573785">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Kalemi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Oranı % </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Destek Limiti</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Süre/Adet</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3200" b="1" i="0" u="none" strike="noStrike" cap="none" spc="0" normalizeH="0" baseline="0" dirty="0">
                          <a:ln>
                            <a:noFill/>
                          </a:ln>
                          <a:solidFill>
                            <a:srgbClr val="E43033"/>
                          </a:solidFill>
                          <a:effectLst/>
                          <a:uFillTx/>
                          <a:latin typeface="Myriad Pro Cond"/>
                          <a:ea typeface="+mn-ea"/>
                          <a:cs typeface="+mn-cs"/>
                          <a:sym typeface="Helvetica Neue"/>
                        </a:rPr>
                        <a:t>Faydalanıcı</a:t>
                      </a:r>
                    </a:p>
                  </a:txBody>
                  <a:tcPr marL="7573" marR="7573" marT="7573" marB="0"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43041">
                <a:tc>
                  <a:txBody>
                    <a:body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Tanıtım Giderleri</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rtl="0" fontAlgn="ctr"/>
                      <a:r>
                        <a:rPr lang="tr-TR" sz="2800" b="1" i="0" u="none" strike="noStrike" dirty="0">
                          <a:solidFill>
                            <a:schemeClr val="bg1"/>
                          </a:solidFill>
                          <a:effectLst/>
                          <a:latin typeface="Myriad Pro Cond"/>
                        </a:rPr>
                        <a:t>% 50 - % 70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dirty="0">
                          <a:solidFill>
                            <a:schemeClr val="bg1"/>
                          </a:solidFill>
                          <a:effectLst/>
                          <a:latin typeface="Myriad Pro Cond"/>
                        </a:rPr>
                        <a:t>16.289.000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tr-TR" sz="2800" b="1" i="0" u="none" strike="noStrike" dirty="0">
                          <a:solidFill>
                            <a:schemeClr val="bg1"/>
                          </a:solidFill>
                          <a:effectLst/>
                          <a:latin typeface="Myriad Pro Cond"/>
                        </a:rPr>
                        <a:t>Ülke Başına 5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9">
                  <a:txBody>
                    <a:bodyPr/>
                    <a:lstStyle/>
                    <a:p>
                      <a:pPr algn="ctr" rtl="0" fontAlgn="ctr"/>
                      <a:r>
                        <a:rPr lang="tr-TR" sz="2800" b="1" i="0" u="none" strike="noStrike" dirty="0">
                          <a:solidFill>
                            <a:schemeClr val="bg1"/>
                          </a:solidFill>
                          <a:effectLst/>
                          <a:latin typeface="Myriad Pro Cond"/>
                        </a:rPr>
                        <a:t>Çok Kanallı Zincir Mağaza Markası Sahibi Şirketler</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940124"/>
                  </a:ext>
                </a:extLst>
              </a:tr>
              <a:tr h="1243041">
                <a:tc>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marL="0" marR="0" indent="0" algn="ctr" defTabSz="2438338" rtl="0" fontAlgn="auto" latinLnBrk="0" hangingPunct="0">
                        <a:lnSpc>
                          <a:spcPct val="100000"/>
                        </a:lnSpc>
                        <a:spcBef>
                          <a:spcPts val="0"/>
                        </a:spcBef>
                        <a:spcAft>
                          <a:spcPts val="0"/>
                        </a:spcAft>
                        <a:buClrTx/>
                        <a:buSzTx/>
                        <a:buFontTx/>
                        <a:buNone/>
                        <a:tabLst/>
                      </a:pPr>
                      <a:r>
                        <a:rPr kumimoji="0" lang="tr-TR" sz="2800" b="1" i="0" u="none" strike="noStrike" cap="none" spc="0" normalizeH="0" baseline="0" dirty="0">
                          <a:ln>
                            <a:noFill/>
                          </a:ln>
                          <a:solidFill>
                            <a:schemeClr val="bg1"/>
                          </a:solidFill>
                          <a:effectLst/>
                          <a:uFillTx/>
                          <a:latin typeface="Myriad Pro Cond"/>
                          <a:ea typeface="+mn-ea"/>
                          <a:cs typeface="+mn-cs"/>
                          <a:sym typeface="Helvetica Neue"/>
                        </a:rPr>
                        <a:t>Birim Kira Giderleri  </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Birim Başına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r>
                        <a:rPr lang="tr-TR" sz="2800" b="1" i="0" u="none" strike="noStrike" dirty="0">
                          <a:solidFill>
                            <a:schemeClr val="bg1"/>
                          </a:solidFill>
                          <a:effectLst/>
                          <a:latin typeface="Myriad Pro Cond"/>
                        </a:rPr>
                        <a:t>Birim Başına 5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lvl1pPr marL="0" algn="l" defTabSz="342900" rtl="0" eaLnBrk="1" latinLnBrk="0" hangingPunct="1">
                        <a:defRPr sz="1350" kern="1200">
                          <a:solidFill>
                            <a:schemeClr val="tx1"/>
                          </a:solidFill>
                          <a:latin typeface="Calibri"/>
                        </a:defRPr>
                      </a:lvl1pPr>
                      <a:lvl2pPr marL="342900" algn="l" defTabSz="342900" rtl="0" eaLnBrk="1" latinLnBrk="0" hangingPunct="1">
                        <a:defRPr sz="1350" kern="1200">
                          <a:solidFill>
                            <a:schemeClr val="tx1"/>
                          </a:solidFill>
                          <a:latin typeface="Calibri"/>
                        </a:defRPr>
                      </a:lvl2pPr>
                      <a:lvl3pPr marL="685800" algn="l" defTabSz="342900" rtl="0" eaLnBrk="1" latinLnBrk="0" hangingPunct="1">
                        <a:defRPr sz="1350" kern="1200">
                          <a:solidFill>
                            <a:schemeClr val="tx1"/>
                          </a:solidFill>
                          <a:latin typeface="Calibri"/>
                        </a:defRPr>
                      </a:lvl3pPr>
                      <a:lvl4pPr marL="1028700" algn="l" defTabSz="342900" rtl="0" eaLnBrk="1" latinLnBrk="0" hangingPunct="1">
                        <a:defRPr sz="1350" kern="1200">
                          <a:solidFill>
                            <a:schemeClr val="tx1"/>
                          </a:solidFill>
                          <a:latin typeface="Calibri"/>
                        </a:defRPr>
                      </a:lvl4pPr>
                      <a:lvl5pPr marL="1371600" algn="l" defTabSz="342900" rtl="0" eaLnBrk="1" latinLnBrk="0" hangingPunct="1">
                        <a:defRPr sz="1350" kern="1200">
                          <a:solidFill>
                            <a:schemeClr val="tx1"/>
                          </a:solidFill>
                          <a:latin typeface="Calibri"/>
                        </a:defRPr>
                      </a:lvl5pPr>
                      <a:lvl6pPr marL="1714500" algn="l" defTabSz="342900" rtl="0" eaLnBrk="1" latinLnBrk="0" hangingPunct="1">
                        <a:defRPr sz="1350" kern="1200">
                          <a:solidFill>
                            <a:schemeClr val="tx1"/>
                          </a:solidFill>
                          <a:latin typeface="Calibri"/>
                        </a:defRPr>
                      </a:lvl6pPr>
                      <a:lvl7pPr marL="2057400" algn="l" defTabSz="342900" rtl="0" eaLnBrk="1" latinLnBrk="0" hangingPunct="1">
                        <a:defRPr sz="1350" kern="1200">
                          <a:solidFill>
                            <a:schemeClr val="tx1"/>
                          </a:solidFill>
                          <a:latin typeface="Calibri"/>
                        </a:defRPr>
                      </a:lvl7pPr>
                      <a:lvl8pPr marL="2400300" algn="l" defTabSz="342900" rtl="0" eaLnBrk="1" latinLnBrk="0" hangingPunct="1">
                        <a:defRPr sz="1350" kern="1200">
                          <a:solidFill>
                            <a:schemeClr val="tx1"/>
                          </a:solidFill>
                          <a:latin typeface="Calibri"/>
                        </a:defRPr>
                      </a:lvl8pPr>
                      <a:lvl9pPr marL="2743200" algn="l" defTabSz="342900" rtl="0" eaLnBrk="1" latinLnBrk="0" hangingPunct="1">
                        <a:defRPr sz="1350" kern="1200">
                          <a:solidFill>
                            <a:schemeClr val="tx1"/>
                          </a:solidFill>
                          <a:latin typeface="Calibri"/>
                        </a:defRPr>
                      </a:lvl9p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46819">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Dekorasyon Giderleri</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1"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3808229780"/>
                  </a:ext>
                </a:extLst>
              </a:tr>
              <a:tr h="1139545">
                <a:tc vMerge="1">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Temel Kurulum/</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Dekorasyon Giderleri</a:t>
                      </a:r>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rowSpan="2">
                  <a:txBody>
                    <a:bodyPr/>
                    <a:lstStyle/>
                    <a:p>
                      <a:pPr algn="ctr" rtl="0" fontAlgn="ctr"/>
                      <a:r>
                        <a:rPr lang="tr-TR" sz="2800" b="1" i="0" u="none" strike="noStrike" dirty="0">
                          <a:solidFill>
                            <a:schemeClr val="bg1"/>
                          </a:solidFill>
                          <a:effectLst/>
                          <a:latin typeface="Myriad Pro Cond"/>
                        </a:rPr>
                        <a:t>5.429.000 </a:t>
                      </a:r>
                      <a:r>
                        <a:rPr lang="tr-TR" sz="2800" b="1" i="0" u="none" strike="noStrike" kern="1200" dirty="0">
                          <a:solidFill>
                            <a:schemeClr val="bg1"/>
                          </a:solidFill>
                          <a:effectLst/>
                          <a:latin typeface="Myriad Pro Cond"/>
                          <a:ea typeface="+mn-ea"/>
                          <a:cs typeface="+mn-cs"/>
                        </a:rPr>
                        <a:t>₺ / Birim Başına</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Birim Başına 1 kez</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096538804"/>
                  </a:ext>
                </a:extLst>
              </a:tr>
              <a:tr h="346818">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err="1">
                          <a:ln>
                            <a:noFill/>
                          </a:ln>
                          <a:solidFill>
                            <a:schemeClr val="bg1"/>
                          </a:solidFill>
                          <a:effectLst/>
                          <a:uFillTx/>
                          <a:latin typeface="Myriad Pro Cond"/>
                          <a:ea typeface="+mn-ea"/>
                          <a:cs typeface="+mn-cs"/>
                          <a:sym typeface="Helvetica Neue"/>
                        </a:rPr>
                        <a:t>Franchise</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2803501056"/>
                  </a:ext>
                </a:extLst>
              </a:tr>
              <a:tr h="1213863">
                <a:tc vMerge="1">
                  <a:txBody>
                    <a:bodyPr/>
                    <a:lstStyle/>
                    <a:p>
                      <a:pPr marL="0" marR="0" lvl="0" indent="0" algn="ctr" defTabSz="2438338" rtl="0" eaLnBrk="1" fontAlgn="auto" latinLnBrk="0" hangingPunct="0">
                        <a:lnSpc>
                          <a:spcPct val="100000"/>
                        </a:lnSpc>
                        <a:spcBef>
                          <a:spcPts val="0"/>
                        </a:spcBef>
                        <a:spcAft>
                          <a:spcPts val="0"/>
                        </a:spcAft>
                        <a:buClrTx/>
                        <a:buSzTx/>
                        <a:buFontTx/>
                        <a:buNone/>
                        <a:tabLst/>
                        <a:defRPr/>
                      </a:pPr>
                      <a:r>
                        <a:rPr kumimoji="0" lang="tr-TR" sz="2000" b="1" i="0" u="none" strike="noStrike" kern="1200" cap="none" spc="0" normalizeH="0" baseline="0" dirty="0" err="1">
                          <a:ln>
                            <a:noFill/>
                          </a:ln>
                          <a:solidFill>
                            <a:srgbClr val="002060"/>
                          </a:solidFill>
                          <a:effectLst/>
                          <a:uFillTx/>
                          <a:latin typeface="Myriad Pro Cond"/>
                          <a:ea typeface="+mn-ea"/>
                          <a:cs typeface="+mn-cs"/>
                          <a:sym typeface="Helvetica Neue"/>
                        </a:rPr>
                        <a:t>Franchise</a:t>
                      </a:r>
                      <a:endPar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endParaRP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rowSpan="2">
                  <a:txBody>
                    <a:body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Birim Başına</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Birim Başına 2 yıl</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835378375"/>
                  </a:ext>
                </a:extLst>
              </a:tr>
              <a:tr h="210546">
                <a:tc rowSpan="2">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Pazar Araştırması Çalışması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Raporları</a:t>
                      </a:r>
                      <a:endParaRPr kumimoji="0" lang="tr-TR" sz="2800" b="1" i="0" u="none" strike="noStrike" cap="none" spc="0" normalizeH="0" baseline="0" dirty="0">
                        <a:ln>
                          <a:noFill/>
                        </a:ln>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tc>
                <a:tc vMerge="1">
                  <a:txBody>
                    <a:bodyPr/>
                    <a:lstStyle/>
                    <a:p>
                      <a:pPr algn="ctr" rtl="0" fontAlgn="ctr"/>
                      <a:endParaRPr lang="tr-TR" sz="1600" b="1" i="0" u="none" strike="noStrike" dirty="0">
                        <a:solidFill>
                          <a:srgbClr val="1B2C57"/>
                        </a:solidFill>
                        <a:effectLst/>
                        <a:latin typeface="Calibri" panose="020F0502020204030204" pitchFamily="34" charset="0"/>
                      </a:endParaRPr>
                    </a:p>
                  </a:txBody>
                  <a:tcPr marL="7573" marR="7573" marT="7573" marB="0" anchor="ctr">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dirty="0"/>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tr-TR"/>
                    </a:p>
                  </a:txBody>
                  <a:tcPr/>
                </a:tc>
                <a:extLst>
                  <a:ext uri="{0D108BD9-81ED-4DB2-BD59-A6C34878D82A}">
                    <a16:rowId xmlns:a16="http://schemas.microsoft.com/office/drawing/2014/main" val="666135293"/>
                  </a:ext>
                </a:extLst>
              </a:tr>
              <a:tr h="1486364">
                <a:tc vMerge="1">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Pazar Araştırması Çalışması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000" b="1" i="0" u="none" strike="noStrike" kern="1200" cap="none" spc="0" normalizeH="0" baseline="0" dirty="0">
                          <a:ln>
                            <a:noFill/>
                          </a:ln>
                          <a:solidFill>
                            <a:srgbClr val="002060"/>
                          </a:solidFill>
                          <a:effectLst/>
                          <a:uFillTx/>
                          <a:latin typeface="Myriad Pro Cond"/>
                          <a:ea typeface="+mn-ea"/>
                          <a:cs typeface="+mn-cs"/>
                          <a:sym typeface="Helvetica Neue"/>
                        </a:rPr>
                        <a:t>ve Raporları</a:t>
                      </a:r>
                    </a:p>
                  </a:txBody>
                  <a:tcPr marL="7573" marR="7573" marT="757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8CEA4"/>
                    </a:solid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algn="ctr" rtl="0" fontAlgn="ctr"/>
                      <a:r>
                        <a:rPr lang="tr-TR" sz="2800" b="1" i="0" u="none" strike="noStrike" dirty="0">
                          <a:solidFill>
                            <a:schemeClr val="bg1"/>
                          </a:solidFill>
                          <a:effectLst/>
                          <a:latin typeface="Myriad Pro Cond"/>
                        </a:rPr>
                        <a:t>3.619.000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584200" rtl="0" fontAlgn="ctr" latinLnBrk="0">
                        <a:lnSpc>
                          <a:spcPct val="100000"/>
                        </a:lnSpc>
                        <a:spcBef>
                          <a:spcPts val="0"/>
                        </a:spcBef>
                        <a:spcAft>
                          <a:spcPts val="0"/>
                        </a:spcAft>
                        <a:buClrTx/>
                        <a:buSzTx/>
                        <a:buFontTx/>
                        <a:buNone/>
                        <a:tabLst/>
                      </a:pPr>
                      <a:r>
                        <a:rPr lang="tr-TR" sz="2800" b="1" i="0" u="none" strike="noStrike" cap="none" spc="0" baseline="0" dirty="0">
                          <a:solidFill>
                            <a:schemeClr val="bg1"/>
                          </a:solidFill>
                          <a:effectLst/>
                          <a:uFillTx/>
                          <a:latin typeface="Myriad Pro Cond"/>
                          <a:ea typeface="+mn-ea"/>
                          <a:cs typeface="+mn-cs"/>
                          <a:sym typeface="Helvetica Neue"/>
                        </a:rPr>
                        <a:t>Şirket Kapsamda Olduğu Sürece</a:t>
                      </a: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250254523"/>
                  </a:ext>
                </a:extLst>
              </a:tr>
              <a:tr h="1769994">
                <a:tc>
                  <a:txBody>
                    <a:bodyPr/>
                    <a:lstStyle/>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Yurt Dışı Marka Tescil, Tescil Yenilenmesi </a:t>
                      </a:r>
                    </a:p>
                    <a:p>
                      <a:pPr marL="0" marR="0" indent="0" algn="ctr" defTabSz="2438338" rtl="0" eaLnBrk="1" fontAlgn="auto" latinLnBrk="0" hangingPunct="0">
                        <a:lnSpc>
                          <a:spcPct val="100000"/>
                        </a:lnSpc>
                        <a:spcBef>
                          <a:spcPts val="0"/>
                        </a:spcBef>
                        <a:spcAft>
                          <a:spcPts val="0"/>
                        </a:spcAft>
                        <a:buClrTx/>
                        <a:buSzTx/>
                        <a:buFontTx/>
                        <a:buNone/>
                        <a:tabLst/>
                      </a:pPr>
                      <a:r>
                        <a:rPr kumimoji="0" lang="tr-TR" sz="2800" b="1" i="0" u="none" strike="noStrike" kern="1200" cap="none" spc="0" normalizeH="0" baseline="0" dirty="0">
                          <a:ln>
                            <a:noFill/>
                          </a:ln>
                          <a:solidFill>
                            <a:schemeClr val="bg1"/>
                          </a:solidFill>
                          <a:effectLst/>
                          <a:uFillTx/>
                          <a:latin typeface="Myriad Pro Cond"/>
                          <a:ea typeface="+mn-ea"/>
                          <a:cs typeface="+mn-cs"/>
                          <a:sym typeface="Helvetica Neue"/>
                        </a:rPr>
                        <a:t>ve Korunması</a:t>
                      </a:r>
                      <a:endParaRPr lang="tr-TR" sz="2800" dirty="0">
                        <a:solidFill>
                          <a:schemeClr val="bg1"/>
                        </a:solidFill>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dirty="0">
                          <a:solidFill>
                            <a:schemeClr val="bg1"/>
                          </a:solidFill>
                          <a:effectLst/>
                          <a:latin typeface="Myriad Pro Cond"/>
                        </a:rPr>
                        <a:t>1.357.000 </a:t>
                      </a:r>
                      <a:r>
                        <a:rPr lang="tr-TR" sz="2800" b="1" i="0" u="none" strike="noStrike" kern="1200" dirty="0">
                          <a:solidFill>
                            <a:schemeClr val="bg1"/>
                          </a:solidFill>
                          <a:effectLst/>
                          <a:latin typeface="Myriad Pro Cond"/>
                          <a:ea typeface="+mn-ea"/>
                          <a:cs typeface="+mn-cs"/>
                        </a:rPr>
                        <a:t>₺ / Yıllık</a:t>
                      </a:r>
                      <a:endParaRPr lang="tr-TR" sz="2800" b="1" i="0" u="none" strike="noStrike" dirty="0">
                        <a:solidFill>
                          <a:schemeClr val="bg1"/>
                        </a:solidFill>
                        <a:effectLst/>
                        <a:latin typeface="Myriad Pro Cond"/>
                      </a:endParaRPr>
                    </a:p>
                    <a:p>
                      <a:pPr algn="ctr" rtl="0" fontAlgn="ctr"/>
                      <a:endParaRPr lang="tr-TR" sz="2800" b="1" i="0" u="none" strike="noStrike" dirty="0">
                        <a:solidFill>
                          <a:schemeClr val="bg1"/>
                        </a:solidFill>
                        <a:effectLst/>
                        <a:latin typeface="Myriad Pro Cond"/>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84200" rtl="0" eaLnBrk="1" fontAlgn="ctr" latinLnBrk="0" hangingPunct="1">
                        <a:lnSpc>
                          <a:spcPct val="100000"/>
                        </a:lnSpc>
                        <a:spcBef>
                          <a:spcPts val="0"/>
                        </a:spcBef>
                        <a:spcAft>
                          <a:spcPts val="0"/>
                        </a:spcAft>
                        <a:buClrTx/>
                        <a:buSzTx/>
                        <a:buFontTx/>
                        <a:buNone/>
                        <a:tabLst/>
                        <a:defRPr/>
                      </a:pPr>
                      <a:r>
                        <a:rPr lang="tr-TR" sz="2800" b="1" i="0" u="none" strike="noStrike" cap="none" spc="0" baseline="0" dirty="0">
                          <a:solidFill>
                            <a:schemeClr val="bg1"/>
                          </a:solidFill>
                          <a:effectLst/>
                          <a:uFillTx/>
                          <a:latin typeface="Myriad Pro Cond"/>
                          <a:ea typeface="+mn-ea"/>
                          <a:cs typeface="+mn-cs"/>
                          <a:sym typeface="Helvetica Neue"/>
                        </a:rPr>
                        <a:t>Şirket Kapsamda Olduğu Sürece</a:t>
                      </a:r>
                    </a:p>
                    <a:p>
                      <a:pPr marL="0" marR="0" indent="0" algn="ctr" defTabSz="584200" rtl="0" fontAlgn="ctr" latinLnBrk="0">
                        <a:lnSpc>
                          <a:spcPct val="100000"/>
                        </a:lnSpc>
                        <a:spcBef>
                          <a:spcPts val="0"/>
                        </a:spcBef>
                        <a:spcAft>
                          <a:spcPts val="0"/>
                        </a:spcAft>
                        <a:buClrTx/>
                        <a:buSzTx/>
                        <a:buFontTx/>
                        <a:buNone/>
                        <a:tabLst/>
                      </a:pPr>
                      <a:endParaRPr lang="tr-TR" sz="2800" b="1" i="0" u="none" strike="noStrike" cap="none" spc="0" baseline="0" dirty="0">
                        <a:solidFill>
                          <a:schemeClr val="bg1"/>
                        </a:solidFill>
                        <a:effectLst/>
                        <a:uFillTx/>
                        <a:latin typeface="Myriad Pro Cond"/>
                        <a:ea typeface="+mn-ea"/>
                        <a:cs typeface="+mn-cs"/>
                        <a:sym typeface="Helvetica Neue"/>
                      </a:endParaRPr>
                    </a:p>
                  </a:txBody>
                  <a:tcPr marL="7573" marR="7573" marT="7573"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tr-TR"/>
                    </a:p>
                  </a:txBody>
                  <a:tcPr>
                    <a:lnL w="19050" cap="flat" cmpd="sng" algn="ctr">
                      <a:solidFill>
                        <a:srgbClr val="000000"/>
                      </a:solidFill>
                      <a:prstDash val="solid"/>
                      <a:round/>
                      <a:headEnd type="none" w="med" len="med"/>
                      <a:tailEnd type="none" w="med" len="med"/>
                    </a:lnL>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9102105"/>
                  </a:ext>
                </a:extLst>
              </a:tr>
            </a:tbl>
          </a:graphicData>
        </a:graphic>
      </p:graphicFrame>
      <p:grpSp>
        <p:nvGrpSpPr>
          <p:cNvPr id="25" name="Group">
            <a:extLst>
              <a:ext uri="{FF2B5EF4-FFF2-40B4-BE49-F238E27FC236}">
                <a16:creationId xmlns:a16="http://schemas.microsoft.com/office/drawing/2014/main" id="{F3B6B195-616C-4ADC-81FE-C80330BD3427}"/>
              </a:ext>
            </a:extLst>
          </p:cNvPr>
          <p:cNvGrpSpPr/>
          <p:nvPr/>
        </p:nvGrpSpPr>
        <p:grpSpPr>
          <a:xfrm>
            <a:off x="21204091" y="9881275"/>
            <a:ext cx="3021867" cy="2843556"/>
            <a:chOff x="-12700" y="-12699"/>
            <a:chExt cx="3884655" cy="4231020"/>
          </a:xfrm>
        </p:grpSpPr>
        <p:grpSp>
          <p:nvGrpSpPr>
            <p:cNvPr id="26" name="Rectangle">
              <a:extLst>
                <a:ext uri="{FF2B5EF4-FFF2-40B4-BE49-F238E27FC236}">
                  <a16:creationId xmlns:a16="http://schemas.microsoft.com/office/drawing/2014/main" id="{9A345886-AD8F-47F4-9F51-FDC38F332CC0}"/>
                </a:ext>
              </a:extLst>
            </p:cNvPr>
            <p:cNvGrpSpPr/>
            <p:nvPr/>
          </p:nvGrpSpPr>
          <p:grpSpPr>
            <a:xfrm>
              <a:off x="-12700" y="-12700"/>
              <a:ext cx="3884656" cy="4231021"/>
              <a:chOff x="0" y="0"/>
              <a:chExt cx="3884655" cy="4231020"/>
            </a:xfrm>
          </p:grpSpPr>
          <p:sp>
            <p:nvSpPr>
              <p:cNvPr id="38" name="Rectangle">
                <a:extLst>
                  <a:ext uri="{FF2B5EF4-FFF2-40B4-BE49-F238E27FC236}">
                    <a16:creationId xmlns:a16="http://schemas.microsoft.com/office/drawing/2014/main" id="{A401876B-208F-4598-9097-F71F05FA0114}"/>
                  </a:ext>
                </a:extLst>
              </p:cNvPr>
              <p:cNvSpPr/>
              <p:nvPr/>
            </p:nvSpPr>
            <p:spPr>
              <a:xfrm>
                <a:off x="12700" y="12699"/>
                <a:ext cx="3859256" cy="4205622"/>
              </a:xfrm>
              <a:prstGeom prst="rect">
                <a:avLst/>
              </a:prstGeom>
              <a:gradFill flip="none" rotWithShape="1">
                <a:gsLst>
                  <a:gs pos="0">
                    <a:srgbClr val="05456F"/>
                  </a:gs>
                  <a:gs pos="100000">
                    <a:srgbClr val="021020"/>
                  </a:gs>
                </a:gsLst>
                <a:lin ang="5400000" scaled="0"/>
              </a:gradFill>
              <a:ln>
                <a:noFill/>
              </a:ln>
              <a:effectLst/>
            </p:spPr>
            <p:txBody>
              <a:bodyPr wrap="square" lIns="35120" tIns="35120" rIns="35120" bIns="35120" numCol="1" anchor="ctr">
                <a:noAutofit/>
              </a:bodyPr>
              <a:lstStyle/>
              <a:p>
                <a:pPr defTabSz="825500">
                  <a:defRPr sz="3000">
                    <a:solidFill>
                      <a:srgbClr val="FFFFFF"/>
                    </a:solidFill>
                    <a:latin typeface="Helvetica Neue Medium"/>
                    <a:ea typeface="Helvetica Neue Medium"/>
                    <a:cs typeface="Helvetica Neue Medium"/>
                    <a:sym typeface="Helvetica Neue Medium"/>
                  </a:defRPr>
                </a:pPr>
                <a:endParaRPr/>
              </a:p>
            </p:txBody>
          </p:sp>
          <p:pic>
            <p:nvPicPr>
              <p:cNvPr id="39" name="Rectangle Rectangle" descr="Rectangle Rectangle">
                <a:extLst>
                  <a:ext uri="{FF2B5EF4-FFF2-40B4-BE49-F238E27FC236}">
                    <a16:creationId xmlns:a16="http://schemas.microsoft.com/office/drawing/2014/main" id="{C410E740-0D12-4D93-95FB-59AD21D27830}"/>
                  </a:ext>
                </a:extLst>
              </p:cNvPr>
              <p:cNvPicPr>
                <a:picLocks/>
              </p:cNvPicPr>
              <p:nvPr/>
            </p:nvPicPr>
            <p:blipFill>
              <a:blip r:embed="rId6"/>
              <a:stretch>
                <a:fillRect/>
              </a:stretch>
            </p:blipFill>
            <p:spPr>
              <a:xfrm>
                <a:off x="0" y="-1"/>
                <a:ext cx="3884656" cy="4231022"/>
              </a:xfrm>
              <a:prstGeom prst="rect">
                <a:avLst/>
              </a:prstGeom>
              <a:effectLst/>
            </p:spPr>
          </p:pic>
        </p:grpSp>
        <p:sp>
          <p:nvSpPr>
            <p:cNvPr id="27" name="UR-GE Projesi Desteği,…">
              <a:extLst>
                <a:ext uri="{FF2B5EF4-FFF2-40B4-BE49-F238E27FC236}">
                  <a16:creationId xmlns:a16="http://schemas.microsoft.com/office/drawing/2014/main" id="{916DE1BA-B2C8-4D39-9DFC-72E98BD3230D}"/>
                </a:ext>
              </a:extLst>
            </p:cNvPr>
            <p:cNvSpPr txBox="1"/>
            <p:nvPr/>
          </p:nvSpPr>
          <p:spPr>
            <a:xfrm>
              <a:off x="158396" y="682890"/>
              <a:ext cx="3542463" cy="2711327"/>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numCol="1" anchor="ctr">
              <a:noAutofit/>
            </a:bodyPr>
            <a:lstStyle/>
            <a:p>
              <a:pPr>
                <a:defRPr sz="2600">
                  <a:solidFill>
                    <a:srgbClr val="D8AD65"/>
                  </a:solidFill>
                  <a:latin typeface="Myriad Pro Cond"/>
                  <a:ea typeface="Myriad Pro Cond"/>
                  <a:cs typeface="Myriad Pro Cond"/>
                  <a:sym typeface="Myriad Pro Condensed"/>
                </a:defRPr>
              </a:pPr>
              <a:endParaRPr dirty="0"/>
            </a:p>
          </p:txBody>
        </p:sp>
        <p:sp>
          <p:nvSpPr>
            <p:cNvPr id="28" name="Line">
              <a:extLst>
                <a:ext uri="{FF2B5EF4-FFF2-40B4-BE49-F238E27FC236}">
                  <a16:creationId xmlns:a16="http://schemas.microsoft.com/office/drawing/2014/main" id="{58C11E67-7AC9-4172-BAE4-B3008EF2C962}"/>
                </a:ext>
              </a:extLst>
            </p:cNvPr>
            <p:cNvSpPr/>
            <p:nvPr/>
          </p:nvSpPr>
          <p:spPr>
            <a:xfrm>
              <a:off x="622770" y="3521209"/>
              <a:ext cx="2613716"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sp>
          <p:nvSpPr>
            <p:cNvPr id="37" name="Line">
              <a:extLst>
                <a:ext uri="{FF2B5EF4-FFF2-40B4-BE49-F238E27FC236}">
                  <a16:creationId xmlns:a16="http://schemas.microsoft.com/office/drawing/2014/main" id="{C37866B7-0036-4A7B-8C4D-F348D3AF4CA7}"/>
                </a:ext>
              </a:extLst>
            </p:cNvPr>
            <p:cNvSpPr/>
            <p:nvPr/>
          </p:nvSpPr>
          <p:spPr>
            <a:xfrm>
              <a:off x="622769" y="555898"/>
              <a:ext cx="2613717" cy="1"/>
            </a:xfrm>
            <a:prstGeom prst="line">
              <a:avLst/>
            </a:prstGeom>
            <a:noFill/>
            <a:ln w="12700" cap="flat">
              <a:solidFill>
                <a:srgbClr val="D8AD65"/>
              </a:solidFill>
              <a:prstDash val="solid"/>
              <a:miter lim="400000"/>
            </a:ln>
            <a:effectLst/>
          </p:spPr>
          <p:txBody>
            <a:bodyPr wrap="square" lIns="35120" tIns="35120" rIns="35120" bIns="35120" numCol="1" anchor="ctr">
              <a:noAutofit/>
            </a:bodyPr>
            <a:lstStyle/>
            <a:p>
              <a:endParaRPr/>
            </a:p>
          </p:txBody>
        </p:sp>
      </p:grpSp>
      <p:sp>
        <p:nvSpPr>
          <p:cNvPr id="3" name="Dikdörtgen 2">
            <a:extLst>
              <a:ext uri="{FF2B5EF4-FFF2-40B4-BE49-F238E27FC236}">
                <a16:creationId xmlns:a16="http://schemas.microsoft.com/office/drawing/2014/main" id="{89C366AA-C436-4C5F-86E9-8EF29800851B}"/>
              </a:ext>
            </a:extLst>
          </p:cNvPr>
          <p:cNvSpPr/>
          <p:nvPr/>
        </p:nvSpPr>
        <p:spPr>
          <a:xfrm>
            <a:off x="20901898" y="10716406"/>
            <a:ext cx="3463006" cy="1338828"/>
          </a:xfrm>
          <a:prstGeom prst="rect">
            <a:avLst/>
          </a:prstGeom>
        </p:spPr>
        <p:txBody>
          <a:bodyPr wrap="square">
            <a:spAutoFit/>
          </a:bodyPr>
          <a:lstStyle/>
          <a:p>
            <a:r>
              <a:rPr lang="tr-TR" sz="2700" b="1" dirty="0">
                <a:solidFill>
                  <a:srgbClr val="D8AD65"/>
                </a:solidFill>
                <a:latin typeface="Myriad Pro Cond"/>
                <a:sym typeface="Myriad Pro Condensed"/>
              </a:rPr>
              <a:t>Toplam Yıllık Üst Limit: </a:t>
            </a:r>
          </a:p>
          <a:p>
            <a:r>
              <a:rPr lang="tr-TR" sz="2700" b="1" dirty="0">
                <a:solidFill>
                  <a:srgbClr val="D8AD65"/>
                </a:solidFill>
                <a:latin typeface="Myriad Pro Cond"/>
                <a:sym typeface="Myriad Pro Condensed"/>
              </a:rPr>
              <a:t>36.199.000 TL</a:t>
            </a:r>
          </a:p>
        </p:txBody>
      </p:sp>
      <p:sp>
        <p:nvSpPr>
          <p:cNvPr id="5" name="YENİ NESİL İHRACAT DESTEKLERİ">
            <a:extLst>
              <a:ext uri="{FF2B5EF4-FFF2-40B4-BE49-F238E27FC236}">
                <a16:creationId xmlns:a16="http://schemas.microsoft.com/office/drawing/2014/main" id="{6C28BDE8-5ED6-2BC0-245A-9C253AFD3A88}"/>
              </a:ext>
            </a:extLst>
          </p:cNvPr>
          <p:cNvSpPr txBox="1"/>
          <p:nvPr/>
        </p:nvSpPr>
        <p:spPr>
          <a:xfrm>
            <a:off x="5479720" y="725263"/>
            <a:ext cx="14820887" cy="994256"/>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120" tIns="35120" rIns="35120" bIns="35120" anchor="ctr">
            <a:spAutoFit/>
          </a:bodyPr>
          <a:lstStyle>
            <a:lvl1pPr>
              <a:defRPr sz="6400" b="1">
                <a:solidFill>
                  <a:srgbClr val="D8AD65"/>
                </a:solidFill>
                <a:latin typeface="Myriad Pro Cond"/>
                <a:ea typeface="Myriad Pro Cond"/>
                <a:cs typeface="Myriad Pro Cond"/>
                <a:sym typeface="Myriad Pro Condensed"/>
              </a:defRPr>
            </a:lvl1pPr>
          </a:lstStyle>
          <a:p>
            <a:pPr>
              <a:defRPr sz="4400" b="1">
                <a:solidFill>
                  <a:srgbClr val="D8AD65"/>
                </a:solidFill>
                <a:latin typeface="Myriad Pro Cond"/>
                <a:ea typeface="Myriad Pro Cond"/>
                <a:cs typeface="Myriad Pro Cond"/>
                <a:sym typeface="Myriad Pro Condensed"/>
              </a:defRPr>
            </a:pPr>
            <a:r>
              <a:rPr lang="tr-TR" sz="6000" dirty="0">
                <a:latin typeface="Calibri" panose="020F0502020204030204" pitchFamily="34" charset="0"/>
                <a:cs typeface="Calibri" panose="020F0502020204030204" pitchFamily="34" charset="0"/>
              </a:rPr>
              <a:t>ÇOK KANALLI ZİNCİR MAĞAZA DESTEĞİ</a:t>
            </a:r>
          </a:p>
        </p:txBody>
      </p:sp>
    </p:spTree>
    <p:extLst>
      <p:ext uri="{BB962C8B-B14F-4D97-AF65-F5344CB8AC3E}">
        <p14:creationId xmlns:p14="http://schemas.microsoft.com/office/powerpoint/2010/main" val="7399257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etekCros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5120" tIns="35120" rIns="35120" bIns="3512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1952</TotalTime>
  <Words>1367</Words>
  <Application>Microsoft Office PowerPoint</Application>
  <PresentationFormat>Özel</PresentationFormat>
  <Paragraphs>386</Paragraphs>
  <Slides>31</Slides>
  <Notes>20</Notes>
  <HiddenSlides>0</HiddenSlides>
  <MMClips>0</MMClips>
  <ScaleCrop>false</ScaleCrop>
  <HeadingPairs>
    <vt:vector size="8" baseType="variant">
      <vt:variant>
        <vt:lpstr>Kullanılan Yazı Tipleri</vt:lpstr>
      </vt:variant>
      <vt:variant>
        <vt:i4>9</vt:i4>
      </vt:variant>
      <vt:variant>
        <vt:lpstr>Tema</vt:lpstr>
      </vt:variant>
      <vt:variant>
        <vt:i4>2</vt:i4>
      </vt:variant>
      <vt:variant>
        <vt:lpstr>Eklenmiş OLE Hizmet Programları</vt:lpstr>
      </vt:variant>
      <vt:variant>
        <vt:i4>1</vt:i4>
      </vt:variant>
      <vt:variant>
        <vt:lpstr>Slayt Başlıkları</vt:lpstr>
      </vt:variant>
      <vt:variant>
        <vt:i4>31</vt:i4>
      </vt:variant>
    </vt:vector>
  </HeadingPairs>
  <TitlesOfParts>
    <vt:vector size="43" baseType="lpstr">
      <vt:lpstr>MS PGothic</vt:lpstr>
      <vt:lpstr>Arial</vt:lpstr>
      <vt:lpstr>Calibri</vt:lpstr>
      <vt:lpstr>Helvetica Neue</vt:lpstr>
      <vt:lpstr>Helvetica Neue Medium</vt:lpstr>
      <vt:lpstr>Myriad Pro Cond</vt:lpstr>
      <vt:lpstr>Myriad Pro Condensed</vt:lpstr>
      <vt:lpstr>Verdana</vt:lpstr>
      <vt:lpstr>Wingdings</vt:lpstr>
      <vt:lpstr>21_BasicWhite</vt:lpstr>
      <vt:lpstr>PetekCross</vt:lpstr>
      <vt:lpstr>Worksheet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İclal Sincer Şit</dc:creator>
  <cp:lastModifiedBy>Edanur Ertürk</cp:lastModifiedBy>
  <cp:revision>268</cp:revision>
  <cp:lastPrinted>2022-10-21T15:50:49Z</cp:lastPrinted>
  <dcterms:modified xsi:type="dcterms:W3CDTF">2023-02-21T07:08:59Z</dcterms:modified>
</cp:coreProperties>
</file>