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1.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67"/>
  </p:notesMasterIdLst>
  <p:handoutMasterIdLst>
    <p:handoutMasterId r:id="rId68"/>
  </p:handoutMasterIdLst>
  <p:sldIdLst>
    <p:sldId id="579" r:id="rId2"/>
    <p:sldId id="592" r:id="rId3"/>
    <p:sldId id="576" r:id="rId4"/>
    <p:sldId id="583" r:id="rId5"/>
    <p:sldId id="582" r:id="rId6"/>
    <p:sldId id="584" r:id="rId7"/>
    <p:sldId id="585" r:id="rId8"/>
    <p:sldId id="586" r:id="rId9"/>
    <p:sldId id="593" r:id="rId10"/>
    <p:sldId id="595" r:id="rId11"/>
    <p:sldId id="594" r:id="rId12"/>
    <p:sldId id="596" r:id="rId13"/>
    <p:sldId id="597" r:id="rId14"/>
    <p:sldId id="599" r:id="rId15"/>
    <p:sldId id="598" r:id="rId16"/>
    <p:sldId id="600" r:id="rId17"/>
    <p:sldId id="601" r:id="rId18"/>
    <p:sldId id="602" r:id="rId19"/>
    <p:sldId id="603" r:id="rId20"/>
    <p:sldId id="604" r:id="rId21"/>
    <p:sldId id="605" r:id="rId22"/>
    <p:sldId id="606" r:id="rId23"/>
    <p:sldId id="607" r:id="rId24"/>
    <p:sldId id="608" r:id="rId25"/>
    <p:sldId id="652" r:id="rId26"/>
    <p:sldId id="653" r:id="rId27"/>
    <p:sldId id="654" r:id="rId28"/>
    <p:sldId id="655" r:id="rId29"/>
    <p:sldId id="656" r:id="rId30"/>
    <p:sldId id="657" r:id="rId31"/>
    <p:sldId id="658" r:id="rId32"/>
    <p:sldId id="609" r:id="rId33"/>
    <p:sldId id="610" r:id="rId34"/>
    <p:sldId id="611" r:id="rId35"/>
    <p:sldId id="612" r:id="rId36"/>
    <p:sldId id="613" r:id="rId37"/>
    <p:sldId id="614" r:id="rId38"/>
    <p:sldId id="615" r:id="rId39"/>
    <p:sldId id="616" r:id="rId40"/>
    <p:sldId id="617" r:id="rId41"/>
    <p:sldId id="618" r:id="rId42"/>
    <p:sldId id="619" r:id="rId43"/>
    <p:sldId id="620" r:id="rId44"/>
    <p:sldId id="621" r:id="rId45"/>
    <p:sldId id="659" r:id="rId46"/>
    <p:sldId id="660" r:id="rId47"/>
    <p:sldId id="661" r:id="rId48"/>
    <p:sldId id="622" r:id="rId49"/>
    <p:sldId id="623" r:id="rId50"/>
    <p:sldId id="624" r:id="rId51"/>
    <p:sldId id="625" r:id="rId52"/>
    <p:sldId id="626" r:id="rId53"/>
    <p:sldId id="627" r:id="rId54"/>
    <p:sldId id="628" r:id="rId55"/>
    <p:sldId id="629" r:id="rId56"/>
    <p:sldId id="630" r:id="rId57"/>
    <p:sldId id="632" r:id="rId58"/>
    <p:sldId id="633" r:id="rId59"/>
    <p:sldId id="634" r:id="rId60"/>
    <p:sldId id="635" r:id="rId61"/>
    <p:sldId id="636" r:id="rId62"/>
    <p:sldId id="637" r:id="rId63"/>
    <p:sldId id="638" r:id="rId64"/>
    <p:sldId id="639" r:id="rId65"/>
    <p:sldId id="591" r:id="rId66"/>
  </p:sldIdLst>
  <p:sldSz cx="12192000" cy="6858000"/>
  <p:notesSz cx="6797675" cy="992822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Murat Pala" initials="AMP" lastIdx="1" clrIdx="0">
    <p:extLst>
      <p:ext uri="{19B8F6BF-5375-455C-9EA6-DF929625EA0E}">
        <p15:presenceInfo xmlns:p15="http://schemas.microsoft.com/office/powerpoint/2012/main" userId="Ali Murat Pa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561"/>
    <a:srgbClr val="1B2B56"/>
    <a:srgbClr val="1E315D"/>
    <a:srgbClr val="B88C3E"/>
    <a:srgbClr val="C5A261"/>
    <a:srgbClr val="5E773D"/>
    <a:srgbClr val="ECEDF2"/>
    <a:srgbClr val="D1AB62"/>
    <a:srgbClr val="2A3E6E"/>
    <a:srgbClr val="495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53" autoAdjust="0"/>
    <p:restoredTop sz="54765" autoAdjust="0"/>
  </p:normalViewPr>
  <p:slideViewPr>
    <p:cSldViewPr snapToGrid="0">
      <p:cViewPr varScale="1">
        <p:scale>
          <a:sx n="62" d="100"/>
          <a:sy n="62" d="100"/>
        </p:scale>
        <p:origin x="2760" y="78"/>
      </p:cViewPr>
      <p:guideLst/>
    </p:cSldViewPr>
  </p:slideViewPr>
  <p:outlineViewPr>
    <p:cViewPr>
      <p:scale>
        <a:sx n="33" d="100"/>
        <a:sy n="33" d="100"/>
      </p:scale>
      <p:origin x="0" y="-1762"/>
    </p:cViewPr>
  </p:outlineViewPr>
  <p:notesTextViewPr>
    <p:cViewPr>
      <p:scale>
        <a:sx n="1" d="1"/>
        <a:sy n="1" d="1"/>
      </p:scale>
      <p:origin x="0" y="0"/>
    </p:cViewPr>
  </p:notesTextViewPr>
  <p:sorterViewPr>
    <p:cViewPr varScale="1">
      <p:scale>
        <a:sx n="100" d="100"/>
        <a:sy n="100" d="100"/>
      </p:scale>
      <p:origin x="0" y="-7354"/>
    </p:cViewPr>
  </p:sorterViewPr>
  <p:notesViewPr>
    <p:cSldViewPr snapToGrid="0">
      <p:cViewPr varScale="1">
        <p:scale>
          <a:sx n="81" d="100"/>
          <a:sy n="81" d="100"/>
        </p:scale>
        <p:origin x="39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02T16:38:22.271" idx="1">
    <p:pos x="3047" y="3274"/>
    <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2"/>
            <a:ext cx="2945712" cy="498395"/>
          </a:xfrm>
          <a:prstGeom prst="rect">
            <a:avLst/>
          </a:prstGeom>
        </p:spPr>
        <p:txBody>
          <a:bodyPr vert="horz" lIns="91413" tIns="45707" rIns="91413" bIns="45707" rtlCol="0"/>
          <a:lstStyle>
            <a:lvl1pPr algn="l">
              <a:defRPr sz="1200"/>
            </a:lvl1pPr>
          </a:lstStyle>
          <a:p>
            <a:endParaRPr lang="tr-TR"/>
          </a:p>
        </p:txBody>
      </p:sp>
      <p:sp>
        <p:nvSpPr>
          <p:cNvPr id="3" name="Veri Yer Tutucusu 2"/>
          <p:cNvSpPr>
            <a:spLocks noGrp="1"/>
          </p:cNvSpPr>
          <p:nvPr>
            <p:ph type="dt" sz="quarter" idx="1"/>
          </p:nvPr>
        </p:nvSpPr>
        <p:spPr>
          <a:xfrm>
            <a:off x="3850375" y="2"/>
            <a:ext cx="2945712" cy="498395"/>
          </a:xfrm>
          <a:prstGeom prst="rect">
            <a:avLst/>
          </a:prstGeom>
        </p:spPr>
        <p:txBody>
          <a:bodyPr vert="horz" lIns="91413" tIns="45707" rIns="91413" bIns="45707" rtlCol="0"/>
          <a:lstStyle>
            <a:lvl1pPr algn="r">
              <a:defRPr sz="1200"/>
            </a:lvl1pPr>
          </a:lstStyle>
          <a:p>
            <a:fld id="{7979BB21-6F17-4ADF-B74B-2BCE0B115CA7}" type="datetimeFigureOut">
              <a:rPr lang="tr-TR" smtClean="0"/>
              <a:t>22.02.2023</a:t>
            </a:fld>
            <a:endParaRPr lang="tr-TR"/>
          </a:p>
        </p:txBody>
      </p:sp>
      <p:sp>
        <p:nvSpPr>
          <p:cNvPr id="4" name="Altbilgi Yer Tutucusu 3"/>
          <p:cNvSpPr>
            <a:spLocks noGrp="1"/>
          </p:cNvSpPr>
          <p:nvPr>
            <p:ph type="ftr" sz="quarter" idx="2"/>
          </p:nvPr>
        </p:nvSpPr>
        <p:spPr>
          <a:xfrm>
            <a:off x="0" y="9429831"/>
            <a:ext cx="2945712" cy="498395"/>
          </a:xfrm>
          <a:prstGeom prst="rect">
            <a:avLst/>
          </a:prstGeom>
        </p:spPr>
        <p:txBody>
          <a:bodyPr vert="horz" lIns="91413" tIns="45707" rIns="91413" bIns="45707" rtlCol="0" anchor="b"/>
          <a:lstStyle>
            <a:lvl1pPr algn="l">
              <a:defRPr sz="1200"/>
            </a:lvl1pPr>
          </a:lstStyle>
          <a:p>
            <a:endParaRPr lang="tr-TR"/>
          </a:p>
        </p:txBody>
      </p:sp>
      <p:sp>
        <p:nvSpPr>
          <p:cNvPr id="5" name="Slayt Numarası Yer Tutucusu 4"/>
          <p:cNvSpPr>
            <a:spLocks noGrp="1"/>
          </p:cNvSpPr>
          <p:nvPr>
            <p:ph type="sldNum" sz="quarter" idx="3"/>
          </p:nvPr>
        </p:nvSpPr>
        <p:spPr>
          <a:xfrm>
            <a:off x="3850375" y="9429831"/>
            <a:ext cx="2945712" cy="498395"/>
          </a:xfrm>
          <a:prstGeom prst="rect">
            <a:avLst/>
          </a:prstGeom>
        </p:spPr>
        <p:txBody>
          <a:bodyPr vert="horz" lIns="91413" tIns="45707" rIns="91413" bIns="45707" rtlCol="0" anchor="b"/>
          <a:lstStyle>
            <a:lvl1pPr algn="r">
              <a:defRPr sz="1200"/>
            </a:lvl1pPr>
          </a:lstStyle>
          <a:p>
            <a:fld id="{B1BAB4ED-EE59-4FBB-A1AD-3C662B0B251F}" type="slidenum">
              <a:rPr lang="tr-TR" smtClean="0"/>
              <a:t>‹#›</a:t>
            </a:fld>
            <a:endParaRPr lang="tr-TR"/>
          </a:p>
        </p:txBody>
      </p:sp>
    </p:spTree>
    <p:extLst>
      <p:ext uri="{BB962C8B-B14F-4D97-AF65-F5344CB8AC3E}">
        <p14:creationId xmlns:p14="http://schemas.microsoft.com/office/powerpoint/2010/main" val="4177921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2"/>
            <a:ext cx="2945659" cy="498135"/>
          </a:xfrm>
          <a:prstGeom prst="rect">
            <a:avLst/>
          </a:prstGeom>
        </p:spPr>
        <p:txBody>
          <a:bodyPr vert="horz" lIns="91413" tIns="45707" rIns="91413" bIns="45707" rtlCol="0"/>
          <a:lstStyle>
            <a:lvl1pPr algn="l">
              <a:defRPr sz="1200"/>
            </a:lvl1pPr>
          </a:lstStyle>
          <a:p>
            <a:endParaRPr lang="tr-TR"/>
          </a:p>
        </p:txBody>
      </p:sp>
      <p:sp>
        <p:nvSpPr>
          <p:cNvPr id="3" name="Veri Yer Tutucusu 2"/>
          <p:cNvSpPr>
            <a:spLocks noGrp="1"/>
          </p:cNvSpPr>
          <p:nvPr>
            <p:ph type="dt" idx="1"/>
          </p:nvPr>
        </p:nvSpPr>
        <p:spPr>
          <a:xfrm>
            <a:off x="3850444" y="2"/>
            <a:ext cx="2945659" cy="498135"/>
          </a:xfrm>
          <a:prstGeom prst="rect">
            <a:avLst/>
          </a:prstGeom>
        </p:spPr>
        <p:txBody>
          <a:bodyPr vert="horz" lIns="91413" tIns="45707" rIns="91413" bIns="45707" rtlCol="0"/>
          <a:lstStyle>
            <a:lvl1pPr algn="r">
              <a:defRPr sz="1200"/>
            </a:lvl1pPr>
          </a:lstStyle>
          <a:p>
            <a:fld id="{0007806F-125C-4A5F-8265-109EBF8B2059}" type="datetimeFigureOut">
              <a:rPr lang="tr-TR" smtClean="0"/>
              <a:t>22.02.2023</a:t>
            </a:fld>
            <a:endParaRPr lang="tr-TR"/>
          </a:p>
        </p:txBody>
      </p:sp>
      <p:sp>
        <p:nvSpPr>
          <p:cNvPr id="4" name="Slayt Görüntüsü Yer Tutucusu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13" tIns="45707" rIns="91413" bIns="45707" rtlCol="0" anchor="ctr"/>
          <a:lstStyle/>
          <a:p>
            <a:endParaRPr lang="tr-TR"/>
          </a:p>
        </p:txBody>
      </p:sp>
      <p:sp>
        <p:nvSpPr>
          <p:cNvPr id="5" name="Not Yer Tutucusu 4"/>
          <p:cNvSpPr>
            <a:spLocks noGrp="1"/>
          </p:cNvSpPr>
          <p:nvPr>
            <p:ph type="body" sz="quarter" idx="3"/>
          </p:nvPr>
        </p:nvSpPr>
        <p:spPr>
          <a:xfrm>
            <a:off x="679768" y="4777959"/>
            <a:ext cx="5438140" cy="3909239"/>
          </a:xfrm>
          <a:prstGeom prst="rect">
            <a:avLst/>
          </a:prstGeom>
        </p:spPr>
        <p:txBody>
          <a:bodyPr vert="horz" lIns="91413" tIns="45707" rIns="91413" bIns="45707"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430092"/>
            <a:ext cx="2945659" cy="498134"/>
          </a:xfrm>
          <a:prstGeom prst="rect">
            <a:avLst/>
          </a:prstGeom>
        </p:spPr>
        <p:txBody>
          <a:bodyPr vert="horz" lIns="91413" tIns="45707" rIns="91413" bIns="45707"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4" y="9430092"/>
            <a:ext cx="2945659" cy="498134"/>
          </a:xfrm>
          <a:prstGeom prst="rect">
            <a:avLst/>
          </a:prstGeom>
        </p:spPr>
        <p:txBody>
          <a:bodyPr vert="horz" lIns="91413" tIns="45707" rIns="91413" bIns="45707" rtlCol="0" anchor="b"/>
          <a:lstStyle>
            <a:lvl1pPr algn="r">
              <a:defRPr sz="1200"/>
            </a:lvl1pPr>
          </a:lstStyle>
          <a:p>
            <a:fld id="{79E04299-7517-451B-8F17-B24A5AEA7248}" type="slidenum">
              <a:rPr lang="tr-TR" smtClean="0"/>
              <a:t>‹#›</a:t>
            </a:fld>
            <a:endParaRPr lang="tr-TR"/>
          </a:p>
        </p:txBody>
      </p:sp>
    </p:spTree>
    <p:extLst>
      <p:ext uri="{BB962C8B-B14F-4D97-AF65-F5344CB8AC3E}">
        <p14:creationId xmlns:p14="http://schemas.microsoft.com/office/powerpoint/2010/main" val="177949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baseline="0" dirty="0">
                <a:solidFill>
                  <a:schemeClr val="tx1"/>
                </a:solidFill>
                <a:latin typeface="+mn-lt"/>
                <a:ea typeface="+mn-ea"/>
                <a:cs typeface="+mn-cs"/>
              </a:rPr>
              <a:t>Türkiye Cumhuriyeti Gümrük Bölgesi </a:t>
            </a:r>
            <a:r>
              <a:rPr lang="tr-TR" sz="1200" b="0" i="0" u="none" strike="noStrike" kern="1200" baseline="0" dirty="0">
                <a:solidFill>
                  <a:schemeClr val="tx1"/>
                </a:solidFill>
                <a:latin typeface="+mn-lt"/>
                <a:ea typeface="+mn-ea"/>
                <a:cs typeface="+mn-cs"/>
              </a:rPr>
              <a:t>Türkiye Cumhuriyeti topraklarını kapsar. Türkiye kara suları, iç suları ve hava sahası gümrük bölgesine dahildir.(GK-2)</a:t>
            </a:r>
          </a:p>
          <a:p>
            <a:endParaRPr lang="tr-TR" sz="1200" b="0" i="0" u="none" strike="noStrike" kern="1200" baseline="0" dirty="0">
              <a:solidFill>
                <a:schemeClr val="tx1"/>
              </a:solidFill>
              <a:latin typeface="+mn-lt"/>
              <a:ea typeface="+mn-ea"/>
              <a:cs typeface="+mn-cs"/>
            </a:endParaRPr>
          </a:p>
          <a:p>
            <a:r>
              <a:rPr lang="tr-TR" sz="1200" b="1" i="0" u="none" strike="noStrike" kern="1200" baseline="0" dirty="0">
                <a:solidFill>
                  <a:schemeClr val="tx1"/>
                </a:solidFill>
                <a:latin typeface="+mn-lt"/>
                <a:ea typeface="+mn-ea"/>
                <a:cs typeface="+mn-cs"/>
              </a:rPr>
              <a:t>“Serbest dolaşımda bulunan eşya” </a:t>
            </a:r>
            <a:r>
              <a:rPr lang="tr-TR" sz="1200" b="0" i="0" u="none" strike="noStrike" kern="1200" baseline="0" dirty="0">
                <a:solidFill>
                  <a:schemeClr val="tx1"/>
                </a:solidFill>
                <a:latin typeface="+mn-lt"/>
                <a:ea typeface="+mn-ea"/>
                <a:cs typeface="+mn-cs"/>
              </a:rPr>
              <a:t>deyimi, </a:t>
            </a:r>
          </a:p>
          <a:p>
            <a:r>
              <a:rPr lang="tr-TR" sz="1200" b="0" i="0" u="none" strike="noStrike" kern="1200" baseline="0" dirty="0">
                <a:solidFill>
                  <a:schemeClr val="tx1"/>
                </a:solidFill>
                <a:latin typeface="+mn-lt"/>
                <a:ea typeface="+mn-ea"/>
                <a:cs typeface="+mn-cs"/>
              </a:rPr>
              <a:t>tümüyle Türkiye Gümrük Bölgesinde elde edilen ve bünyesinde Türkiye Gümrük Bölgesi dışındaki ülke veya topraklardan ithal edilen girdileri bulundurmayan</a:t>
            </a:r>
          </a:p>
          <a:p>
            <a:r>
              <a:rPr lang="tr-TR" sz="1200" b="0" i="0" u="none" strike="noStrike" kern="1200" baseline="0" dirty="0">
                <a:solidFill>
                  <a:schemeClr val="tx1"/>
                </a:solidFill>
                <a:latin typeface="+mn-lt"/>
                <a:ea typeface="+mn-ea"/>
                <a:cs typeface="+mn-cs"/>
              </a:rPr>
              <a:t> veya şartlı muafiyet düzenlemelerine tabi tutulan eşyadan elde edilen </a:t>
            </a:r>
          </a:p>
          <a:p>
            <a:r>
              <a:rPr lang="tr-TR" sz="1200" b="0" i="0" u="none" strike="noStrike" kern="1200" baseline="0" dirty="0">
                <a:solidFill>
                  <a:schemeClr val="tx1"/>
                </a:solidFill>
                <a:latin typeface="+mn-lt"/>
                <a:ea typeface="+mn-ea"/>
                <a:cs typeface="+mn-cs"/>
              </a:rPr>
              <a:t>veya Türkiye Gümrük Bölgesi dışındaki ülke veya topraklardan serbest dolaşıma giriş rejimine tabi tutularak ithal edilen</a:t>
            </a:r>
          </a:p>
          <a:p>
            <a:r>
              <a:rPr lang="tr-TR" sz="1200" b="0" i="0" u="none" strike="noStrike" kern="1200" baseline="0" dirty="0">
                <a:solidFill>
                  <a:schemeClr val="tx1"/>
                </a:solidFill>
                <a:latin typeface="+mn-lt"/>
                <a:ea typeface="+mn-ea"/>
                <a:cs typeface="+mn-cs"/>
              </a:rPr>
              <a:t> veya Türkiye Gümrük Bölgesinde, yukarıda belirtilen eşyadan ayrı ayrı veya birlikte elde edilen veya üretilen eşyayı ifade eder. (GK-3/6)</a:t>
            </a:r>
          </a:p>
          <a:p>
            <a:endParaRPr lang="tr-TR" sz="1200" b="0" i="0" u="none" strike="noStrike" kern="1200" baseline="0" dirty="0">
              <a:solidFill>
                <a:schemeClr val="tx1"/>
              </a:solidFill>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a:t>
            </a:fld>
            <a:endParaRPr lang="tr-TR"/>
          </a:p>
        </p:txBody>
      </p:sp>
    </p:spTree>
    <p:extLst>
      <p:ext uri="{BB962C8B-B14F-4D97-AF65-F5344CB8AC3E}">
        <p14:creationId xmlns:p14="http://schemas.microsoft.com/office/powerpoint/2010/main" val="1818057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13</a:t>
            </a:fld>
            <a:endParaRPr lang="tr-TR"/>
          </a:p>
        </p:txBody>
      </p:sp>
    </p:spTree>
    <p:extLst>
      <p:ext uri="{BB962C8B-B14F-4D97-AF65-F5344CB8AC3E}">
        <p14:creationId xmlns:p14="http://schemas.microsoft.com/office/powerpoint/2010/main" val="98610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a:solidFill>
                  <a:schemeClr val="tx1"/>
                </a:solidFill>
                <a:latin typeface="+mn-lt"/>
                <a:ea typeface="+mn-ea"/>
                <a:cs typeface="+mn-cs"/>
              </a:rPr>
              <a:t>Elçilik Mektubu, Kurye Mektubu, TIR Karnesi, ATA Karnesi, Kumanya Listesi, Özel Fatura, </a:t>
            </a:r>
            <a:r>
              <a:rPr lang="tr-TR" sz="1200" b="0" i="0" u="none" strike="noStrike" kern="1200" baseline="0" dirty="0" err="1">
                <a:solidFill>
                  <a:schemeClr val="tx1"/>
                </a:solidFill>
                <a:latin typeface="+mn-lt"/>
                <a:ea typeface="+mn-ea"/>
                <a:cs typeface="+mn-cs"/>
              </a:rPr>
              <a:t>Déclaration</a:t>
            </a:r>
            <a:r>
              <a:rPr lang="tr-TR" sz="1200" b="0" i="0" u="none" strike="noStrike" kern="1200" baseline="0" dirty="0">
                <a:solidFill>
                  <a:schemeClr val="tx1"/>
                </a:solidFill>
                <a:latin typeface="+mn-lt"/>
                <a:ea typeface="+mn-ea"/>
                <a:cs typeface="+mn-cs"/>
              </a:rPr>
              <a:t> en </a:t>
            </a:r>
            <a:r>
              <a:rPr lang="tr-TR" sz="1200" b="0" i="0" u="none" strike="noStrike" kern="1200" baseline="0" dirty="0" err="1">
                <a:solidFill>
                  <a:schemeClr val="tx1"/>
                </a:solidFill>
                <a:latin typeface="+mn-lt"/>
                <a:ea typeface="+mn-ea"/>
                <a:cs typeface="+mn-cs"/>
              </a:rPr>
              <a:t>Douane</a:t>
            </a:r>
            <a:r>
              <a:rPr lang="tr-TR" sz="1200" b="0" i="0" u="none" strike="noStrike" kern="1200" baseline="0" dirty="0">
                <a:solidFill>
                  <a:schemeClr val="tx1"/>
                </a:solidFill>
                <a:latin typeface="+mn-lt"/>
                <a:ea typeface="+mn-ea"/>
                <a:cs typeface="+mn-cs"/>
              </a:rPr>
              <a:t>, CPD Karnesi ve Sözlü Beyan Formu gibi belgeler gümrük beyannamesi yerine kullanılmakta olup, gümrük idarelerine verilen beyannameler mahiyetinde bulunmamaktadırlar. </a:t>
            </a:r>
          </a:p>
          <a:p>
            <a:endParaRPr lang="tr-TR" sz="1200" b="0" i="0" u="none" strike="noStrike" kern="1200" baseline="0" dirty="0">
              <a:solidFill>
                <a:schemeClr val="tx1"/>
              </a:solidFill>
              <a:latin typeface="+mn-lt"/>
              <a:ea typeface="+mn-ea"/>
              <a:cs typeface="+mn-cs"/>
            </a:endParaRPr>
          </a:p>
          <a:p>
            <a:r>
              <a:rPr lang="tr-TR" dirty="0"/>
              <a:t>Sözlü beyan formu, özel fatura, kumanya listesi, ATA ve CPD Karneleri ve Form 302 belgesi ile ihracına izin verilen eşyanın gümrük işlemleri bu belgeler ile yürütülür.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14</a:t>
            </a:fld>
            <a:endParaRPr lang="tr-TR"/>
          </a:p>
        </p:txBody>
      </p:sp>
    </p:spTree>
    <p:extLst>
      <p:ext uri="{BB962C8B-B14F-4D97-AF65-F5344CB8AC3E}">
        <p14:creationId xmlns:p14="http://schemas.microsoft.com/office/powerpoint/2010/main" val="49650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15</a:t>
            </a:fld>
            <a:endParaRPr lang="tr-TR"/>
          </a:p>
        </p:txBody>
      </p:sp>
    </p:spTree>
    <p:extLst>
      <p:ext uri="{BB962C8B-B14F-4D97-AF65-F5344CB8AC3E}">
        <p14:creationId xmlns:p14="http://schemas.microsoft.com/office/powerpoint/2010/main" val="3017727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Gümrük beyannamesinin BİLGE sisteminde nasıl doldurulacağına</a:t>
            </a:r>
            <a:r>
              <a:rPr lang="tr-TR" baseline="0" dirty="0"/>
              <a:t> ilişkin Kullanıcı Kılavuzu Bakanlığımız web sayfasında mevcuttur. Beyannamenin doldurulmasında Gümrük Yönetmeliğinin ekinde yer alan Beyanname Doldurma Talimatının esas alınması gerekmektedir.</a:t>
            </a:r>
            <a:endParaRPr lang="tr-TR"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16</a:t>
            </a:fld>
            <a:endParaRPr lang="tr-TR"/>
          </a:p>
        </p:txBody>
      </p:sp>
    </p:spTree>
    <p:extLst>
      <p:ext uri="{BB962C8B-B14F-4D97-AF65-F5344CB8AC3E}">
        <p14:creationId xmlns:p14="http://schemas.microsoft.com/office/powerpoint/2010/main" val="3621705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a:solidFill>
                  <a:schemeClr val="tx1"/>
                </a:solidFill>
                <a:latin typeface="+mn-lt"/>
                <a:ea typeface="+mn-ea"/>
                <a:cs typeface="+mn-cs"/>
              </a:rPr>
              <a:t>Bu ekranda rejim bilgilerini doldurduğumuz zaman rejimin özelliğine göre kap adedi, eşyanın gideceği ülke gibi doldurulması zorunlu ekranlar yeşil renkli olarak görünmektedir. Örneğin, 37 numaralı rejim kutusuna “1000” yani daha önce herhangi bir rejime tutulmamış eşyanın kesin ihracı rejim kodu yazıldığı takdirde doldurulması zorunlu kutular otomatik olarak yeşil renge dönüşür. Söz konusu yeşil renkteki kutular doldurularak sağ altta yer alan mavi tik işaret tıklandığında aşağıdaki şekillerde yer alan diğer ekranlara sırasıyla geçiş yapılabilmekte olup, kırmızı çarpı işareti ile doldurulan ekranların silinerek düzeltilmesi mümkün bulunmaktadır. </a:t>
            </a:r>
          </a:p>
          <a:p>
            <a:endParaRPr kumimoji="0" lang="tr-TR" sz="1200" b="0" i="0" u="none" strike="noStrike" kern="1200" cap="none" spc="0" normalizeH="0" baseline="0" noProof="0" dirty="0">
              <a:ln>
                <a:noFill/>
              </a:ln>
              <a:solidFill>
                <a:schemeClr val="tx1"/>
              </a:solidFill>
              <a:effectLst/>
              <a:uLnTx/>
              <a:uFillTx/>
              <a:latin typeface="+mn-lt"/>
              <a:ea typeface="+mn-ea"/>
              <a:cs typeface="+mn-cs"/>
            </a:endParaRPr>
          </a:p>
          <a:p>
            <a:r>
              <a:rPr kumimoji="0" lang="tr-TR" sz="1800" b="0" i="0" u="none" strike="noStrike" kern="1200" cap="none" spc="0" normalizeH="0" baseline="0" noProof="0" dirty="0">
                <a:ln>
                  <a:noFill/>
                </a:ln>
                <a:solidFill>
                  <a:prstClr val="black"/>
                </a:solidFill>
                <a:effectLst/>
                <a:uLnTx/>
                <a:uFillTx/>
                <a:latin typeface="+mn-lt"/>
                <a:ea typeface="+mn-ea"/>
                <a:cs typeface="+mn-cs"/>
              </a:rPr>
              <a:t>https://ticaret.gov.tr/eislemler/gumruk-beyannamesi-kullanma-talimati</a:t>
            </a:r>
          </a:p>
          <a:p>
            <a:endParaRPr kumimoji="0" lang="tr-TR" sz="1800" b="0" i="0" u="none" strike="noStrike" kern="1200" cap="none" spc="0" normalizeH="0" baseline="0" noProof="0" dirty="0">
              <a:ln>
                <a:noFill/>
              </a:ln>
              <a:solidFill>
                <a:prstClr val="black"/>
              </a:solidFill>
              <a:effectLst/>
              <a:uLnTx/>
              <a:uFillTx/>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17</a:t>
            </a:fld>
            <a:endParaRPr lang="tr-TR"/>
          </a:p>
        </p:txBody>
      </p:sp>
    </p:spTree>
    <p:extLst>
      <p:ext uri="{BB962C8B-B14F-4D97-AF65-F5344CB8AC3E}">
        <p14:creationId xmlns:p14="http://schemas.microsoft.com/office/powerpoint/2010/main" val="962063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Ekrandaki beyanname 2021 yılında Erenköy Gümrük Müdürlüğünce tescil edilmiş 150 </a:t>
            </a:r>
            <a:r>
              <a:rPr lang="tr-TR" dirty="0" err="1"/>
              <a:t>nci</a:t>
            </a:r>
            <a:r>
              <a:rPr lang="tr-TR" dirty="0"/>
              <a:t> ihracat beyannamesine aittir.</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18</a:t>
            </a:fld>
            <a:endParaRPr lang="tr-TR"/>
          </a:p>
        </p:txBody>
      </p:sp>
    </p:spTree>
    <p:extLst>
      <p:ext uri="{BB962C8B-B14F-4D97-AF65-F5344CB8AC3E}">
        <p14:creationId xmlns:p14="http://schemas.microsoft.com/office/powerpoint/2010/main" val="174134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a:solidFill>
                  <a:schemeClr val="tx1"/>
                </a:solidFill>
                <a:latin typeface="+mn-lt"/>
                <a:ea typeface="+mn-ea"/>
                <a:cs typeface="+mn-cs"/>
              </a:rPr>
              <a:t>- Kontrol Belgesi (</a:t>
            </a:r>
            <a:r>
              <a:rPr lang="tr-TR" sz="1200" b="0" i="0" u="none" strike="noStrike" kern="1200" baseline="0" dirty="0" err="1">
                <a:solidFill>
                  <a:schemeClr val="tx1"/>
                </a:solidFill>
                <a:latin typeface="+mn-lt"/>
                <a:ea typeface="+mn-ea"/>
                <a:cs typeface="+mn-cs"/>
              </a:rPr>
              <a:t>Conformity</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Certificate</a:t>
            </a:r>
            <a:r>
              <a:rPr lang="tr-TR" sz="1200" b="0" i="0" u="none" strike="noStrike" kern="1200" baseline="0" dirty="0">
                <a:solidFill>
                  <a:schemeClr val="tx1"/>
                </a:solidFill>
                <a:latin typeface="+mn-lt"/>
                <a:ea typeface="+mn-ea"/>
                <a:cs typeface="+mn-cs"/>
              </a:rPr>
              <a:t>) </a:t>
            </a:r>
          </a:p>
          <a:p>
            <a:r>
              <a:rPr lang="nb-NO" sz="1200" b="0" i="0" u="none" strike="noStrike" kern="1200" baseline="0" dirty="0">
                <a:solidFill>
                  <a:schemeClr val="tx1"/>
                </a:solidFill>
                <a:latin typeface="+mn-lt"/>
                <a:ea typeface="+mn-ea"/>
                <a:cs typeface="+mn-cs"/>
              </a:rPr>
              <a:t>- Ticari Kalite Denetim Yeterlik Belgesi </a:t>
            </a:r>
          </a:p>
          <a:p>
            <a:r>
              <a:rPr lang="en-US" sz="1200" b="0" i="0" u="none" strike="noStrike" kern="1200" baseline="0" dirty="0">
                <a:solidFill>
                  <a:schemeClr val="tx1"/>
                </a:solidFill>
                <a:latin typeface="+mn-lt"/>
                <a:ea typeface="+mn-ea"/>
                <a:cs typeface="+mn-cs"/>
              </a:rPr>
              <a:t>- </a:t>
            </a:r>
            <a:r>
              <a:rPr lang="tr-TR" sz="1200" b="0" i="0" u="none" strike="noStrike" kern="1200" baseline="0" dirty="0">
                <a:solidFill>
                  <a:schemeClr val="tx1"/>
                </a:solidFill>
                <a:latin typeface="+mn-lt"/>
                <a:ea typeface="+mn-ea"/>
                <a:cs typeface="+mn-cs"/>
              </a:rPr>
              <a:t>i</a:t>
            </a:r>
            <a:r>
              <a:rPr lang="en-US" sz="1200" b="0" i="0" u="none" strike="noStrike" kern="1200" baseline="0" dirty="0" err="1">
                <a:solidFill>
                  <a:schemeClr val="tx1"/>
                </a:solidFill>
                <a:latin typeface="+mn-lt"/>
                <a:ea typeface="+mn-ea"/>
                <a:cs typeface="+mn-cs"/>
              </a:rPr>
              <a:t>malatçının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Analiz</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Belgesi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Manufacturer‟s</a:t>
            </a:r>
            <a:r>
              <a:rPr lang="en-US" sz="1200" b="0" i="0" u="none" strike="noStrike" kern="1200" baseline="0" dirty="0">
                <a:solidFill>
                  <a:schemeClr val="tx1"/>
                </a:solidFill>
                <a:latin typeface="+mn-lt"/>
                <a:ea typeface="+mn-ea"/>
                <a:cs typeface="+mn-cs"/>
              </a:rPr>
              <a:t> Analysis Certificate) </a:t>
            </a:r>
          </a:p>
          <a:p>
            <a:r>
              <a:rPr lang="tr-TR" sz="1200" b="0" i="0" u="none" strike="noStrike" kern="1200" baseline="0" dirty="0">
                <a:solidFill>
                  <a:schemeClr val="tx1"/>
                </a:solidFill>
                <a:latin typeface="+mn-lt"/>
                <a:ea typeface="+mn-ea"/>
                <a:cs typeface="+mn-cs"/>
              </a:rPr>
              <a:t>- Borsa Tescil Beyannamesi, </a:t>
            </a:r>
          </a:p>
          <a:p>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Spesifikasyon</a:t>
            </a:r>
            <a:r>
              <a:rPr lang="tr-TR" sz="1200" b="0" i="0" u="none" strike="noStrike" kern="1200" baseline="0" dirty="0">
                <a:solidFill>
                  <a:schemeClr val="tx1"/>
                </a:solidFill>
                <a:latin typeface="+mn-lt"/>
                <a:ea typeface="+mn-ea"/>
                <a:cs typeface="+mn-cs"/>
              </a:rPr>
              <a:t> Belgesi (</a:t>
            </a:r>
            <a:r>
              <a:rPr lang="tr-TR" sz="1200" b="0" i="0" u="none" strike="noStrike" kern="1200" baseline="0" dirty="0" err="1">
                <a:solidFill>
                  <a:schemeClr val="tx1"/>
                </a:solidFill>
                <a:latin typeface="+mn-lt"/>
                <a:ea typeface="+mn-ea"/>
                <a:cs typeface="+mn-cs"/>
              </a:rPr>
              <a:t>Certificate</a:t>
            </a:r>
            <a:r>
              <a:rPr lang="tr-TR" sz="1200" b="0" i="0" u="none" strike="noStrike" kern="1200" baseline="0" dirty="0">
                <a:solidFill>
                  <a:schemeClr val="tx1"/>
                </a:solidFill>
                <a:latin typeface="+mn-lt"/>
                <a:ea typeface="+mn-ea"/>
                <a:cs typeface="+mn-cs"/>
              </a:rPr>
              <a:t> of </a:t>
            </a:r>
            <a:r>
              <a:rPr lang="tr-TR" sz="1200" b="0" i="0" u="none" strike="noStrike" kern="1200" baseline="0" dirty="0" err="1">
                <a:solidFill>
                  <a:schemeClr val="tx1"/>
                </a:solidFill>
                <a:latin typeface="+mn-lt"/>
                <a:ea typeface="+mn-ea"/>
                <a:cs typeface="+mn-cs"/>
              </a:rPr>
              <a:t>Specification</a:t>
            </a:r>
            <a:r>
              <a:rPr lang="tr-TR" sz="1200" b="0" i="0" u="none" strike="noStrike" kern="1200" baseline="0" dirty="0">
                <a:solidFill>
                  <a:schemeClr val="tx1"/>
                </a:solidFill>
                <a:latin typeface="+mn-lt"/>
                <a:ea typeface="+mn-ea"/>
                <a:cs typeface="+mn-cs"/>
              </a:rPr>
              <a:t>) </a:t>
            </a:r>
          </a:p>
          <a:p>
            <a:r>
              <a:rPr lang="tr-TR" sz="1200" b="0" i="0" u="none" strike="noStrike" kern="1200" baseline="0" dirty="0">
                <a:solidFill>
                  <a:schemeClr val="tx1"/>
                </a:solidFill>
                <a:latin typeface="+mn-lt"/>
                <a:ea typeface="+mn-ea"/>
                <a:cs typeface="+mn-cs"/>
              </a:rPr>
              <a:t>- Nihai Kullanım Sertifikası, </a:t>
            </a:r>
          </a:p>
          <a:p>
            <a:pPr marL="171450" indent="-171450">
              <a:buFontTx/>
              <a:buChar char="-"/>
            </a:pPr>
            <a:r>
              <a:rPr lang="tr-TR" sz="1200" b="0" i="0" u="none" strike="noStrike" kern="1200" baseline="0" dirty="0">
                <a:solidFill>
                  <a:schemeClr val="tx1"/>
                </a:solidFill>
                <a:latin typeface="+mn-lt"/>
                <a:ea typeface="+mn-ea"/>
                <a:cs typeface="+mn-cs"/>
              </a:rPr>
              <a:t>Orman Nakliye Tezkeresi </a:t>
            </a:r>
          </a:p>
          <a:p>
            <a:r>
              <a:rPr lang="tr-TR" sz="1200" b="0" i="0" u="none" strike="noStrike" kern="1200" baseline="0" dirty="0">
                <a:solidFill>
                  <a:schemeClr val="tx1"/>
                </a:solidFill>
                <a:latin typeface="+mn-lt"/>
                <a:ea typeface="+mn-ea"/>
                <a:cs typeface="+mn-cs"/>
              </a:rPr>
              <a:t>Uluslararası Orijin ve Bitki Sağlık Sertifikası (</a:t>
            </a:r>
            <a:r>
              <a:rPr lang="tr-TR" sz="1200" b="0" i="0" u="none" strike="noStrike" kern="1200" baseline="0" dirty="0" err="1">
                <a:solidFill>
                  <a:schemeClr val="tx1"/>
                </a:solidFill>
                <a:latin typeface="+mn-lt"/>
                <a:ea typeface="+mn-ea"/>
                <a:cs typeface="+mn-cs"/>
              </a:rPr>
              <a:t>Phytosanitary</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Certificate</a:t>
            </a:r>
            <a:r>
              <a:rPr lang="tr-TR" sz="1200" b="0" i="0" u="none" strike="noStrike" kern="1200" baseline="0" dirty="0">
                <a:solidFill>
                  <a:schemeClr val="tx1"/>
                </a:solidFill>
                <a:latin typeface="+mn-lt"/>
                <a:ea typeface="+mn-ea"/>
                <a:cs typeface="+mn-cs"/>
              </a:rPr>
              <a:t>) </a:t>
            </a:r>
          </a:p>
          <a:p>
            <a:r>
              <a:rPr lang="tr-TR" sz="1200" b="0" i="0" u="none" strike="noStrike" kern="1200" baseline="0" dirty="0">
                <a:solidFill>
                  <a:schemeClr val="tx1"/>
                </a:solidFill>
                <a:latin typeface="+mn-lt"/>
                <a:ea typeface="+mn-ea"/>
                <a:cs typeface="+mn-cs"/>
              </a:rPr>
              <a:t>- Hayvan ihracına ilişkin Sağlık Raporu ( </a:t>
            </a:r>
            <a:r>
              <a:rPr lang="tr-TR" sz="1200" b="0" i="0" u="none" strike="noStrike" kern="1200" baseline="0" dirty="0" err="1">
                <a:solidFill>
                  <a:schemeClr val="tx1"/>
                </a:solidFill>
                <a:latin typeface="+mn-lt"/>
                <a:ea typeface="+mn-ea"/>
                <a:cs typeface="+mn-cs"/>
              </a:rPr>
              <a:t>Health</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Certificate</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for</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Animal</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Export</a:t>
            </a:r>
            <a:r>
              <a:rPr lang="tr-TR" sz="1200" b="0" i="0" u="none" strike="noStrike" kern="1200" baseline="0" dirty="0">
                <a:solidFill>
                  <a:schemeClr val="tx1"/>
                </a:solidFill>
                <a:latin typeface="+mn-lt"/>
                <a:ea typeface="+mn-ea"/>
                <a:cs typeface="+mn-cs"/>
              </a:rPr>
              <a:t>) </a:t>
            </a:r>
          </a:p>
          <a:p>
            <a:r>
              <a:rPr lang="tr-TR" sz="1200" b="0" i="0" u="none" strike="noStrike" kern="1200" baseline="0" dirty="0">
                <a:solidFill>
                  <a:schemeClr val="tx1"/>
                </a:solidFill>
                <a:latin typeface="+mn-lt"/>
                <a:ea typeface="+mn-ea"/>
                <a:cs typeface="+mn-cs"/>
              </a:rPr>
              <a:t>- Doğal Arı Balı Analiz Belgesi </a:t>
            </a:r>
          </a:p>
          <a:p>
            <a:r>
              <a:rPr lang="tr-TR" sz="1200" b="0" i="0" u="none" strike="noStrike" kern="1200" baseline="0" dirty="0">
                <a:solidFill>
                  <a:schemeClr val="tx1"/>
                </a:solidFill>
                <a:latin typeface="+mn-lt"/>
                <a:ea typeface="+mn-ea"/>
                <a:cs typeface="+mn-cs"/>
              </a:rPr>
              <a:t>- Çekirdeksiz Kuru Üzüm Analiz Belgesi </a:t>
            </a:r>
          </a:p>
          <a:p>
            <a:r>
              <a:rPr lang="tr-TR" sz="1200" b="0" i="0" u="none" strike="noStrike" kern="1200" baseline="0" dirty="0">
                <a:solidFill>
                  <a:schemeClr val="tx1"/>
                </a:solidFill>
                <a:latin typeface="+mn-lt"/>
                <a:ea typeface="+mn-ea"/>
                <a:cs typeface="+mn-cs"/>
              </a:rPr>
              <a:t>- Süt ve Et Ürünleri için Sağlık Sertifikaları </a:t>
            </a:r>
          </a:p>
          <a:p>
            <a:r>
              <a:rPr lang="tr-TR" sz="1200" b="0" i="0" u="none" strike="noStrike" kern="1200" baseline="0" dirty="0">
                <a:solidFill>
                  <a:schemeClr val="tx1"/>
                </a:solidFill>
                <a:latin typeface="+mn-lt"/>
                <a:ea typeface="+mn-ea"/>
                <a:cs typeface="+mn-cs"/>
              </a:rPr>
              <a:t>-İncir, Yerfıstığı, Fındık Antepfıstığı Gibi Ürünlere Hazırlanan Sağlık Sertifikası </a:t>
            </a:r>
          </a:p>
          <a:p>
            <a:r>
              <a:rPr lang="tr-TR" sz="1200" b="0" i="0" u="none" strike="noStrike" kern="1200" baseline="0" dirty="0">
                <a:solidFill>
                  <a:schemeClr val="tx1"/>
                </a:solidFill>
                <a:latin typeface="+mn-lt"/>
                <a:ea typeface="+mn-ea"/>
                <a:cs typeface="+mn-cs"/>
              </a:rPr>
              <a:t>- Et, Süt ve Kuru Meyveler Dışında Gıda ve Gıda Ambalaj Maddelerinin ihracatında Gıda Güvenliği/Sağlık Sertifikası (</a:t>
            </a:r>
            <a:r>
              <a:rPr lang="tr-TR" sz="1200" b="0" i="0" u="none" strike="noStrike" kern="1200" baseline="0" dirty="0" err="1">
                <a:solidFill>
                  <a:schemeClr val="tx1"/>
                </a:solidFill>
                <a:latin typeface="+mn-lt"/>
                <a:ea typeface="+mn-ea"/>
                <a:cs typeface="+mn-cs"/>
              </a:rPr>
              <a:t>Food</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Safety</a:t>
            </a:r>
            <a:r>
              <a:rPr lang="tr-TR" sz="1200" b="0" i="0" u="none" strike="noStrike" kern="1200" baseline="0" dirty="0">
                <a:solidFill>
                  <a:schemeClr val="tx1"/>
                </a:solidFill>
                <a:latin typeface="+mn-lt"/>
                <a:ea typeface="+mn-ea"/>
                <a:cs typeface="+mn-cs"/>
              </a:rPr>
              <a:t>/</a:t>
            </a:r>
            <a:r>
              <a:rPr lang="tr-TR" sz="1200" b="0" i="0" u="none" strike="noStrike" kern="1200" baseline="0" dirty="0" err="1">
                <a:solidFill>
                  <a:schemeClr val="tx1"/>
                </a:solidFill>
                <a:latin typeface="+mn-lt"/>
                <a:ea typeface="+mn-ea"/>
                <a:cs typeface="+mn-cs"/>
              </a:rPr>
              <a:t>Health</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Certificate</a:t>
            </a:r>
            <a:r>
              <a:rPr lang="tr-TR" sz="1200" b="0" i="0" u="none" strike="noStrike" kern="1200" baseline="0" dirty="0">
                <a:solidFill>
                  <a:schemeClr val="tx1"/>
                </a:solidFill>
                <a:latin typeface="+mn-lt"/>
                <a:ea typeface="+mn-ea"/>
                <a:cs typeface="+mn-cs"/>
              </a:rPr>
              <a:t>) </a:t>
            </a:r>
          </a:p>
          <a:p>
            <a:r>
              <a:rPr lang="tr-TR" sz="1200" b="0" i="0" u="none" strike="noStrike" kern="1200" baseline="0" dirty="0">
                <a:solidFill>
                  <a:schemeClr val="tx1"/>
                </a:solidFill>
                <a:latin typeface="+mn-lt"/>
                <a:ea typeface="+mn-ea"/>
                <a:cs typeface="+mn-cs"/>
              </a:rPr>
              <a:t>- Doğa Mantarı ihracatında Hazırlanan </a:t>
            </a:r>
            <a:r>
              <a:rPr lang="tr-TR" sz="1200" b="0" i="0" u="none" strike="noStrike" kern="1200" baseline="0" dirty="0" err="1">
                <a:solidFill>
                  <a:schemeClr val="tx1"/>
                </a:solidFill>
                <a:latin typeface="+mn-lt"/>
                <a:ea typeface="+mn-ea"/>
                <a:cs typeface="+mn-cs"/>
              </a:rPr>
              <a:t>Annex</a:t>
            </a:r>
            <a:r>
              <a:rPr lang="tr-TR" sz="1200" b="0" i="0" u="none" strike="noStrike" kern="1200" baseline="0" dirty="0">
                <a:solidFill>
                  <a:schemeClr val="tx1"/>
                </a:solidFill>
                <a:latin typeface="+mn-lt"/>
                <a:ea typeface="+mn-ea"/>
                <a:cs typeface="+mn-cs"/>
              </a:rPr>
              <a:t> II Sertifikası </a:t>
            </a:r>
          </a:p>
          <a:p>
            <a:r>
              <a:rPr lang="tr-TR" sz="1200" b="0" i="0" u="none" strike="noStrike" kern="1200" baseline="0" dirty="0">
                <a:solidFill>
                  <a:schemeClr val="tx1"/>
                </a:solidFill>
                <a:latin typeface="+mn-lt"/>
                <a:ea typeface="+mn-ea"/>
                <a:cs typeface="+mn-cs"/>
              </a:rPr>
              <a:t>- FSC (</a:t>
            </a:r>
            <a:r>
              <a:rPr lang="tr-TR" sz="1200" b="0" i="0" u="none" strike="noStrike" kern="1200" baseline="0" dirty="0" err="1">
                <a:solidFill>
                  <a:schemeClr val="tx1"/>
                </a:solidFill>
                <a:latin typeface="+mn-lt"/>
                <a:ea typeface="+mn-ea"/>
                <a:cs typeface="+mn-cs"/>
              </a:rPr>
              <a:t>Forest</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Stewardship</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Counsil</a:t>
            </a:r>
            <a:r>
              <a:rPr lang="tr-TR" sz="1200" b="0" i="0" u="none" strike="noStrike" kern="1200" baseline="0" dirty="0">
                <a:solidFill>
                  <a:schemeClr val="tx1"/>
                </a:solidFill>
                <a:latin typeface="+mn-lt"/>
                <a:ea typeface="+mn-ea"/>
                <a:cs typeface="+mn-cs"/>
              </a:rPr>
              <a:t> – Orman Koruma Konseyi) Sertifikası </a:t>
            </a:r>
          </a:p>
          <a:p>
            <a:r>
              <a:rPr lang="tr-TR" sz="1200" b="0" i="0" u="none" strike="noStrike" kern="1200" baseline="0" dirty="0">
                <a:solidFill>
                  <a:schemeClr val="tx1"/>
                </a:solidFill>
                <a:latin typeface="+mn-lt"/>
                <a:ea typeface="+mn-ea"/>
                <a:cs typeface="+mn-cs"/>
              </a:rPr>
              <a:t>- CITES Belgesi </a:t>
            </a:r>
          </a:p>
          <a:p>
            <a:r>
              <a:rPr lang="it-IT" sz="1200" b="0" i="0" u="none" strike="noStrike" kern="1200" baseline="0" dirty="0">
                <a:solidFill>
                  <a:schemeClr val="tx1"/>
                </a:solidFill>
                <a:latin typeface="+mn-lt"/>
                <a:ea typeface="+mn-ea"/>
                <a:cs typeface="+mn-cs"/>
              </a:rPr>
              <a:t>- Radyasyon Analiz Belgesi / Sarı Belgesi (Radiation Certificate) </a:t>
            </a:r>
          </a:p>
          <a:p>
            <a:r>
              <a:rPr lang="tr-TR" sz="1200" b="0" i="0" u="none" strike="noStrike" kern="1200" baseline="0" dirty="0">
                <a:solidFill>
                  <a:schemeClr val="tx1"/>
                </a:solidFill>
                <a:latin typeface="+mn-lt"/>
                <a:ea typeface="+mn-ea"/>
                <a:cs typeface="+mn-cs"/>
              </a:rPr>
              <a:t>- Helal Belgesi (</a:t>
            </a:r>
            <a:r>
              <a:rPr lang="tr-TR" sz="1200" b="0" i="0" u="none" strike="noStrike" kern="1200" baseline="0" dirty="0" err="1">
                <a:solidFill>
                  <a:schemeClr val="tx1"/>
                </a:solidFill>
                <a:latin typeface="+mn-lt"/>
                <a:ea typeface="+mn-ea"/>
                <a:cs typeface="+mn-cs"/>
              </a:rPr>
              <a:t>Halal</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Certificate</a:t>
            </a:r>
            <a:r>
              <a:rPr lang="tr-TR" sz="1200" b="0" i="0" u="none" strike="noStrike" kern="1200" baseline="0" dirty="0">
                <a:solidFill>
                  <a:schemeClr val="tx1"/>
                </a:solidFill>
                <a:latin typeface="+mn-lt"/>
                <a:ea typeface="+mn-ea"/>
                <a:cs typeface="+mn-cs"/>
              </a:rPr>
              <a:t>) (ürüne ve ülkeye göre) </a:t>
            </a:r>
          </a:p>
          <a:p>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Koşer</a:t>
            </a:r>
            <a:r>
              <a:rPr lang="tr-TR" sz="1200" b="0" i="0" u="none" strike="noStrike" kern="1200" baseline="0" dirty="0">
                <a:solidFill>
                  <a:schemeClr val="tx1"/>
                </a:solidFill>
                <a:latin typeface="+mn-lt"/>
                <a:ea typeface="+mn-ea"/>
                <a:cs typeface="+mn-cs"/>
              </a:rPr>
              <a:t> Belgesi (</a:t>
            </a:r>
            <a:r>
              <a:rPr lang="tr-TR" sz="1200" b="0" i="0" u="none" strike="noStrike" kern="1200" baseline="0" dirty="0" err="1">
                <a:solidFill>
                  <a:schemeClr val="tx1"/>
                </a:solidFill>
                <a:latin typeface="+mn-lt"/>
                <a:ea typeface="+mn-ea"/>
                <a:cs typeface="+mn-cs"/>
              </a:rPr>
              <a:t>Kosher</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Certficate</a:t>
            </a:r>
            <a:r>
              <a:rPr lang="tr-TR" sz="1200" b="0" i="0" u="none" strike="noStrike" kern="1200" baseline="0" dirty="0">
                <a:solidFill>
                  <a:schemeClr val="tx1"/>
                </a:solidFill>
                <a:latin typeface="+mn-lt"/>
                <a:ea typeface="+mn-ea"/>
                <a:cs typeface="+mn-cs"/>
              </a:rPr>
              <a:t>) (ürüne ve ülkeye göre) </a:t>
            </a:r>
          </a:p>
          <a:p>
            <a:pPr marL="171450" indent="-171450">
              <a:buFontTx/>
              <a:buChar char="-"/>
            </a:pPr>
            <a:r>
              <a:rPr lang="tr-TR" sz="1200" b="0" i="0" u="none" strike="noStrike" kern="1200" baseline="0" dirty="0">
                <a:solidFill>
                  <a:schemeClr val="tx1"/>
                </a:solidFill>
                <a:latin typeface="+mn-lt"/>
                <a:ea typeface="+mn-ea"/>
                <a:cs typeface="+mn-cs"/>
              </a:rPr>
              <a:t>Nükleer ve Nükleer Çift Kullanımlı Eşyaların ihracatında izne Esas Olacak </a:t>
            </a:r>
          </a:p>
          <a:p>
            <a:r>
              <a:rPr lang="tr-TR" sz="1200" b="0" i="0" u="none" strike="noStrike" kern="1200" baseline="0" dirty="0">
                <a:solidFill>
                  <a:schemeClr val="tx1"/>
                </a:solidFill>
                <a:latin typeface="+mn-lt"/>
                <a:ea typeface="+mn-ea"/>
                <a:cs typeface="+mn-cs"/>
              </a:rPr>
              <a:t>Gözetim Belgesi (</a:t>
            </a:r>
            <a:r>
              <a:rPr lang="tr-TR" sz="1200" b="0" i="0" u="none" strike="noStrike" kern="1200" baseline="0" dirty="0" err="1">
                <a:solidFill>
                  <a:schemeClr val="tx1"/>
                </a:solidFill>
                <a:latin typeface="+mn-lt"/>
                <a:ea typeface="+mn-ea"/>
                <a:cs typeface="+mn-cs"/>
              </a:rPr>
              <a:t>Inspection</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Certificate</a:t>
            </a:r>
            <a:r>
              <a:rPr lang="tr-TR" sz="1200" b="0" i="0" u="none" strike="noStrike" kern="1200" baseline="0" dirty="0">
                <a:solidFill>
                  <a:schemeClr val="tx1"/>
                </a:solidFill>
                <a:latin typeface="+mn-lt"/>
                <a:ea typeface="+mn-ea"/>
                <a:cs typeface="+mn-cs"/>
              </a:rPr>
              <a:t>) </a:t>
            </a:r>
          </a:p>
          <a:p>
            <a:r>
              <a:rPr lang="tr-TR" sz="1200" b="0" i="0" u="none" strike="noStrike" kern="1200" baseline="0" dirty="0">
                <a:solidFill>
                  <a:schemeClr val="tx1"/>
                </a:solidFill>
                <a:latin typeface="+mn-lt"/>
                <a:ea typeface="+mn-ea"/>
                <a:cs typeface="+mn-cs"/>
              </a:rPr>
              <a:t>- Halı Ekspertiz Raporu </a:t>
            </a:r>
          </a:p>
          <a:p>
            <a:r>
              <a:rPr lang="tr-TR" sz="1200" b="0" i="0" u="none" strike="noStrike" kern="1200" baseline="0" dirty="0">
                <a:solidFill>
                  <a:schemeClr val="tx1"/>
                </a:solidFill>
                <a:latin typeface="+mn-lt"/>
                <a:ea typeface="+mn-ea"/>
                <a:cs typeface="+mn-cs"/>
              </a:rPr>
              <a:t>- Hediyelik Eşya ihracatında Ekspertiz Raporu </a:t>
            </a:r>
          </a:p>
          <a:p>
            <a:r>
              <a:rPr lang="tr-TR" sz="1200" b="0" i="0" u="none" strike="noStrike" kern="1200" baseline="0" dirty="0">
                <a:solidFill>
                  <a:schemeClr val="tx1"/>
                </a:solidFill>
                <a:latin typeface="+mn-lt"/>
                <a:ea typeface="+mn-ea"/>
                <a:cs typeface="+mn-cs"/>
              </a:rPr>
              <a:t>- Lületaşı ihracatında Ekspertiz Raporu </a:t>
            </a:r>
          </a:p>
          <a:p>
            <a:pPr marL="457200" indent="-457200">
              <a:buFontTx/>
              <a:buChar char="-"/>
            </a:pPr>
            <a:endParaRPr lang="tr-TR" sz="3200" b="1" u="sng"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19</a:t>
            </a:fld>
            <a:endParaRPr lang="tr-TR"/>
          </a:p>
        </p:txBody>
      </p:sp>
    </p:spTree>
    <p:extLst>
      <p:ext uri="{BB962C8B-B14F-4D97-AF65-F5344CB8AC3E}">
        <p14:creationId xmlns:p14="http://schemas.microsoft.com/office/powerpoint/2010/main" val="3391667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Aslında önce gümrük beyannamesi doldurulur</a:t>
            </a:r>
            <a:r>
              <a:rPr lang="tr-TR" baseline="0" dirty="0"/>
              <a:t> sonra birlik onayı alınır daha sonra beyanname onaylatılmak üzere gümrüğe ibraz edilir.</a:t>
            </a:r>
            <a:endParaRPr lang="tr-TR"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20</a:t>
            </a:fld>
            <a:endParaRPr lang="tr-TR"/>
          </a:p>
        </p:txBody>
      </p:sp>
    </p:spTree>
    <p:extLst>
      <p:ext uri="{BB962C8B-B14F-4D97-AF65-F5344CB8AC3E}">
        <p14:creationId xmlns:p14="http://schemas.microsoft.com/office/powerpoint/2010/main" val="54006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ETGB: Elektronik Ticaret Gümrük Beyanı</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r>
              <a:rPr lang="tr-TR" dirty="0"/>
              <a:t>Miktarı brüt 300 kilogramı ve değeri 15.000 </a:t>
            </a:r>
            <a:r>
              <a:rPr lang="tr-TR" dirty="0" err="1"/>
              <a:t>Avro'yu</a:t>
            </a:r>
            <a:r>
              <a:rPr lang="tr-TR" dirty="0"/>
              <a:t> geçmeyen eşyayı Bakanlıkça yetkilendirilen hızlı kargo firmaları aracılığıyla ihraç edebilirsiniz.(Mikro ihracat)</a:t>
            </a:r>
          </a:p>
          <a:p>
            <a:endParaRPr lang="tr-TR" dirty="0"/>
          </a:p>
          <a:p>
            <a:r>
              <a:rPr lang="tr-TR" dirty="0"/>
              <a:t>ETGB kapsamında ihracat yapıyorsanız, KDV iadesinden yararlanabilmeniz için eşyanızın </a:t>
            </a:r>
            <a:r>
              <a:rPr lang="tr-TR" dirty="0" err="1"/>
              <a:t>GTİP’inin</a:t>
            </a:r>
            <a:r>
              <a:rPr lang="tr-TR" dirty="0"/>
              <a:t> ve vergi numaranızın doğru verilmesine dikkat edin.</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21</a:t>
            </a:fld>
            <a:endParaRPr lang="tr-TR"/>
          </a:p>
        </p:txBody>
      </p:sp>
    </p:spTree>
    <p:extLst>
      <p:ext uri="{BB962C8B-B14F-4D97-AF65-F5344CB8AC3E}">
        <p14:creationId xmlns:p14="http://schemas.microsoft.com/office/powerpoint/2010/main" val="467087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a:solidFill>
                  <a:schemeClr val="tx1"/>
                </a:solidFill>
                <a:latin typeface="+mn-lt"/>
                <a:ea typeface="+mn-ea"/>
                <a:cs typeface="+mn-cs"/>
              </a:rPr>
              <a:t>Gümrüklerdeki veri giriş salonlarında doldurulan beyanname bilgileri Gümrük Yönetmeliği ekinde (EK-14’ün Ek-2’si) yer alan beyanname formu üzerine bastırılarak beyan sahibi tarafından imzalanmakta ve gümrük idaresine bu şekilde ibraz edilmektedir.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İhracat işlemleri için 1, 2 ve 3 no.lu nüshalar</a:t>
            </a:r>
            <a:r>
              <a:rPr lang="tr-TR" sz="1200" b="1" kern="12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kullanılır. Bu Talimattaki ihracata ilişkin hükümler, eşyanın kesin veya geçici her türlü ihracını kapsar.</a:t>
            </a:r>
            <a:endParaRPr lang="tr-TR" sz="1200" b="0" i="0" u="none" strike="noStrike" kern="1200" baseline="0" dirty="0">
              <a:solidFill>
                <a:schemeClr val="tx1"/>
              </a:solidFill>
              <a:latin typeface="+mn-lt"/>
              <a:ea typeface="+mn-ea"/>
              <a:cs typeface="+mn-cs"/>
            </a:endParaRPr>
          </a:p>
          <a:p>
            <a:endParaRPr lang="tr-TR" sz="1200" b="0" i="0" u="none" strike="noStrike" kern="1200" baseline="0" dirty="0">
              <a:solidFill>
                <a:schemeClr val="tx1"/>
              </a:solidFill>
              <a:latin typeface="+mn-lt"/>
              <a:ea typeface="+mn-ea"/>
              <a:cs typeface="+mn-cs"/>
            </a:endParaRPr>
          </a:p>
          <a:p>
            <a:r>
              <a:rPr lang="tr-TR" sz="1200" b="1" kern="1200" dirty="0">
                <a:solidFill>
                  <a:schemeClr val="tx1"/>
                </a:solidFill>
                <a:effectLst/>
                <a:latin typeface="+mn-lt"/>
                <a:ea typeface="+mn-ea"/>
                <a:cs typeface="+mn-cs"/>
              </a:rPr>
              <a:t>1 no.lu nüsha  :</a:t>
            </a:r>
            <a:r>
              <a:rPr lang="tr-TR" sz="1200" kern="1200" dirty="0">
                <a:solidFill>
                  <a:schemeClr val="tx1"/>
                </a:solidFill>
                <a:effectLst/>
                <a:latin typeface="+mn-lt"/>
                <a:ea typeface="+mn-ea"/>
                <a:cs typeface="+mn-cs"/>
              </a:rPr>
              <a:t> 	İhracat ve/veya transit işlemlerinin yapıldığı hareket idaresinde saklanır.</a:t>
            </a:r>
          </a:p>
          <a:p>
            <a:r>
              <a:rPr lang="tr-TR" sz="1200" kern="1200" dirty="0">
                <a:solidFill>
                  <a:schemeClr val="tx1"/>
                </a:solidFill>
                <a:effectLst/>
                <a:latin typeface="+mn-lt"/>
                <a:ea typeface="+mn-ea"/>
                <a:cs typeface="+mn-cs"/>
              </a:rPr>
              <a:t> </a:t>
            </a:r>
          </a:p>
          <a:p>
            <a:r>
              <a:rPr lang="tr-TR" sz="1200" b="1" kern="1200" dirty="0">
                <a:solidFill>
                  <a:schemeClr val="tx1"/>
                </a:solidFill>
                <a:effectLst/>
                <a:latin typeface="+mn-lt"/>
                <a:ea typeface="+mn-ea"/>
                <a:cs typeface="+mn-cs"/>
              </a:rPr>
              <a:t>2 no.lu nüsha  :</a:t>
            </a:r>
            <a:r>
              <a:rPr lang="tr-TR" sz="1200" kern="1200" dirty="0">
                <a:solidFill>
                  <a:schemeClr val="tx1"/>
                </a:solidFill>
                <a:effectLst/>
                <a:latin typeface="+mn-lt"/>
                <a:ea typeface="+mn-ea"/>
                <a:cs typeface="+mn-cs"/>
              </a:rPr>
              <a:t>	İstatistik amacıyla kullanılan nüshadır.</a:t>
            </a:r>
          </a:p>
          <a:p>
            <a:r>
              <a:rPr lang="tr-TR" sz="1200" kern="1200" dirty="0">
                <a:solidFill>
                  <a:schemeClr val="tx1"/>
                </a:solidFill>
                <a:effectLst/>
                <a:latin typeface="+mn-lt"/>
                <a:ea typeface="+mn-ea"/>
                <a:cs typeface="+mn-cs"/>
              </a:rPr>
              <a:t> </a:t>
            </a:r>
          </a:p>
          <a:p>
            <a:r>
              <a:rPr lang="tr-TR" sz="1200" b="1" kern="1200" dirty="0">
                <a:solidFill>
                  <a:schemeClr val="tx1"/>
                </a:solidFill>
                <a:effectLst/>
                <a:latin typeface="+mn-lt"/>
                <a:ea typeface="+mn-ea"/>
                <a:cs typeface="+mn-cs"/>
              </a:rPr>
              <a:t>3 no.lu nüsha  :</a:t>
            </a:r>
            <a:r>
              <a:rPr lang="tr-TR" sz="1200" kern="1200" dirty="0">
                <a:solidFill>
                  <a:schemeClr val="tx1"/>
                </a:solidFill>
                <a:effectLst/>
                <a:latin typeface="+mn-lt"/>
                <a:ea typeface="+mn-ea"/>
                <a:cs typeface="+mn-cs"/>
              </a:rPr>
              <a:t> 	İhracatta gümrük idaresince işlem gördükten  sonra mükellefe iade edilir. Bu nüsha aracı banka ve diğer kamu kuruluşları tarafından izlenen işlemlerde kanıtlayıcı nüsha olarak kullanılır. İlgili kuruluşlar, gerek görmeleri halinde, bu nüshadan bir fotokopi alarak, asıl nüshayı mükellefe iade eder.</a:t>
            </a:r>
          </a:p>
          <a:p>
            <a:endParaRPr lang="tr-TR"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22</a:t>
            </a:fld>
            <a:endParaRPr lang="tr-TR"/>
          </a:p>
        </p:txBody>
      </p:sp>
    </p:spTree>
    <p:extLst>
      <p:ext uri="{BB962C8B-B14F-4D97-AF65-F5344CB8AC3E}">
        <p14:creationId xmlns:p14="http://schemas.microsoft.com/office/powerpoint/2010/main" val="3387784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fontAlgn="base"/>
            <a:r>
              <a:rPr lang="tr-TR" sz="1200" b="0" i="0" kern="1200" dirty="0">
                <a:solidFill>
                  <a:schemeClr val="tx1"/>
                </a:solidFill>
                <a:effectLst/>
                <a:latin typeface="+mn-lt"/>
                <a:ea typeface="+mn-ea"/>
                <a:cs typeface="+mn-cs"/>
              </a:rPr>
              <a:t>Üyelik sırasında istenen belgeler;</a:t>
            </a:r>
          </a:p>
          <a:p>
            <a:pPr fontAlgn="base"/>
            <a:r>
              <a:rPr lang="tr-TR" sz="1200" b="0" i="0" kern="1200" dirty="0">
                <a:solidFill>
                  <a:schemeClr val="tx1"/>
                </a:solidFill>
                <a:effectLst/>
                <a:latin typeface="+mn-lt"/>
                <a:ea typeface="+mn-ea"/>
                <a:cs typeface="+mn-cs"/>
              </a:rPr>
              <a:t>1- Üyelik Formu*</a:t>
            </a:r>
          </a:p>
          <a:p>
            <a:pPr fontAlgn="base"/>
            <a:r>
              <a:rPr lang="tr-TR" sz="1200" b="0" i="0" kern="1200" dirty="0">
                <a:solidFill>
                  <a:schemeClr val="tx1"/>
                </a:solidFill>
                <a:effectLst/>
                <a:latin typeface="+mn-lt"/>
                <a:ea typeface="+mn-ea"/>
                <a:cs typeface="+mn-cs"/>
              </a:rPr>
              <a:t>2- Taahhütname* </a:t>
            </a:r>
          </a:p>
          <a:p>
            <a:pPr fontAlgn="base"/>
            <a:r>
              <a:rPr lang="tr-TR" sz="1200" b="0" i="0" kern="1200" dirty="0">
                <a:solidFill>
                  <a:schemeClr val="tx1"/>
                </a:solidFill>
                <a:effectLst/>
                <a:latin typeface="+mn-lt"/>
                <a:ea typeface="+mn-ea"/>
                <a:cs typeface="+mn-cs"/>
              </a:rPr>
              <a:t>3- Vergi mükellefiyet yazısı. (İlgili vergi dairesi tasdikli - Fotokopisi)</a:t>
            </a:r>
          </a:p>
          <a:p>
            <a:pPr fontAlgn="base"/>
            <a:r>
              <a:rPr lang="tr-TR" sz="1200" b="0" i="0" kern="1200" dirty="0">
                <a:solidFill>
                  <a:schemeClr val="tx1"/>
                </a:solidFill>
                <a:effectLst/>
                <a:latin typeface="+mn-lt"/>
                <a:ea typeface="+mn-ea"/>
                <a:cs typeface="+mn-cs"/>
              </a:rPr>
              <a:t>Gerçek Kişiler için (TC. Kimlik Numarasının yer aldığı)Nüfus Cüzdanı Fotokopisi</a:t>
            </a:r>
          </a:p>
          <a:p>
            <a:pPr fontAlgn="base"/>
            <a:r>
              <a:rPr lang="tr-TR" sz="1200" b="0" i="0" kern="1200" dirty="0">
                <a:solidFill>
                  <a:schemeClr val="tx1"/>
                </a:solidFill>
                <a:effectLst/>
                <a:latin typeface="+mn-lt"/>
                <a:ea typeface="+mn-ea"/>
                <a:cs typeface="+mn-cs"/>
              </a:rPr>
              <a:t>4- İmza Sirküleri (Fotokopisi)</a:t>
            </a:r>
          </a:p>
          <a:p>
            <a:pPr fontAlgn="base"/>
            <a:r>
              <a:rPr lang="tr-TR" sz="1200" b="0" i="0" kern="1200" dirty="0">
                <a:solidFill>
                  <a:schemeClr val="tx1"/>
                </a:solidFill>
                <a:effectLst/>
                <a:latin typeface="+mn-lt"/>
                <a:ea typeface="+mn-ea"/>
                <a:cs typeface="+mn-cs"/>
              </a:rPr>
              <a:t>5- a) Tüzel Firmalar için: Ticaret Sicil Gazetesi (Fotokopisi)</a:t>
            </a:r>
          </a:p>
          <a:p>
            <a:pPr fontAlgn="base"/>
            <a:r>
              <a:rPr lang="tr-TR" sz="1200" b="0" i="0" kern="1200" dirty="0">
                <a:solidFill>
                  <a:schemeClr val="tx1"/>
                </a:solidFill>
                <a:effectLst/>
                <a:latin typeface="+mn-lt"/>
                <a:ea typeface="+mn-ea"/>
                <a:cs typeface="+mn-cs"/>
              </a:rPr>
              <a:t>    b) Ortak Girişim, </a:t>
            </a:r>
            <a:r>
              <a:rPr lang="tr-TR" sz="1200" b="0" i="0" kern="1200" dirty="0" err="1">
                <a:solidFill>
                  <a:schemeClr val="tx1"/>
                </a:solidFill>
                <a:effectLst/>
                <a:latin typeface="+mn-lt"/>
                <a:ea typeface="+mn-ea"/>
                <a:cs typeface="+mn-cs"/>
              </a:rPr>
              <a:t>Joint-Venture</a:t>
            </a:r>
            <a:r>
              <a:rPr lang="tr-TR" sz="1200" b="0" i="0" kern="1200" dirty="0">
                <a:solidFill>
                  <a:schemeClr val="tx1"/>
                </a:solidFill>
                <a:effectLst/>
                <a:latin typeface="+mn-lt"/>
                <a:ea typeface="+mn-ea"/>
                <a:cs typeface="+mn-cs"/>
              </a:rPr>
              <a:t>, İş Ortaklıkları, Adi İş Ortaklıkları ve Konsorsiyumlar için durumlarını belirtir ortaklık sözleşmesi</a:t>
            </a:r>
          </a:p>
          <a:p>
            <a:pPr fontAlgn="base"/>
            <a:r>
              <a:rPr lang="tr-TR" sz="1200" b="0" i="0" kern="1200" dirty="0">
                <a:solidFill>
                  <a:schemeClr val="tx1"/>
                </a:solidFill>
                <a:effectLst/>
                <a:latin typeface="+mn-lt"/>
                <a:ea typeface="+mn-ea"/>
                <a:cs typeface="+mn-cs"/>
              </a:rPr>
              <a:t>* Genel Sekreterlikler, irtibat büroları ve Genel Sekreterlik web sayfalarından temin edilebilir</a:t>
            </a:r>
          </a:p>
          <a:p>
            <a:pPr fontAlgn="base"/>
            <a:r>
              <a:rPr lang="tr-TR" sz="1200" b="0" i="0" kern="1200" dirty="0">
                <a:solidFill>
                  <a:schemeClr val="tx1"/>
                </a:solidFill>
                <a:effectLst/>
                <a:latin typeface="+mn-lt"/>
                <a:ea typeface="+mn-ea"/>
                <a:cs typeface="+mn-cs"/>
              </a:rPr>
              <a:t>Ayrıca üyelik sırasında Giriş Aidatı alınmaktadır. Üyeliğin yapıldığı yıl Yıllık Aidat ödenmezken üyeliği takip eden yıldan itibaren başlamak üzere, yılın ilk iki ayı içerisinde (01 Ocak-28/29 Şubat tarihleri arasında) Yıllık Aidat ödenmektedir.</a:t>
            </a:r>
          </a:p>
          <a:p>
            <a:pPr fontAlgn="base"/>
            <a:r>
              <a:rPr lang="tr-TR" sz="1200" b="0" i="0" kern="1200" dirty="0">
                <a:solidFill>
                  <a:schemeClr val="tx1"/>
                </a:solidFill>
                <a:effectLst/>
                <a:latin typeface="+mn-lt"/>
                <a:ea typeface="+mn-ea"/>
                <a:cs typeface="+mn-cs"/>
              </a:rPr>
              <a:t>Üyelik Formu ve </a:t>
            </a:r>
            <a:r>
              <a:rPr lang="tr-TR" sz="1200" b="0" i="0" kern="1200" dirty="0" err="1">
                <a:solidFill>
                  <a:schemeClr val="tx1"/>
                </a:solidFill>
                <a:effectLst/>
                <a:latin typeface="+mn-lt"/>
                <a:ea typeface="+mn-ea"/>
                <a:cs typeface="+mn-cs"/>
              </a:rPr>
              <a:t>Taahhütname’nin</a:t>
            </a:r>
            <a:r>
              <a:rPr lang="tr-TR" sz="1200" b="0" i="0" kern="1200" dirty="0">
                <a:solidFill>
                  <a:schemeClr val="tx1"/>
                </a:solidFill>
                <a:effectLst/>
                <a:latin typeface="+mn-lt"/>
                <a:ea typeface="+mn-ea"/>
                <a:cs typeface="+mn-cs"/>
              </a:rPr>
              <a:t> kaşelenmesi ve imzaya yetkili firma temsilcisi tarafından imzalanması gerekmekte, belgeler ve üyelik aidatı, Genel Sekreterlikler ya da irtibat bürolarına herhangi bir firma yetkilisi tarafından getirilerek üyelik işlemi yaptırılabilmektedir (İmzaya yetkili kişinin gelmesine gerek bulunmamaktadır).</a:t>
            </a:r>
          </a:p>
          <a:p>
            <a:endParaRPr lang="tr-TR" sz="1200" b="0" i="0" u="none" strike="noStrike" kern="1200" baseline="0" dirty="0">
              <a:solidFill>
                <a:schemeClr val="tx1"/>
              </a:solidFill>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a:t>
            </a:fld>
            <a:endParaRPr lang="tr-TR"/>
          </a:p>
        </p:txBody>
      </p:sp>
    </p:spTree>
    <p:extLst>
      <p:ext uri="{BB962C8B-B14F-4D97-AF65-F5344CB8AC3E}">
        <p14:creationId xmlns:p14="http://schemas.microsoft.com/office/powerpoint/2010/main" val="342136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Beyanname</a:t>
            </a:r>
            <a:r>
              <a:rPr lang="tr-TR" sz="1200" baseline="0" dirty="0"/>
              <a:t> tescil edildiği an s</a:t>
            </a:r>
            <a:r>
              <a:rPr lang="tr-TR" sz="1200" dirty="0"/>
              <a:t>istem tarafından </a:t>
            </a:r>
            <a:r>
              <a:rPr lang="tr-TR" sz="1200" b="1" dirty="0">
                <a:solidFill>
                  <a:srgbClr val="C00000"/>
                </a:solidFill>
              </a:rPr>
              <a:t>risk kriterlerine göre </a:t>
            </a:r>
            <a:r>
              <a:rPr lang="tr-TR" sz="1200" dirty="0"/>
              <a:t>otomatik olarak </a:t>
            </a:r>
            <a:r>
              <a:rPr lang="tr-TR" sz="1200" b="1" dirty="0">
                <a:solidFill>
                  <a:srgbClr val="C00000"/>
                </a:solidFill>
              </a:rPr>
              <a:t>muayene memuru </a:t>
            </a:r>
            <a:r>
              <a:rPr lang="tr-TR" sz="1200" dirty="0"/>
              <a:t>ve </a:t>
            </a:r>
            <a:r>
              <a:rPr lang="tr-TR" sz="1200" b="1" dirty="0">
                <a:solidFill>
                  <a:srgbClr val="C00000"/>
                </a:solidFill>
              </a:rPr>
              <a:t>muayene hattı </a:t>
            </a:r>
            <a:r>
              <a:rPr lang="tr-TR" sz="1200" dirty="0"/>
              <a:t>belirlenir.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Bakanlık Makamının 21.05.2012 tarihli ve 2012/44 sayılı Onay’ı ile uygun bulunan “Gümrük İdarelerinin Standardizasyonu Eylem </a:t>
            </a:r>
            <a:r>
              <a:rPr lang="tr-TR" sz="1200" dirty="0" err="1"/>
              <a:t>Planı”nın</a:t>
            </a:r>
            <a:r>
              <a:rPr lang="tr-TR" sz="1200" dirty="0"/>
              <a:t> 2.2 no.lu; “Tescil ve onay işlemlerinin sistem tarafından yerine getirilerek, muayene işlemleri dahil tüm işlemlerin tek memur eliyle yürütülmesi” eylemi çerçevesinde; BİLGE Sisteminde tescil ve onay aşamaları birleştirilerek tüm gümrük idarelerinde uygulamaya geçilmiştir.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23</a:t>
            </a:fld>
            <a:endParaRPr lang="tr-TR"/>
          </a:p>
        </p:txBody>
      </p:sp>
    </p:spTree>
    <p:extLst>
      <p:ext uri="{BB962C8B-B14F-4D97-AF65-F5344CB8AC3E}">
        <p14:creationId xmlns:p14="http://schemas.microsoft.com/office/powerpoint/2010/main" val="1137969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Beyanname</a:t>
            </a:r>
            <a:r>
              <a:rPr lang="tr-TR" sz="1200" baseline="0" dirty="0"/>
              <a:t> tescil edildiği an s</a:t>
            </a:r>
            <a:r>
              <a:rPr lang="tr-TR" sz="1200" dirty="0"/>
              <a:t>istem tarafından </a:t>
            </a:r>
            <a:r>
              <a:rPr lang="tr-TR" sz="1200" b="1" dirty="0">
                <a:solidFill>
                  <a:srgbClr val="C00000"/>
                </a:solidFill>
              </a:rPr>
              <a:t>risk kriterlerine göre </a:t>
            </a:r>
            <a:r>
              <a:rPr lang="tr-TR" sz="1200" dirty="0"/>
              <a:t>otomatik olarak </a:t>
            </a:r>
            <a:r>
              <a:rPr lang="tr-TR" sz="1200" b="1" dirty="0">
                <a:solidFill>
                  <a:srgbClr val="C00000"/>
                </a:solidFill>
              </a:rPr>
              <a:t>muayene memuru </a:t>
            </a:r>
            <a:r>
              <a:rPr lang="tr-TR" sz="1200" dirty="0"/>
              <a:t>ve </a:t>
            </a:r>
            <a:r>
              <a:rPr lang="tr-TR" sz="1200" b="1" dirty="0">
                <a:solidFill>
                  <a:srgbClr val="C00000"/>
                </a:solidFill>
              </a:rPr>
              <a:t>muayene hattı </a:t>
            </a:r>
            <a:r>
              <a:rPr lang="tr-TR" sz="1200" dirty="0"/>
              <a:t>belirlenir.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Bakanlık Makamının 21.05.2012 tarihli ve 2012/44 sayılı Onay’ı ile uygun bulunan “Gümrük İdarelerinin Standardizasyonu Eylem </a:t>
            </a:r>
            <a:r>
              <a:rPr lang="tr-TR" sz="1200" dirty="0" err="1"/>
              <a:t>Planı”nın</a:t>
            </a:r>
            <a:r>
              <a:rPr lang="tr-TR" sz="1200" dirty="0"/>
              <a:t> 2.2 no.lu; “Tescil ve onay işlemlerinin sistem tarafından yerine getirilerek, muayene işlemleri dahil tüm işlemlerin tek memur eliyle yürütülmesi” eylemi çerçevesinde; BİLGE Sisteminde tescil ve onay aşamaları birleştirilerek tüm gümrük idarelerinde uygulamaya geçilmiştir.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24</a:t>
            </a:fld>
            <a:endParaRPr lang="tr-TR"/>
          </a:p>
        </p:txBody>
      </p:sp>
    </p:spTree>
    <p:extLst>
      <p:ext uri="{BB962C8B-B14F-4D97-AF65-F5344CB8AC3E}">
        <p14:creationId xmlns:p14="http://schemas.microsoft.com/office/powerpoint/2010/main" val="3246727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Beyanname</a:t>
            </a:r>
            <a:r>
              <a:rPr lang="tr-TR" sz="1200" baseline="0" dirty="0"/>
              <a:t> tescil edildiği an s</a:t>
            </a:r>
            <a:r>
              <a:rPr lang="tr-TR" sz="1200" dirty="0"/>
              <a:t>istem tarafından </a:t>
            </a:r>
            <a:r>
              <a:rPr lang="tr-TR" sz="1200" b="1" dirty="0">
                <a:solidFill>
                  <a:srgbClr val="C00000"/>
                </a:solidFill>
              </a:rPr>
              <a:t>risk kriterlerine göre </a:t>
            </a:r>
            <a:r>
              <a:rPr lang="tr-TR" sz="1200" dirty="0"/>
              <a:t>otomatik olarak </a:t>
            </a:r>
            <a:r>
              <a:rPr lang="tr-TR" sz="1200" b="1" dirty="0">
                <a:solidFill>
                  <a:srgbClr val="C00000"/>
                </a:solidFill>
              </a:rPr>
              <a:t>muayene memuru </a:t>
            </a:r>
            <a:r>
              <a:rPr lang="tr-TR" sz="1200" dirty="0"/>
              <a:t>ve </a:t>
            </a:r>
            <a:r>
              <a:rPr lang="tr-TR" sz="1200" b="1" dirty="0">
                <a:solidFill>
                  <a:srgbClr val="C00000"/>
                </a:solidFill>
              </a:rPr>
              <a:t>muayene hattı </a:t>
            </a:r>
            <a:r>
              <a:rPr lang="tr-TR" sz="1200" dirty="0"/>
              <a:t>belirlenir.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Bakanlık Makamının 21.05.2012 tarihli ve 2012/44 sayılı Onay’ı ile uygun bulunan “Gümrük İdarelerinin Standardizasyonu Eylem </a:t>
            </a:r>
            <a:r>
              <a:rPr lang="tr-TR" sz="1200" dirty="0" err="1"/>
              <a:t>Planı”nın</a:t>
            </a:r>
            <a:r>
              <a:rPr lang="tr-TR" sz="1200" dirty="0"/>
              <a:t> 2.2 no.lu; “Tescil ve onay işlemlerinin sistem tarafından yerine getirilerek, muayene işlemleri dahil tüm işlemlerin tek memur eliyle yürütülmesi” eylemi çerçevesinde; BİLGE Sisteminde tescil ve onay aşamaları birleştirilerek tüm gümrük idarelerinde uygulamaya geçilmiştir.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25</a:t>
            </a:fld>
            <a:endParaRPr lang="tr-TR"/>
          </a:p>
        </p:txBody>
      </p:sp>
    </p:spTree>
    <p:extLst>
      <p:ext uri="{BB962C8B-B14F-4D97-AF65-F5344CB8AC3E}">
        <p14:creationId xmlns:p14="http://schemas.microsoft.com/office/powerpoint/2010/main" val="493568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Beyanname</a:t>
            </a:r>
            <a:r>
              <a:rPr lang="tr-TR" sz="1200" baseline="0" dirty="0"/>
              <a:t> tescil edildiği an s</a:t>
            </a:r>
            <a:r>
              <a:rPr lang="tr-TR" sz="1200" dirty="0"/>
              <a:t>istem tarafından </a:t>
            </a:r>
            <a:r>
              <a:rPr lang="tr-TR" sz="1200" b="1" dirty="0">
                <a:solidFill>
                  <a:srgbClr val="C00000"/>
                </a:solidFill>
              </a:rPr>
              <a:t>risk kriterlerine göre </a:t>
            </a:r>
            <a:r>
              <a:rPr lang="tr-TR" sz="1200" dirty="0"/>
              <a:t>otomatik olarak </a:t>
            </a:r>
            <a:r>
              <a:rPr lang="tr-TR" sz="1200" b="1" dirty="0">
                <a:solidFill>
                  <a:srgbClr val="C00000"/>
                </a:solidFill>
              </a:rPr>
              <a:t>muayene memuru </a:t>
            </a:r>
            <a:r>
              <a:rPr lang="tr-TR" sz="1200" dirty="0"/>
              <a:t>ve </a:t>
            </a:r>
            <a:r>
              <a:rPr lang="tr-TR" sz="1200" b="1" dirty="0">
                <a:solidFill>
                  <a:srgbClr val="C00000"/>
                </a:solidFill>
              </a:rPr>
              <a:t>muayene hattı </a:t>
            </a:r>
            <a:r>
              <a:rPr lang="tr-TR" sz="1200" dirty="0"/>
              <a:t>belirlenir.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Bakanlık Makamının 21.05.2012 tarihli ve 2012/44 sayılı Onay’ı ile uygun bulunan “Gümrük İdarelerinin Standardizasyonu Eylem </a:t>
            </a:r>
            <a:r>
              <a:rPr lang="tr-TR" sz="1200" dirty="0" err="1"/>
              <a:t>Planı”nın</a:t>
            </a:r>
            <a:r>
              <a:rPr lang="tr-TR" sz="1200" dirty="0"/>
              <a:t> 2.2 no.lu; “Tescil ve onay işlemlerinin sistem tarafından yerine getirilerek, muayene işlemleri dahil tüm işlemlerin tek memur eliyle yürütülmesi” eylemi çerçevesinde; BİLGE Sisteminde tescil ve onay aşamaları birleştirilerek tüm gümrük idarelerinde uygulamaya geçilmiştir.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26</a:t>
            </a:fld>
            <a:endParaRPr lang="tr-TR"/>
          </a:p>
        </p:txBody>
      </p:sp>
    </p:spTree>
    <p:extLst>
      <p:ext uri="{BB962C8B-B14F-4D97-AF65-F5344CB8AC3E}">
        <p14:creationId xmlns:p14="http://schemas.microsoft.com/office/powerpoint/2010/main" val="2182212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Beyanname</a:t>
            </a:r>
            <a:r>
              <a:rPr lang="tr-TR" sz="1200" baseline="0" dirty="0"/>
              <a:t> tescil edildiği an s</a:t>
            </a:r>
            <a:r>
              <a:rPr lang="tr-TR" sz="1200" dirty="0"/>
              <a:t>istem tarafından </a:t>
            </a:r>
            <a:r>
              <a:rPr lang="tr-TR" sz="1200" b="1" dirty="0">
                <a:solidFill>
                  <a:srgbClr val="C00000"/>
                </a:solidFill>
              </a:rPr>
              <a:t>risk kriterlerine göre </a:t>
            </a:r>
            <a:r>
              <a:rPr lang="tr-TR" sz="1200" dirty="0"/>
              <a:t>otomatik olarak </a:t>
            </a:r>
            <a:r>
              <a:rPr lang="tr-TR" sz="1200" b="1" dirty="0">
                <a:solidFill>
                  <a:srgbClr val="C00000"/>
                </a:solidFill>
              </a:rPr>
              <a:t>muayene memuru </a:t>
            </a:r>
            <a:r>
              <a:rPr lang="tr-TR" sz="1200" dirty="0"/>
              <a:t>ve </a:t>
            </a:r>
            <a:r>
              <a:rPr lang="tr-TR" sz="1200" b="1" dirty="0">
                <a:solidFill>
                  <a:srgbClr val="C00000"/>
                </a:solidFill>
              </a:rPr>
              <a:t>muayene hattı </a:t>
            </a:r>
            <a:r>
              <a:rPr lang="tr-TR" sz="1200" dirty="0"/>
              <a:t>belirlenir.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Bakanlık Makamının 21.05.2012 tarihli ve 2012/44 sayılı Onay’ı ile uygun bulunan “Gümrük İdarelerinin Standardizasyonu Eylem </a:t>
            </a:r>
            <a:r>
              <a:rPr lang="tr-TR" sz="1200" dirty="0" err="1"/>
              <a:t>Planı”nın</a:t>
            </a:r>
            <a:r>
              <a:rPr lang="tr-TR" sz="1200" dirty="0"/>
              <a:t> 2.2 no.lu; “Tescil ve onay işlemlerinin sistem tarafından yerine getirilerek, muayene işlemleri dahil tüm işlemlerin tek memur eliyle yürütülmesi” eylemi çerçevesinde; BİLGE Sisteminde tescil ve onay aşamaları birleştirilerek tüm gümrük idarelerinde uygulamaya geçilmiştir.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27</a:t>
            </a:fld>
            <a:endParaRPr lang="tr-TR"/>
          </a:p>
        </p:txBody>
      </p:sp>
    </p:spTree>
    <p:extLst>
      <p:ext uri="{BB962C8B-B14F-4D97-AF65-F5344CB8AC3E}">
        <p14:creationId xmlns:p14="http://schemas.microsoft.com/office/powerpoint/2010/main" val="366676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Beyanname</a:t>
            </a:r>
            <a:r>
              <a:rPr lang="tr-TR" sz="1200" baseline="0" dirty="0"/>
              <a:t> tescil edildiği an s</a:t>
            </a:r>
            <a:r>
              <a:rPr lang="tr-TR" sz="1200" dirty="0"/>
              <a:t>istem tarafından </a:t>
            </a:r>
            <a:r>
              <a:rPr lang="tr-TR" sz="1200" b="1" dirty="0">
                <a:solidFill>
                  <a:srgbClr val="C00000"/>
                </a:solidFill>
              </a:rPr>
              <a:t>risk kriterlerine göre </a:t>
            </a:r>
            <a:r>
              <a:rPr lang="tr-TR" sz="1200" dirty="0"/>
              <a:t>otomatik olarak </a:t>
            </a:r>
            <a:r>
              <a:rPr lang="tr-TR" sz="1200" b="1" dirty="0">
                <a:solidFill>
                  <a:srgbClr val="C00000"/>
                </a:solidFill>
              </a:rPr>
              <a:t>muayene memuru </a:t>
            </a:r>
            <a:r>
              <a:rPr lang="tr-TR" sz="1200" dirty="0"/>
              <a:t>ve </a:t>
            </a:r>
            <a:r>
              <a:rPr lang="tr-TR" sz="1200" b="1" dirty="0">
                <a:solidFill>
                  <a:srgbClr val="C00000"/>
                </a:solidFill>
              </a:rPr>
              <a:t>muayene hattı </a:t>
            </a:r>
            <a:r>
              <a:rPr lang="tr-TR" sz="1200" dirty="0"/>
              <a:t>belirlenir.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Bakanlık Makamının 21.05.2012 tarihli ve 2012/44 sayılı Onay’ı ile uygun bulunan “Gümrük İdarelerinin Standardizasyonu Eylem </a:t>
            </a:r>
            <a:r>
              <a:rPr lang="tr-TR" sz="1200" dirty="0" err="1"/>
              <a:t>Planı”nın</a:t>
            </a:r>
            <a:r>
              <a:rPr lang="tr-TR" sz="1200" dirty="0"/>
              <a:t> 2.2 no.lu; “Tescil ve onay işlemlerinin sistem tarafından yerine getirilerek, muayene işlemleri dahil tüm işlemlerin tek memur eliyle yürütülmesi” eylemi çerçevesinde; BİLGE Sisteminde tescil ve onay aşamaları birleştirilerek tüm gümrük idarelerinde uygulamaya geçilmiştir.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28</a:t>
            </a:fld>
            <a:endParaRPr lang="tr-TR"/>
          </a:p>
        </p:txBody>
      </p:sp>
    </p:spTree>
    <p:extLst>
      <p:ext uri="{BB962C8B-B14F-4D97-AF65-F5344CB8AC3E}">
        <p14:creationId xmlns:p14="http://schemas.microsoft.com/office/powerpoint/2010/main" val="3043521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Beyanname</a:t>
            </a:r>
            <a:r>
              <a:rPr lang="tr-TR" sz="1200" baseline="0" dirty="0"/>
              <a:t> tescil edildiği an s</a:t>
            </a:r>
            <a:r>
              <a:rPr lang="tr-TR" sz="1200" dirty="0"/>
              <a:t>istem tarafından </a:t>
            </a:r>
            <a:r>
              <a:rPr lang="tr-TR" sz="1200" b="1" dirty="0">
                <a:solidFill>
                  <a:srgbClr val="C00000"/>
                </a:solidFill>
              </a:rPr>
              <a:t>risk kriterlerine göre </a:t>
            </a:r>
            <a:r>
              <a:rPr lang="tr-TR" sz="1200" dirty="0"/>
              <a:t>otomatik olarak </a:t>
            </a:r>
            <a:r>
              <a:rPr lang="tr-TR" sz="1200" b="1" dirty="0">
                <a:solidFill>
                  <a:srgbClr val="C00000"/>
                </a:solidFill>
              </a:rPr>
              <a:t>muayene memuru </a:t>
            </a:r>
            <a:r>
              <a:rPr lang="tr-TR" sz="1200" dirty="0"/>
              <a:t>ve </a:t>
            </a:r>
            <a:r>
              <a:rPr lang="tr-TR" sz="1200" b="1" dirty="0">
                <a:solidFill>
                  <a:srgbClr val="C00000"/>
                </a:solidFill>
              </a:rPr>
              <a:t>muayene hattı </a:t>
            </a:r>
            <a:r>
              <a:rPr lang="tr-TR" sz="1200" dirty="0"/>
              <a:t>belirlenir.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Bakanlık Makamının 21.05.2012 tarihli ve 2012/44 sayılı Onay’ı ile uygun bulunan “Gümrük İdarelerinin Standardizasyonu Eylem </a:t>
            </a:r>
            <a:r>
              <a:rPr lang="tr-TR" sz="1200" dirty="0" err="1"/>
              <a:t>Planı”nın</a:t>
            </a:r>
            <a:r>
              <a:rPr lang="tr-TR" sz="1200" dirty="0"/>
              <a:t> 2.2 no.lu; “Tescil ve onay işlemlerinin sistem tarafından yerine getirilerek, muayene işlemleri dahil tüm işlemlerin tek memur eliyle yürütülmesi” eylemi çerçevesinde; BİLGE Sisteminde tescil ve onay aşamaları birleştirilerek tüm gümrük idarelerinde uygulamaya geçilmiştir.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29</a:t>
            </a:fld>
            <a:endParaRPr lang="tr-TR"/>
          </a:p>
        </p:txBody>
      </p:sp>
    </p:spTree>
    <p:extLst>
      <p:ext uri="{BB962C8B-B14F-4D97-AF65-F5344CB8AC3E}">
        <p14:creationId xmlns:p14="http://schemas.microsoft.com/office/powerpoint/2010/main" val="2247294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Beyanname</a:t>
            </a:r>
            <a:r>
              <a:rPr lang="tr-TR" sz="1200" baseline="0" dirty="0"/>
              <a:t> tescil edildiği an s</a:t>
            </a:r>
            <a:r>
              <a:rPr lang="tr-TR" sz="1200" dirty="0"/>
              <a:t>istem tarafından </a:t>
            </a:r>
            <a:r>
              <a:rPr lang="tr-TR" sz="1200" b="1" dirty="0">
                <a:solidFill>
                  <a:srgbClr val="C00000"/>
                </a:solidFill>
              </a:rPr>
              <a:t>risk kriterlerine göre </a:t>
            </a:r>
            <a:r>
              <a:rPr lang="tr-TR" sz="1200" dirty="0"/>
              <a:t>otomatik olarak </a:t>
            </a:r>
            <a:r>
              <a:rPr lang="tr-TR" sz="1200" b="1" dirty="0">
                <a:solidFill>
                  <a:srgbClr val="C00000"/>
                </a:solidFill>
              </a:rPr>
              <a:t>muayene memuru </a:t>
            </a:r>
            <a:r>
              <a:rPr lang="tr-TR" sz="1200" dirty="0"/>
              <a:t>ve </a:t>
            </a:r>
            <a:r>
              <a:rPr lang="tr-TR" sz="1200" b="1" dirty="0">
                <a:solidFill>
                  <a:srgbClr val="C00000"/>
                </a:solidFill>
              </a:rPr>
              <a:t>muayene hattı </a:t>
            </a:r>
            <a:r>
              <a:rPr lang="tr-TR" sz="1200" dirty="0"/>
              <a:t>belirlenir.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Bakanlık Makamının 21.05.2012 tarihli ve 2012/44 sayılı Onay’ı ile uygun bulunan “Gümrük İdarelerinin Standardizasyonu Eylem </a:t>
            </a:r>
            <a:r>
              <a:rPr lang="tr-TR" sz="1200" dirty="0" err="1"/>
              <a:t>Planı”nın</a:t>
            </a:r>
            <a:r>
              <a:rPr lang="tr-TR" sz="1200" dirty="0"/>
              <a:t> 2.2 no.lu; “Tescil ve onay işlemlerinin sistem tarafından yerine getirilerek, muayene işlemleri dahil tüm işlemlerin tek memur eliyle yürütülmesi” eylemi çerçevesinde; BİLGE Sisteminde tescil ve onay aşamaları birleştirilerek tüm gümrük idarelerinde uygulamaya geçilmiştir.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30</a:t>
            </a:fld>
            <a:endParaRPr lang="tr-TR"/>
          </a:p>
        </p:txBody>
      </p:sp>
    </p:spTree>
    <p:extLst>
      <p:ext uri="{BB962C8B-B14F-4D97-AF65-F5344CB8AC3E}">
        <p14:creationId xmlns:p14="http://schemas.microsoft.com/office/powerpoint/2010/main" val="745143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Gümrük muayene memuru, sistem tarafından gerçekleştirilen risk analizi doğrultusunda fiziki veya belge kontrolünü gerçekleştirir. Muayene işlemi sonucunda beyannameyi onaylayabileceği gibi, şüphe veya tahlil gerekmesi durumunda kırmızı hatta yönlendirebilir ya da beyanname üzerinde gerekli düzeltmeleri yapmak üzere beyannameye bloke koyarak </a:t>
            </a:r>
            <a:r>
              <a:rPr lang="tr-TR" dirty="0" err="1"/>
              <a:t>redrese</a:t>
            </a:r>
            <a:r>
              <a:rPr lang="tr-TR" dirty="0"/>
              <a:t> işlemi gerçekleştirebilir.</a:t>
            </a:r>
          </a:p>
          <a:p>
            <a:r>
              <a:rPr lang="tr-TR" dirty="0"/>
              <a:t>Muayene işleminin tamamlanması ile birlikte beyanname ihracat beyannamesi «Çıkabilir» statüye gelir.</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31</a:t>
            </a:fld>
            <a:endParaRPr lang="tr-TR"/>
          </a:p>
        </p:txBody>
      </p:sp>
    </p:spTree>
    <p:extLst>
      <p:ext uri="{BB962C8B-B14F-4D97-AF65-F5344CB8AC3E}">
        <p14:creationId xmlns:p14="http://schemas.microsoft.com/office/powerpoint/2010/main" val="1557029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32</a:t>
            </a:fld>
            <a:endParaRPr lang="tr-TR"/>
          </a:p>
        </p:txBody>
      </p:sp>
    </p:spTree>
    <p:extLst>
      <p:ext uri="{BB962C8B-B14F-4D97-AF65-F5344CB8AC3E}">
        <p14:creationId xmlns:p14="http://schemas.microsoft.com/office/powerpoint/2010/main" val="1666661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None/>
            </a:pPr>
            <a:r>
              <a:rPr lang="tr-TR" sz="1200" dirty="0"/>
              <a:t>BİLGE (</a:t>
            </a:r>
            <a:r>
              <a:rPr lang="tr-TR" sz="1200" dirty="0" err="1"/>
              <a:t>BİLgisayarlı</a:t>
            </a:r>
            <a:r>
              <a:rPr lang="tr-TR" sz="1200" dirty="0"/>
              <a:t> Gümrük Etkinlikleri) gümrük işlemlerinin bilgisayar ortamında yürütülmesi amacıyla geliştirilen ve kullanılan yazılımın ve sistemin adıdır. </a:t>
            </a:r>
          </a:p>
          <a:p>
            <a:pPr>
              <a:buFont typeface="Wingdings" panose="05000000000000000000" pitchFamily="2" charset="2"/>
              <a:buNone/>
            </a:pPr>
            <a:endParaRPr lang="tr-TR" sz="1200" dirty="0"/>
          </a:p>
          <a:p>
            <a:pPr>
              <a:buFont typeface="Wingdings" panose="05000000000000000000" pitchFamily="2" charset="2"/>
              <a:buNone/>
            </a:pPr>
            <a:r>
              <a:rPr lang="tr-TR" sz="1200" dirty="0"/>
              <a:t>BİLGE Sistemine giriş yapmak için bir kullanıcı koduna ve bir şifreye ihtiyacınız vardır.  BİLGE kullanıcı kodunuzu almak için herhangi bir gümrük idaresine başvurmanız yeterlidir. </a:t>
            </a:r>
          </a:p>
          <a:p>
            <a:pPr>
              <a:buFont typeface="Wingdings" panose="05000000000000000000" pitchFamily="2" charset="2"/>
              <a:buNone/>
            </a:pPr>
            <a:r>
              <a:rPr lang="tr-TR" sz="1200" dirty="0"/>
              <a:t>Kullanıcı kodu talebinizin onaylanması durumunda Bilge sistemine girilebilmeniz için bir şifre belirlemeniz gerekir. </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6</a:t>
            </a:fld>
            <a:endParaRPr lang="tr-TR"/>
          </a:p>
        </p:txBody>
      </p:sp>
    </p:spTree>
    <p:extLst>
      <p:ext uri="{BB962C8B-B14F-4D97-AF65-F5344CB8AC3E}">
        <p14:creationId xmlns:p14="http://schemas.microsoft.com/office/powerpoint/2010/main" val="917883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a:solidFill>
                  <a:schemeClr val="tx1"/>
                </a:solidFill>
                <a:latin typeface="+mn-lt"/>
                <a:ea typeface="+mn-ea"/>
                <a:cs typeface="+mn-cs"/>
              </a:rPr>
              <a:t>5015 sayılı Petrol Piyasası Kanunu’nda </a:t>
            </a:r>
            <a:r>
              <a:rPr lang="tr-TR" sz="1200" b="1" i="0" u="none" strike="noStrike" kern="1200" baseline="0" dirty="0" err="1">
                <a:solidFill>
                  <a:schemeClr val="tx1"/>
                </a:solidFill>
                <a:latin typeface="+mn-lt"/>
                <a:ea typeface="+mn-ea"/>
                <a:cs typeface="+mn-cs"/>
              </a:rPr>
              <a:t>ihrakiye</a:t>
            </a:r>
            <a:r>
              <a:rPr lang="tr-TR" sz="1200" b="1" i="0" u="none" strike="noStrike" kern="1200" baseline="0" dirty="0">
                <a:solidFill>
                  <a:schemeClr val="tx1"/>
                </a:solidFill>
                <a:latin typeface="+mn-lt"/>
                <a:ea typeface="+mn-ea"/>
                <a:cs typeface="+mn-cs"/>
              </a:rPr>
              <a:t>,</a:t>
            </a:r>
            <a:r>
              <a:rPr lang="tr-TR" sz="1200" b="0" i="0" u="none" strike="noStrike" kern="1200" baseline="0" dirty="0">
                <a:solidFill>
                  <a:schemeClr val="tx1"/>
                </a:solidFill>
                <a:latin typeface="+mn-lt"/>
                <a:ea typeface="+mn-ea"/>
                <a:cs typeface="+mn-cs"/>
              </a:rPr>
              <a:t> ülkenin karasuları ve/veya karasuları bitişiğinde deniz vasıtalarına veya hava meydanlarında yerli ve yabancı uçaklara vergili veya vergisiz sağlanan akaryakıt ve madeni yağ olarak tanımlanmaktadır. </a:t>
            </a:r>
          </a:p>
          <a:p>
            <a:endParaRPr lang="tr-TR" sz="1200" b="0" i="0" u="none" strike="noStrike" kern="1200" baseline="0" dirty="0">
              <a:solidFill>
                <a:schemeClr val="tx1"/>
              </a:solidFill>
              <a:latin typeface="+mn-lt"/>
              <a:ea typeface="+mn-ea"/>
              <a:cs typeface="+mn-cs"/>
            </a:endParaRPr>
          </a:p>
          <a:p>
            <a:r>
              <a:rPr lang="tr-TR" sz="1200" b="0" i="0" u="none" strike="noStrike" kern="1200" baseline="0" dirty="0">
                <a:solidFill>
                  <a:schemeClr val="tx1"/>
                </a:solidFill>
                <a:latin typeface="+mn-lt"/>
                <a:ea typeface="+mn-ea"/>
                <a:cs typeface="+mn-cs"/>
              </a:rPr>
              <a:t>2013/28 sayılı Genelgede; </a:t>
            </a:r>
            <a:r>
              <a:rPr lang="tr-TR" sz="1200" b="1" i="0" u="none" strike="noStrike" kern="1200" baseline="0" dirty="0">
                <a:solidFill>
                  <a:schemeClr val="tx1"/>
                </a:solidFill>
                <a:latin typeface="+mn-lt"/>
                <a:ea typeface="+mn-ea"/>
                <a:cs typeface="+mn-cs"/>
              </a:rPr>
              <a:t>kumanya</a:t>
            </a:r>
            <a:r>
              <a:rPr lang="tr-TR" sz="1200" b="0" i="0" u="none" strike="noStrike" kern="1200" baseline="0" dirty="0">
                <a:solidFill>
                  <a:schemeClr val="tx1"/>
                </a:solidFill>
                <a:latin typeface="+mn-lt"/>
                <a:ea typeface="+mn-ea"/>
                <a:cs typeface="+mn-cs"/>
              </a:rPr>
              <a:t>, deniz veya hava taşıtının personeli ve yolcularının yolculuk sırasında tüketimi için verilecek olan yiyecekler, alkollü ya da alkolsüz içecekler, sigara, kişisel tüketim ve temizlik malzemeleri olarak tanımlanmaktadır. </a:t>
            </a:r>
            <a:endParaRPr lang="tr-TR"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33</a:t>
            </a:fld>
            <a:endParaRPr lang="tr-TR"/>
          </a:p>
        </p:txBody>
      </p:sp>
    </p:spTree>
    <p:extLst>
      <p:ext uri="{BB962C8B-B14F-4D97-AF65-F5344CB8AC3E}">
        <p14:creationId xmlns:p14="http://schemas.microsoft.com/office/powerpoint/2010/main" val="2932664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34</a:t>
            </a:fld>
            <a:endParaRPr lang="tr-TR"/>
          </a:p>
        </p:txBody>
      </p:sp>
    </p:spTree>
    <p:extLst>
      <p:ext uri="{BB962C8B-B14F-4D97-AF65-F5344CB8AC3E}">
        <p14:creationId xmlns:p14="http://schemas.microsoft.com/office/powerpoint/2010/main" val="1182929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35</a:t>
            </a:fld>
            <a:endParaRPr lang="tr-TR"/>
          </a:p>
        </p:txBody>
      </p:sp>
    </p:spTree>
    <p:extLst>
      <p:ext uri="{BB962C8B-B14F-4D97-AF65-F5344CB8AC3E}">
        <p14:creationId xmlns:p14="http://schemas.microsoft.com/office/powerpoint/2010/main" val="1188930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TIR Karnesi ile sevk edilecekse, taşıma</a:t>
            </a:r>
            <a:r>
              <a:rPr lang="tr-TR" baseline="0" dirty="0"/>
              <a:t> </a:t>
            </a:r>
            <a:r>
              <a:rPr lang="tr-TR" dirty="0"/>
              <a:t>senedi konusu eşyaların TIR Karnesine kaydedilmesi akabinde gümrük idaresine TIR Karnesi ile</a:t>
            </a:r>
          </a:p>
          <a:p>
            <a:r>
              <a:rPr lang="tr-TR" dirty="0"/>
              <a:t>müracaat edilir; bu aşamada hangi taşıma senedinde hangi ihracat beyannamesi kapsamı eşyaların</a:t>
            </a:r>
            <a:r>
              <a:rPr lang="tr-TR" baseline="0" dirty="0"/>
              <a:t> </a:t>
            </a:r>
            <a:r>
              <a:rPr lang="tr-TR" dirty="0"/>
              <a:t>bulunduğu bilgilerini de içerecek </a:t>
            </a:r>
          </a:p>
          <a:p>
            <a:r>
              <a:rPr lang="tr-TR" dirty="0"/>
              <a:t>şekilde Özet Beyan bilgileri sisteme girilerek Özet Beyan tescil</a:t>
            </a:r>
            <a:r>
              <a:rPr lang="tr-TR" baseline="0" dirty="0"/>
              <a:t> </a:t>
            </a:r>
            <a:r>
              <a:rPr lang="tr-TR" dirty="0"/>
              <a:t>işlemi de gerçekleştirilir. Özet Beyana ilişkin veri girişleri yoluyla beyan</a:t>
            </a:r>
          </a:p>
          <a:p>
            <a:r>
              <a:rPr lang="tr-TR" dirty="0"/>
              <a:t>işlemi nakliyeciler</a:t>
            </a:r>
            <a:r>
              <a:rPr lang="tr-TR" baseline="0" dirty="0"/>
              <a:t> </a:t>
            </a:r>
            <a:r>
              <a:rPr lang="tr-TR" dirty="0"/>
              <a:t>tarafından, kendilerine tahsis edilmiş şifreler kullanılmak yoluyla gerçekleştirilir. Tescil edilen Özet</a:t>
            </a:r>
            <a:r>
              <a:rPr lang="tr-TR" baseline="0" dirty="0"/>
              <a:t> </a:t>
            </a:r>
            <a:r>
              <a:rPr lang="tr-TR" dirty="0"/>
              <a:t>Beyanlar ilgili TIR</a:t>
            </a:r>
          </a:p>
          <a:p>
            <a:r>
              <a:rPr lang="tr-TR" dirty="0"/>
              <a:t>Karnesiyle birlikte hareket (ihracat) gümrük idaresinde onay işlemine tabi tutulur.</a:t>
            </a:r>
            <a:r>
              <a:rPr lang="tr-TR" baseline="0" dirty="0"/>
              <a:t> </a:t>
            </a:r>
            <a:r>
              <a:rPr lang="tr-TR" dirty="0"/>
              <a:t>Onay işlemi, TIR Karnesi ile taşınacak İhracat Beyannamelerinin </a:t>
            </a:r>
          </a:p>
          <a:p>
            <a:r>
              <a:rPr lang="tr-TR" dirty="0"/>
              <a:t>TIR Karnesine eklenerek kağıt</a:t>
            </a:r>
            <a:r>
              <a:rPr lang="tr-TR" baseline="0" dirty="0"/>
              <a:t> </a:t>
            </a:r>
            <a:r>
              <a:rPr lang="tr-TR" dirty="0"/>
              <a:t>ortamında gümrük idaresine sunulması ve gümrük idaresince de bunların kontrolünün yapılması ve</a:t>
            </a:r>
          </a:p>
          <a:p>
            <a:r>
              <a:rPr lang="tr-TR" dirty="0"/>
              <a:t>sistem üzerinden onaylanması ile neticelenir.</a:t>
            </a:r>
          </a:p>
          <a:p>
            <a:endParaRPr lang="tr-TR" dirty="0"/>
          </a:p>
          <a:p>
            <a:r>
              <a:rPr lang="tr-TR" dirty="0"/>
              <a:t>Taşımanın TIR Karnesi kapsamında yapılmaması</a:t>
            </a:r>
            <a:r>
              <a:rPr lang="tr-TR" baseline="0" dirty="0"/>
              <a:t> </a:t>
            </a:r>
            <a:r>
              <a:rPr lang="tr-TR" dirty="0"/>
              <a:t>durumunda ise nakliyeci tarafından sistem üzerinden Transit Beyannamesinin tescil ettirilmesi söz</a:t>
            </a:r>
          </a:p>
          <a:p>
            <a:r>
              <a:rPr lang="tr-TR" dirty="0"/>
              <a:t>konusu olacak, gerekli kontrollerin yapılması sonrasında Transit Beyannamesi sistem üzerinden</a:t>
            </a:r>
            <a:r>
              <a:rPr lang="tr-TR" baseline="0" dirty="0"/>
              <a:t> </a:t>
            </a:r>
            <a:r>
              <a:rPr lang="tr-TR" dirty="0"/>
              <a:t>onaylanacaktır.</a:t>
            </a:r>
          </a:p>
          <a:p>
            <a:endParaRPr lang="tr-TR" dirty="0"/>
          </a:p>
          <a:p>
            <a:r>
              <a:rPr lang="tr-TR" dirty="0"/>
              <a:t>Onaylanan TIR Karnesi veya Transit Beyannamesi konusu araca gümrük mührü</a:t>
            </a:r>
            <a:r>
              <a:rPr lang="tr-TR" baseline="0" dirty="0"/>
              <a:t> </a:t>
            </a:r>
            <a:r>
              <a:rPr lang="tr-TR" dirty="0"/>
              <a:t>vurulur ve yurtdışına çıkış yapacağı sınır kapısına</a:t>
            </a:r>
            <a:r>
              <a:rPr lang="tr-TR" baseline="0" dirty="0"/>
              <a:t> sevk edilir.</a:t>
            </a:r>
            <a:endParaRPr lang="tr-TR"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36</a:t>
            </a:fld>
            <a:endParaRPr lang="tr-TR"/>
          </a:p>
        </p:txBody>
      </p:sp>
    </p:spTree>
    <p:extLst>
      <p:ext uri="{BB962C8B-B14F-4D97-AF65-F5344CB8AC3E}">
        <p14:creationId xmlns:p14="http://schemas.microsoft.com/office/powerpoint/2010/main" val="1530908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37</a:t>
            </a:fld>
            <a:endParaRPr lang="tr-TR"/>
          </a:p>
        </p:txBody>
      </p:sp>
    </p:spTree>
    <p:extLst>
      <p:ext uri="{BB962C8B-B14F-4D97-AF65-F5344CB8AC3E}">
        <p14:creationId xmlns:p14="http://schemas.microsoft.com/office/powerpoint/2010/main" val="1422136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38</a:t>
            </a:fld>
            <a:endParaRPr lang="tr-TR"/>
          </a:p>
        </p:txBody>
      </p:sp>
    </p:spTree>
    <p:extLst>
      <p:ext uri="{BB962C8B-B14F-4D97-AF65-F5344CB8AC3E}">
        <p14:creationId xmlns:p14="http://schemas.microsoft.com/office/powerpoint/2010/main" val="551147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39</a:t>
            </a:fld>
            <a:endParaRPr lang="tr-TR"/>
          </a:p>
        </p:txBody>
      </p:sp>
    </p:spTree>
    <p:extLst>
      <p:ext uri="{BB962C8B-B14F-4D97-AF65-F5344CB8AC3E}">
        <p14:creationId xmlns:p14="http://schemas.microsoft.com/office/powerpoint/2010/main" val="2086582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40</a:t>
            </a:fld>
            <a:endParaRPr lang="tr-TR"/>
          </a:p>
        </p:txBody>
      </p:sp>
    </p:spTree>
    <p:extLst>
      <p:ext uri="{BB962C8B-B14F-4D97-AF65-F5344CB8AC3E}">
        <p14:creationId xmlns:p14="http://schemas.microsoft.com/office/powerpoint/2010/main" val="1160980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41</a:t>
            </a:fld>
            <a:endParaRPr lang="tr-TR"/>
          </a:p>
        </p:txBody>
      </p:sp>
    </p:spTree>
    <p:extLst>
      <p:ext uri="{BB962C8B-B14F-4D97-AF65-F5344CB8AC3E}">
        <p14:creationId xmlns:p14="http://schemas.microsoft.com/office/powerpoint/2010/main" val="2407401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42</a:t>
            </a:fld>
            <a:endParaRPr lang="tr-TR"/>
          </a:p>
        </p:txBody>
      </p:sp>
    </p:spTree>
    <p:extLst>
      <p:ext uri="{BB962C8B-B14F-4D97-AF65-F5344CB8AC3E}">
        <p14:creationId xmlns:p14="http://schemas.microsoft.com/office/powerpoint/2010/main" val="299343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Temsilci Türkiye Gümrük Bölgesinde yerleşik olma şartını taşır.(Transit taşımacılık yapan ve arızi olarak beyanda bulunan kişiler hariç)</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7</a:t>
            </a:fld>
            <a:endParaRPr lang="tr-TR"/>
          </a:p>
        </p:txBody>
      </p:sp>
    </p:spTree>
    <p:extLst>
      <p:ext uri="{BB962C8B-B14F-4D97-AF65-F5344CB8AC3E}">
        <p14:creationId xmlns:p14="http://schemas.microsoft.com/office/powerpoint/2010/main" val="1194872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43</a:t>
            </a:fld>
            <a:endParaRPr lang="tr-TR"/>
          </a:p>
        </p:txBody>
      </p:sp>
    </p:spTree>
    <p:extLst>
      <p:ext uri="{BB962C8B-B14F-4D97-AF65-F5344CB8AC3E}">
        <p14:creationId xmlns:p14="http://schemas.microsoft.com/office/powerpoint/2010/main" val="1115909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44</a:t>
            </a:fld>
            <a:endParaRPr lang="tr-TR"/>
          </a:p>
        </p:txBody>
      </p:sp>
    </p:spTree>
    <p:extLst>
      <p:ext uri="{BB962C8B-B14F-4D97-AF65-F5344CB8AC3E}">
        <p14:creationId xmlns:p14="http://schemas.microsoft.com/office/powerpoint/2010/main" val="4289999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45</a:t>
            </a:fld>
            <a:endParaRPr lang="tr-TR"/>
          </a:p>
        </p:txBody>
      </p:sp>
    </p:spTree>
    <p:extLst>
      <p:ext uri="{BB962C8B-B14F-4D97-AF65-F5344CB8AC3E}">
        <p14:creationId xmlns:p14="http://schemas.microsoft.com/office/powerpoint/2010/main" val="2512387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46</a:t>
            </a:fld>
            <a:endParaRPr lang="tr-TR"/>
          </a:p>
        </p:txBody>
      </p:sp>
    </p:spTree>
    <p:extLst>
      <p:ext uri="{BB962C8B-B14F-4D97-AF65-F5344CB8AC3E}">
        <p14:creationId xmlns:p14="http://schemas.microsoft.com/office/powerpoint/2010/main" val="1524209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47</a:t>
            </a:fld>
            <a:endParaRPr lang="tr-TR"/>
          </a:p>
        </p:txBody>
      </p:sp>
    </p:spTree>
    <p:extLst>
      <p:ext uri="{BB962C8B-B14F-4D97-AF65-F5344CB8AC3E}">
        <p14:creationId xmlns:p14="http://schemas.microsoft.com/office/powerpoint/2010/main" val="565223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48</a:t>
            </a:fld>
            <a:endParaRPr lang="tr-TR"/>
          </a:p>
        </p:txBody>
      </p:sp>
    </p:spTree>
    <p:extLst>
      <p:ext uri="{BB962C8B-B14F-4D97-AF65-F5344CB8AC3E}">
        <p14:creationId xmlns:p14="http://schemas.microsoft.com/office/powerpoint/2010/main" val="4102764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49</a:t>
            </a:fld>
            <a:endParaRPr lang="tr-TR"/>
          </a:p>
        </p:txBody>
      </p:sp>
    </p:spTree>
    <p:extLst>
      <p:ext uri="{BB962C8B-B14F-4D97-AF65-F5344CB8AC3E}">
        <p14:creationId xmlns:p14="http://schemas.microsoft.com/office/powerpoint/2010/main" val="3649577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50</a:t>
            </a:fld>
            <a:endParaRPr lang="tr-TR"/>
          </a:p>
        </p:txBody>
      </p:sp>
    </p:spTree>
    <p:extLst>
      <p:ext uri="{BB962C8B-B14F-4D97-AF65-F5344CB8AC3E}">
        <p14:creationId xmlns:p14="http://schemas.microsoft.com/office/powerpoint/2010/main" val="1365604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51</a:t>
            </a:fld>
            <a:endParaRPr lang="tr-TR"/>
          </a:p>
        </p:txBody>
      </p:sp>
    </p:spTree>
    <p:extLst>
      <p:ext uri="{BB962C8B-B14F-4D97-AF65-F5344CB8AC3E}">
        <p14:creationId xmlns:p14="http://schemas.microsoft.com/office/powerpoint/2010/main" val="3622958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Konuyla ilgili ayrıntılar için Tebliğin yanı sıra TCMB-İhracat Genelgesine bakılması gerekmektedir.</a:t>
            </a:r>
          </a:p>
          <a:p>
            <a:endParaRPr lang="tr-TR" dirty="0"/>
          </a:p>
          <a:p>
            <a:r>
              <a:rPr lang="tr-TR" dirty="0"/>
              <a:t>İhracat bedelleri getirilmezse ne olur?</a:t>
            </a:r>
          </a:p>
          <a:p>
            <a:r>
              <a:rPr lang="tr-TR" dirty="0"/>
              <a:t>1567 sayılı Türk Parası Kıymetini Koruma Hakkında Kanunun 3 üncü maddesinin 3üncü fıkrasına göre, yurda getirmekle yükümlü oldukları kıymetlerin rayiç bedelinin yüzde beşi kadar idarî para cezasıyla cezalandırılırlar.</a:t>
            </a:r>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52</a:t>
            </a:fld>
            <a:endParaRPr lang="tr-TR"/>
          </a:p>
        </p:txBody>
      </p:sp>
    </p:spTree>
    <p:extLst>
      <p:ext uri="{BB962C8B-B14F-4D97-AF65-F5344CB8AC3E}">
        <p14:creationId xmlns:p14="http://schemas.microsoft.com/office/powerpoint/2010/main" val="4101913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8</a:t>
            </a:fld>
            <a:endParaRPr lang="tr-TR"/>
          </a:p>
        </p:txBody>
      </p:sp>
    </p:spTree>
    <p:extLst>
      <p:ext uri="{BB962C8B-B14F-4D97-AF65-F5344CB8AC3E}">
        <p14:creationId xmlns:p14="http://schemas.microsoft.com/office/powerpoint/2010/main" val="4089361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Konuyla ilgili ayrıntılar için Tebliğin yanı sıra TCMB-İhracat Genelgesine bakılması gerekmektedir.</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53</a:t>
            </a:fld>
            <a:endParaRPr lang="tr-TR"/>
          </a:p>
        </p:txBody>
      </p:sp>
    </p:spTree>
    <p:extLst>
      <p:ext uri="{BB962C8B-B14F-4D97-AF65-F5344CB8AC3E}">
        <p14:creationId xmlns:p14="http://schemas.microsoft.com/office/powerpoint/2010/main" val="571730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54</a:t>
            </a:fld>
            <a:endParaRPr lang="tr-TR"/>
          </a:p>
        </p:txBody>
      </p:sp>
    </p:spTree>
    <p:extLst>
      <p:ext uri="{BB962C8B-B14F-4D97-AF65-F5344CB8AC3E}">
        <p14:creationId xmlns:p14="http://schemas.microsoft.com/office/powerpoint/2010/main" val="3086467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İhraç edilen eşyanın; </a:t>
            </a:r>
          </a:p>
          <a:p>
            <a:r>
              <a:rPr lang="tr-TR" dirty="0"/>
              <a:t>Gönderildiği ülkede yürürlükte olan mevzuat nedeniyle serbest dolaşıma girememesi veya kullanıma arz edilmemesi,</a:t>
            </a:r>
          </a:p>
          <a:p>
            <a:r>
              <a:rPr lang="tr-TR" dirty="0"/>
              <a:t>Kusurlu olması veya sözleşme hükümlerine uygun olmaması nedenleriyle alıcısı tarafından kabul edilmemesi,</a:t>
            </a:r>
          </a:p>
          <a:p>
            <a:r>
              <a:rPr lang="tr-TR" dirty="0"/>
              <a:t>İhracatçının elinde olmayan sebeplerle amaçlanan kullanıma girememesi,</a:t>
            </a:r>
          </a:p>
          <a:p>
            <a:r>
              <a:rPr lang="tr-TR" dirty="0"/>
              <a:t>nedenleriyle geri gelmesi halinde, durumun Türkiye Gümrük Bölgesi dışındaki alıcıdan veya Türkiye Gümrük Bölgesi dışındaki yetkili kurumlardan alınacak belgelerle gümrük idaresine ispatı gerekir.</a:t>
            </a:r>
          </a:p>
          <a:p>
            <a:endParaRPr lang="tr-TR"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55</a:t>
            </a:fld>
            <a:endParaRPr lang="tr-TR"/>
          </a:p>
        </p:txBody>
      </p:sp>
    </p:spTree>
    <p:extLst>
      <p:ext uri="{BB962C8B-B14F-4D97-AF65-F5344CB8AC3E}">
        <p14:creationId xmlns:p14="http://schemas.microsoft.com/office/powerpoint/2010/main" val="3491045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56</a:t>
            </a:fld>
            <a:endParaRPr lang="tr-TR"/>
          </a:p>
        </p:txBody>
      </p:sp>
    </p:spTree>
    <p:extLst>
      <p:ext uri="{BB962C8B-B14F-4D97-AF65-F5344CB8AC3E}">
        <p14:creationId xmlns:p14="http://schemas.microsoft.com/office/powerpoint/2010/main" val="2363616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57</a:t>
            </a:fld>
            <a:endParaRPr lang="tr-TR"/>
          </a:p>
        </p:txBody>
      </p:sp>
    </p:spTree>
    <p:extLst>
      <p:ext uri="{BB962C8B-B14F-4D97-AF65-F5344CB8AC3E}">
        <p14:creationId xmlns:p14="http://schemas.microsoft.com/office/powerpoint/2010/main" val="10099592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Eşyaları Türkçe fatura ve İngilizce nüshasıyla birlikte kargo firmasının sizden isteyeceği diğer belgeleri de ekleyerek kuryeye teslim etmeniz yeterli. Diğer tüm işlemler firma tarafından yapılmaktadır.</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58</a:t>
            </a:fld>
            <a:endParaRPr lang="tr-TR"/>
          </a:p>
        </p:txBody>
      </p:sp>
    </p:spTree>
    <p:extLst>
      <p:ext uri="{BB962C8B-B14F-4D97-AF65-F5344CB8AC3E}">
        <p14:creationId xmlns:p14="http://schemas.microsoft.com/office/powerpoint/2010/main" val="3997814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Taşıma ücreti dışında bir maliyet yoktur çünkü işlemler kargo firmasınca yapıldığı için gümrük müşavirliği ücreti yoktur. İhracatçı Birliğine üye olmak gerekmediği için birlik aidatı da ödenmez.</a:t>
            </a:r>
          </a:p>
          <a:p>
            <a:endParaRPr lang="tr-TR" dirty="0"/>
          </a:p>
          <a:p>
            <a:r>
              <a:rPr lang="tr-TR" dirty="0"/>
              <a:t>ETGB ile Mikro </a:t>
            </a:r>
            <a:r>
              <a:rPr lang="tr-TR" dirty="0" err="1"/>
              <a:t>ihracatlarda</a:t>
            </a:r>
            <a:r>
              <a:rPr lang="tr-TR" dirty="0"/>
              <a:t> KDV nüshası vb. gibi basılı beyannameler ve evraklar bulunmadığından, her mikro ihracat işleminize ilişkin kargo firmasınca kayıtlı olan mail adresinize gönderilen ETGB bilgileri ile bağlı olduğunuz vergi dairesine başvurabilirsiniz.</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59</a:t>
            </a:fld>
            <a:endParaRPr lang="tr-TR"/>
          </a:p>
        </p:txBody>
      </p:sp>
    </p:spTree>
    <p:extLst>
      <p:ext uri="{BB962C8B-B14F-4D97-AF65-F5344CB8AC3E}">
        <p14:creationId xmlns:p14="http://schemas.microsoft.com/office/powerpoint/2010/main" val="30343008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60</a:t>
            </a:fld>
            <a:endParaRPr lang="tr-TR"/>
          </a:p>
        </p:txBody>
      </p:sp>
    </p:spTree>
    <p:extLst>
      <p:ext uri="{BB962C8B-B14F-4D97-AF65-F5344CB8AC3E}">
        <p14:creationId xmlns:p14="http://schemas.microsoft.com/office/powerpoint/2010/main" val="25742458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err="1"/>
              <a:t>Tek</a:t>
            </a:r>
            <a:r>
              <a:rPr lang="en-US" dirty="0"/>
              <a:t> </a:t>
            </a:r>
            <a:r>
              <a:rPr lang="en-US" dirty="0" err="1"/>
              <a:t>Pencere</a:t>
            </a:r>
            <a:r>
              <a:rPr lang="en-US" dirty="0"/>
              <a:t> </a:t>
            </a:r>
            <a:r>
              <a:rPr lang="en-US" dirty="0" err="1"/>
              <a:t>Sistemi</a:t>
            </a:r>
            <a:r>
              <a:rPr lang="en-US" dirty="0"/>
              <a:t> </a:t>
            </a:r>
            <a:r>
              <a:rPr lang="en-US" dirty="0" err="1"/>
              <a:t>uygulamasında</a:t>
            </a:r>
            <a:r>
              <a:rPr lang="en-US" dirty="0"/>
              <a:t> </a:t>
            </a:r>
            <a:r>
              <a:rPr lang="en-US" dirty="0" err="1"/>
              <a:t>başvuru</a:t>
            </a:r>
            <a:r>
              <a:rPr lang="en-US" dirty="0"/>
              <a:t> </a:t>
            </a:r>
            <a:r>
              <a:rPr lang="en-US" dirty="0" err="1"/>
              <a:t>yapacak</a:t>
            </a:r>
            <a:r>
              <a:rPr lang="en-US" dirty="0"/>
              <a:t> </a:t>
            </a:r>
            <a:r>
              <a:rPr lang="en-US" dirty="0" err="1"/>
              <a:t>yükümlülerin</a:t>
            </a:r>
            <a:r>
              <a:rPr lang="en-US" dirty="0"/>
              <a:t> “</a:t>
            </a:r>
            <a:r>
              <a:rPr lang="en-US" dirty="0" err="1"/>
              <a:t>Tek</a:t>
            </a:r>
            <a:r>
              <a:rPr lang="en-US" dirty="0"/>
              <a:t> </a:t>
            </a:r>
            <a:r>
              <a:rPr lang="en-US" dirty="0" err="1"/>
              <a:t>Pencere</a:t>
            </a:r>
            <a:r>
              <a:rPr lang="en-US" dirty="0"/>
              <a:t>” </a:t>
            </a:r>
            <a:r>
              <a:rPr lang="en-US" dirty="0" err="1"/>
              <a:t>yetkisine</a:t>
            </a:r>
            <a:r>
              <a:rPr lang="en-US" dirty="0"/>
              <a:t> </a:t>
            </a:r>
            <a:r>
              <a:rPr lang="en-US" dirty="0" err="1"/>
              <a:t>sahip</a:t>
            </a:r>
            <a:r>
              <a:rPr lang="en-US" dirty="0"/>
              <a:t> </a:t>
            </a:r>
            <a:r>
              <a:rPr lang="en-US" dirty="0" err="1"/>
              <a:t>olması</a:t>
            </a:r>
            <a:r>
              <a:rPr lang="en-US" dirty="0"/>
              <a:t> </a:t>
            </a:r>
            <a:r>
              <a:rPr lang="en-US" dirty="0" err="1"/>
              <a:t>gerekmektedir</a:t>
            </a:r>
            <a:r>
              <a:rPr lang="en-US" dirty="0"/>
              <a:t>. </a:t>
            </a:r>
            <a:r>
              <a:rPr lang="en-US" dirty="0" err="1"/>
              <a:t>Söz</a:t>
            </a:r>
            <a:r>
              <a:rPr lang="en-US" dirty="0"/>
              <a:t> </a:t>
            </a:r>
            <a:r>
              <a:rPr lang="en-US" dirty="0" err="1"/>
              <a:t>konusu</a:t>
            </a:r>
            <a:r>
              <a:rPr lang="en-US" dirty="0"/>
              <a:t> </a:t>
            </a:r>
            <a:r>
              <a:rPr lang="en-US" dirty="0" err="1"/>
              <a:t>yetki</a:t>
            </a:r>
            <a:r>
              <a:rPr lang="en-US" dirty="0"/>
              <a:t> </a:t>
            </a:r>
            <a:r>
              <a:rPr lang="en-US" dirty="0" err="1"/>
              <a:t>için</a:t>
            </a:r>
            <a:r>
              <a:rPr lang="en-US" dirty="0"/>
              <a:t> </a:t>
            </a:r>
            <a:r>
              <a:rPr lang="en-US" dirty="0" err="1"/>
              <a:t>ilgili</a:t>
            </a:r>
            <a:r>
              <a:rPr lang="en-US" dirty="0"/>
              <a:t> </a:t>
            </a:r>
            <a:r>
              <a:rPr lang="en-US" dirty="0" err="1"/>
              <a:t>gümrük</a:t>
            </a:r>
            <a:r>
              <a:rPr lang="en-US" dirty="0"/>
              <a:t> </a:t>
            </a:r>
            <a:r>
              <a:rPr lang="en-US" dirty="0" err="1"/>
              <a:t>müdürlüğüne</a:t>
            </a:r>
            <a:r>
              <a:rPr lang="en-US" dirty="0"/>
              <a:t> </a:t>
            </a:r>
            <a:r>
              <a:rPr lang="en-US" dirty="0" err="1"/>
              <a:t>başvurulması</a:t>
            </a:r>
            <a:r>
              <a:rPr lang="en-US" dirty="0"/>
              <a:t> </a:t>
            </a:r>
            <a:r>
              <a:rPr lang="en-US" dirty="0" err="1"/>
              <a:t>gerekmektedir</a:t>
            </a:r>
            <a:r>
              <a:rPr lang="en-US" dirty="0"/>
              <a:t>.</a:t>
            </a:r>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61</a:t>
            </a:fld>
            <a:endParaRPr lang="tr-TR"/>
          </a:p>
        </p:txBody>
      </p:sp>
    </p:spTree>
    <p:extLst>
      <p:ext uri="{BB962C8B-B14F-4D97-AF65-F5344CB8AC3E}">
        <p14:creationId xmlns:p14="http://schemas.microsoft.com/office/powerpoint/2010/main" val="19807973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err="1"/>
              <a:t>Başvurular</a:t>
            </a:r>
            <a:r>
              <a:rPr lang="en-US" dirty="0"/>
              <a:t>, E-</a:t>
            </a:r>
            <a:r>
              <a:rPr lang="en-US" dirty="0" err="1"/>
              <a:t>Devlet</a:t>
            </a:r>
            <a:r>
              <a:rPr lang="en-US" dirty="0"/>
              <a:t> </a:t>
            </a:r>
            <a:r>
              <a:rPr lang="en-US" dirty="0" err="1"/>
              <a:t>Kapısı'nda</a:t>
            </a:r>
            <a:r>
              <a:rPr lang="en-US" dirty="0"/>
              <a:t> Ticaret </a:t>
            </a:r>
            <a:r>
              <a:rPr lang="en-US" dirty="0" err="1"/>
              <a:t>Bakanlığı</a:t>
            </a:r>
            <a:r>
              <a:rPr lang="en-US" dirty="0"/>
              <a:t> </a:t>
            </a:r>
            <a:r>
              <a:rPr lang="en-US" dirty="0" err="1"/>
              <a:t>menüsü</a:t>
            </a:r>
            <a:r>
              <a:rPr lang="en-US" dirty="0"/>
              <a:t> </a:t>
            </a:r>
            <a:r>
              <a:rPr lang="en-US" dirty="0" err="1"/>
              <a:t>altında</a:t>
            </a:r>
            <a:r>
              <a:rPr lang="en-US" dirty="0"/>
              <a:t> </a:t>
            </a:r>
            <a:r>
              <a:rPr lang="en-US" dirty="0" err="1"/>
              <a:t>bulunan</a:t>
            </a:r>
            <a:r>
              <a:rPr lang="en-US" dirty="0"/>
              <a:t> </a:t>
            </a:r>
            <a:r>
              <a:rPr lang="en-US" dirty="0" err="1"/>
              <a:t>Tek</a:t>
            </a:r>
            <a:r>
              <a:rPr lang="en-US" dirty="0"/>
              <a:t> </a:t>
            </a:r>
            <a:r>
              <a:rPr lang="en-US" dirty="0" err="1"/>
              <a:t>Pencere</a:t>
            </a:r>
            <a:r>
              <a:rPr lang="en-US" dirty="0"/>
              <a:t> </a:t>
            </a:r>
            <a:r>
              <a:rPr lang="en-US" dirty="0" err="1"/>
              <a:t>Sistemi</a:t>
            </a:r>
            <a:r>
              <a:rPr lang="en-US" dirty="0"/>
              <a:t> </a:t>
            </a:r>
            <a:r>
              <a:rPr lang="en-US" dirty="0" err="1"/>
              <a:t>hizmetine</a:t>
            </a:r>
            <a:r>
              <a:rPr lang="en-US" dirty="0"/>
              <a:t> </a:t>
            </a:r>
            <a:r>
              <a:rPr lang="en-US" dirty="0" err="1"/>
              <a:t>ilişkin</a:t>
            </a:r>
            <a:r>
              <a:rPr lang="en-US" dirty="0"/>
              <a:t> </a:t>
            </a:r>
            <a:r>
              <a:rPr lang="en-US" dirty="0" err="1"/>
              <a:t>linkten</a:t>
            </a:r>
            <a:r>
              <a:rPr lang="en-US" dirty="0"/>
              <a:t> </a:t>
            </a:r>
            <a:r>
              <a:rPr lang="en-US" dirty="0" err="1"/>
              <a:t>gerçekleştirilir</a:t>
            </a:r>
            <a:r>
              <a:rPr lang="en-US" dirty="0"/>
              <a:t>.</a:t>
            </a:r>
            <a:endParaRPr lang="tr-TR" dirty="0"/>
          </a:p>
          <a:p>
            <a:endParaRPr lang="tr-TR" dirty="0"/>
          </a:p>
          <a:p>
            <a:r>
              <a:rPr lang="tr-TR" dirty="0"/>
              <a:t>İhracatta Dijital Gümrük Projesi kapsamında da yine Tek Pencere Sistemi kullanılarak g</a:t>
            </a:r>
            <a:r>
              <a:rPr lang="en-US" dirty="0" err="1"/>
              <a:t>ümrük</a:t>
            </a:r>
            <a:r>
              <a:rPr lang="en-US" dirty="0"/>
              <a:t> </a:t>
            </a:r>
            <a:r>
              <a:rPr lang="en-US" dirty="0" err="1"/>
              <a:t>beyannamesinin</a:t>
            </a:r>
            <a:r>
              <a:rPr lang="en-US" dirty="0"/>
              <a:t> 44 no.lu </a:t>
            </a:r>
            <a:r>
              <a:rPr lang="en-US" dirty="0" err="1"/>
              <a:t>alanında</a:t>
            </a:r>
            <a:r>
              <a:rPr lang="en-US" dirty="0"/>
              <a:t> </a:t>
            </a:r>
            <a:r>
              <a:rPr lang="en-US" dirty="0" err="1"/>
              <a:t>beyan</a:t>
            </a:r>
            <a:r>
              <a:rPr lang="en-US" dirty="0"/>
              <a:t> </a:t>
            </a:r>
            <a:r>
              <a:rPr lang="en-US" dirty="0" err="1"/>
              <a:t>edilip</a:t>
            </a:r>
            <a:r>
              <a:rPr lang="en-US" dirty="0"/>
              <a:t> </a:t>
            </a:r>
            <a:r>
              <a:rPr lang="en-US" dirty="0" err="1"/>
              <a:t>kâğıt</a:t>
            </a:r>
            <a:r>
              <a:rPr lang="en-US" dirty="0"/>
              <a:t> </a:t>
            </a:r>
            <a:r>
              <a:rPr lang="en-US" dirty="0" err="1"/>
              <a:t>ortamında</a:t>
            </a:r>
            <a:r>
              <a:rPr lang="en-US" dirty="0"/>
              <a:t> </a:t>
            </a:r>
            <a:r>
              <a:rPr lang="en-US" dirty="0" err="1"/>
              <a:t>beyannameye</a:t>
            </a:r>
            <a:r>
              <a:rPr lang="en-US" dirty="0"/>
              <a:t> </a:t>
            </a:r>
            <a:r>
              <a:rPr lang="en-US" dirty="0" err="1"/>
              <a:t>eklenen</a:t>
            </a:r>
            <a:r>
              <a:rPr lang="en-US" dirty="0"/>
              <a:t> </a:t>
            </a:r>
            <a:r>
              <a:rPr lang="en-US" dirty="0" err="1"/>
              <a:t>tüm</a:t>
            </a:r>
            <a:r>
              <a:rPr lang="en-US" dirty="0"/>
              <a:t> </a:t>
            </a:r>
            <a:r>
              <a:rPr lang="en-US" dirty="0" err="1"/>
              <a:t>belgeler</a:t>
            </a:r>
            <a:r>
              <a:rPr lang="en-US" dirty="0"/>
              <a:t> </a:t>
            </a:r>
            <a:r>
              <a:rPr lang="en-US" dirty="0" err="1"/>
              <a:t>elektronik</a:t>
            </a:r>
            <a:r>
              <a:rPr lang="en-US" dirty="0"/>
              <a:t> </a:t>
            </a:r>
            <a:r>
              <a:rPr lang="en-US" dirty="0" err="1"/>
              <a:t>olarak</a:t>
            </a:r>
            <a:r>
              <a:rPr lang="en-US" dirty="0"/>
              <a:t> </a:t>
            </a:r>
            <a:r>
              <a:rPr lang="en-US" dirty="0" err="1"/>
              <a:t>Tek</a:t>
            </a:r>
            <a:r>
              <a:rPr lang="en-US" dirty="0"/>
              <a:t> </a:t>
            </a:r>
            <a:r>
              <a:rPr lang="en-US" dirty="0" err="1"/>
              <a:t>Pencere</a:t>
            </a:r>
            <a:r>
              <a:rPr lang="en-US" dirty="0"/>
              <a:t> </a:t>
            </a:r>
            <a:r>
              <a:rPr lang="en-US" dirty="0" err="1"/>
              <a:t>Portalı</a:t>
            </a:r>
            <a:r>
              <a:rPr lang="en-US" dirty="0"/>
              <a:t> </a:t>
            </a:r>
            <a:r>
              <a:rPr lang="en-US" dirty="0" err="1"/>
              <a:t>üzerinden</a:t>
            </a:r>
            <a:r>
              <a:rPr lang="en-US" dirty="0"/>
              <a:t> </a:t>
            </a:r>
            <a:r>
              <a:rPr lang="en-US" dirty="0" err="1"/>
              <a:t>beyannameye</a:t>
            </a:r>
            <a:r>
              <a:rPr lang="en-US" dirty="0"/>
              <a:t> </a:t>
            </a:r>
            <a:r>
              <a:rPr lang="en-US" dirty="0" err="1"/>
              <a:t>eklenecektir</a:t>
            </a:r>
            <a:r>
              <a:rPr lang="en-US" dirty="0"/>
              <a:t>.  </a:t>
            </a:r>
            <a:r>
              <a:rPr lang="en-US" dirty="0" err="1"/>
              <a:t>Beyannameye</a:t>
            </a:r>
            <a:r>
              <a:rPr lang="en-US" dirty="0"/>
              <a:t> </a:t>
            </a:r>
            <a:r>
              <a:rPr lang="en-US" dirty="0" err="1"/>
              <a:t>ilişkin</a:t>
            </a:r>
            <a:r>
              <a:rPr lang="en-US" dirty="0"/>
              <a:t> </a:t>
            </a:r>
            <a:r>
              <a:rPr lang="en-US" dirty="0" err="1"/>
              <a:t>dilekçeler</a:t>
            </a:r>
            <a:r>
              <a:rPr lang="en-US" dirty="0"/>
              <a:t> </a:t>
            </a:r>
            <a:r>
              <a:rPr lang="tr-TR" dirty="0"/>
              <a:t>de yine </a:t>
            </a:r>
            <a:r>
              <a:rPr lang="en-US" dirty="0" err="1"/>
              <a:t>aynı</a:t>
            </a:r>
            <a:r>
              <a:rPr lang="en-US" dirty="0"/>
              <a:t> portal </a:t>
            </a:r>
            <a:r>
              <a:rPr lang="en-US" dirty="0" err="1"/>
              <a:t>üzerinden</a:t>
            </a:r>
            <a:r>
              <a:rPr lang="en-US" dirty="0"/>
              <a:t> </a:t>
            </a:r>
            <a:r>
              <a:rPr lang="en-US" dirty="0" err="1"/>
              <a:t>hazırlanarak</a:t>
            </a:r>
            <a:r>
              <a:rPr lang="en-US" dirty="0"/>
              <a:t> BİLGE </a:t>
            </a:r>
            <a:r>
              <a:rPr lang="en-US" dirty="0" err="1"/>
              <a:t>Sistemine</a:t>
            </a:r>
            <a:r>
              <a:rPr lang="en-US" dirty="0"/>
              <a:t> </a:t>
            </a:r>
            <a:r>
              <a:rPr lang="en-US" dirty="0" err="1"/>
              <a:t>gönderilecektir</a:t>
            </a:r>
            <a:r>
              <a:rPr lang="en-US" dirty="0"/>
              <a:t>.</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62</a:t>
            </a:fld>
            <a:endParaRPr lang="tr-TR"/>
          </a:p>
        </p:txBody>
      </p:sp>
    </p:spTree>
    <p:extLst>
      <p:ext uri="{BB962C8B-B14F-4D97-AF65-F5344CB8AC3E}">
        <p14:creationId xmlns:p14="http://schemas.microsoft.com/office/powerpoint/2010/main" val="1723843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Temsilci Türkiye Gümrük Bölgesinde yerleşik olma şartını taşır.(Transit taşımacılık yapan ve arızi olarak beyanda bulunan kişiler hariç)</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9</a:t>
            </a:fld>
            <a:endParaRPr lang="tr-TR"/>
          </a:p>
        </p:txBody>
      </p:sp>
    </p:spTree>
    <p:extLst>
      <p:ext uri="{BB962C8B-B14F-4D97-AF65-F5344CB8AC3E}">
        <p14:creationId xmlns:p14="http://schemas.microsoft.com/office/powerpoint/2010/main" val="6749757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İhracatta Dijital Gümrük Projesinin hayata geçmesiyle de; </a:t>
            </a:r>
          </a:p>
          <a:p>
            <a:endParaRPr lang="tr-TR" dirty="0"/>
          </a:p>
          <a:p>
            <a:r>
              <a:rPr lang="tr-TR" dirty="0"/>
              <a:t>- </a:t>
            </a:r>
            <a:r>
              <a:rPr lang="en-US" dirty="0" err="1"/>
              <a:t>Memur</a:t>
            </a:r>
            <a:r>
              <a:rPr lang="en-US" dirty="0"/>
              <a:t> </a:t>
            </a:r>
            <a:r>
              <a:rPr lang="en-US" dirty="0" err="1"/>
              <a:t>ile</a:t>
            </a:r>
            <a:r>
              <a:rPr lang="en-US" dirty="0"/>
              <a:t> </a:t>
            </a:r>
            <a:r>
              <a:rPr lang="en-US" dirty="0" err="1"/>
              <a:t>yükümlü</a:t>
            </a:r>
            <a:r>
              <a:rPr lang="en-US" dirty="0"/>
              <a:t> </a:t>
            </a:r>
            <a:r>
              <a:rPr lang="en-US" dirty="0" err="1"/>
              <a:t>arasında</a:t>
            </a:r>
            <a:r>
              <a:rPr lang="en-US" dirty="0"/>
              <a:t> </a:t>
            </a:r>
            <a:r>
              <a:rPr lang="en-US" dirty="0" err="1"/>
              <a:t>beyannameye</a:t>
            </a:r>
            <a:r>
              <a:rPr lang="en-US" dirty="0"/>
              <a:t> </a:t>
            </a:r>
            <a:r>
              <a:rPr lang="en-US" dirty="0" err="1"/>
              <a:t>ilişkin</a:t>
            </a:r>
            <a:r>
              <a:rPr lang="en-US" dirty="0"/>
              <a:t> </a:t>
            </a:r>
            <a:r>
              <a:rPr lang="en-US" dirty="0" err="1"/>
              <a:t>elektronik</a:t>
            </a:r>
            <a:r>
              <a:rPr lang="en-US" dirty="0"/>
              <a:t> </a:t>
            </a:r>
            <a:r>
              <a:rPr lang="en-US" dirty="0" err="1"/>
              <a:t>ortamda</a:t>
            </a:r>
            <a:r>
              <a:rPr lang="en-US" dirty="0"/>
              <a:t> </a:t>
            </a:r>
            <a:r>
              <a:rPr lang="en-US" dirty="0" err="1"/>
              <a:t>mesajlaşarak</a:t>
            </a:r>
            <a:r>
              <a:rPr lang="en-US" dirty="0"/>
              <a:t> </a:t>
            </a:r>
            <a:r>
              <a:rPr lang="en-US" dirty="0" err="1"/>
              <a:t>bilgi</a:t>
            </a:r>
            <a:r>
              <a:rPr lang="en-US" dirty="0"/>
              <a:t> </a:t>
            </a:r>
            <a:r>
              <a:rPr lang="en-US" dirty="0" err="1"/>
              <a:t>akışı</a:t>
            </a:r>
            <a:r>
              <a:rPr lang="en-US" dirty="0"/>
              <a:t> </a:t>
            </a:r>
            <a:r>
              <a:rPr lang="en-US" dirty="0" err="1"/>
              <a:t>sağlanmaktadır</a:t>
            </a:r>
            <a:r>
              <a:rPr lang="en-US" dirty="0"/>
              <a:t>.</a:t>
            </a:r>
            <a:endParaRPr lang="tr-TR" dirty="0"/>
          </a:p>
          <a:p>
            <a:r>
              <a:rPr lang="tr-TR" dirty="0"/>
              <a:t>- </a:t>
            </a:r>
            <a:r>
              <a:rPr lang="en-US" dirty="0"/>
              <a:t>Ticaret </a:t>
            </a:r>
            <a:r>
              <a:rPr lang="en-US" dirty="0" err="1"/>
              <a:t>erbabınca</a:t>
            </a:r>
            <a:r>
              <a:rPr lang="en-US" dirty="0"/>
              <a:t> </a:t>
            </a:r>
            <a:r>
              <a:rPr lang="en-US" dirty="0" err="1"/>
              <a:t>sunulan</a:t>
            </a:r>
            <a:r>
              <a:rPr lang="en-US" dirty="0"/>
              <a:t> </a:t>
            </a:r>
            <a:r>
              <a:rPr lang="en-US" dirty="0" err="1"/>
              <a:t>dilekçeler</a:t>
            </a:r>
            <a:r>
              <a:rPr lang="en-US" dirty="0"/>
              <a:t> </a:t>
            </a:r>
            <a:r>
              <a:rPr lang="en-US" dirty="0" err="1"/>
              <a:t>elektronik</a:t>
            </a:r>
            <a:r>
              <a:rPr lang="en-US" dirty="0"/>
              <a:t> </a:t>
            </a:r>
            <a:r>
              <a:rPr lang="en-US" dirty="0" err="1"/>
              <a:t>ortamda</a:t>
            </a:r>
            <a:r>
              <a:rPr lang="en-US" dirty="0"/>
              <a:t> </a:t>
            </a:r>
            <a:r>
              <a:rPr lang="en-US" dirty="0" err="1"/>
              <a:t>gümrük</a:t>
            </a:r>
            <a:r>
              <a:rPr lang="en-US" dirty="0"/>
              <a:t> </a:t>
            </a:r>
            <a:r>
              <a:rPr lang="en-US" dirty="0" err="1"/>
              <a:t>idaresine</a:t>
            </a:r>
            <a:r>
              <a:rPr lang="en-US" dirty="0"/>
              <a:t> </a:t>
            </a:r>
            <a:r>
              <a:rPr lang="en-US" dirty="0" err="1"/>
              <a:t>iletilebilmekte</a:t>
            </a:r>
            <a:r>
              <a:rPr lang="en-US" dirty="0"/>
              <a:t> </a:t>
            </a:r>
            <a:r>
              <a:rPr lang="en-US" dirty="0" err="1"/>
              <a:t>dilekçe</a:t>
            </a:r>
            <a:r>
              <a:rPr lang="en-US" dirty="0"/>
              <a:t> </a:t>
            </a:r>
            <a:r>
              <a:rPr lang="en-US" dirty="0" err="1"/>
              <a:t>sonucu</a:t>
            </a:r>
            <a:r>
              <a:rPr lang="en-US" dirty="0"/>
              <a:t> </a:t>
            </a:r>
            <a:r>
              <a:rPr lang="en-US" dirty="0" err="1"/>
              <a:t>hakkında</a:t>
            </a:r>
            <a:r>
              <a:rPr lang="en-US" dirty="0"/>
              <a:t> </a:t>
            </a:r>
            <a:r>
              <a:rPr lang="en-US" dirty="0" err="1"/>
              <a:t>ticaret</a:t>
            </a:r>
            <a:r>
              <a:rPr lang="en-US" dirty="0"/>
              <a:t> </a:t>
            </a:r>
            <a:r>
              <a:rPr lang="en-US" dirty="0" err="1"/>
              <a:t>erbabı</a:t>
            </a:r>
            <a:r>
              <a:rPr lang="en-US" dirty="0"/>
              <a:t> e-</a:t>
            </a:r>
            <a:r>
              <a:rPr lang="en-US" dirty="0" err="1"/>
              <a:t>posta</a:t>
            </a:r>
            <a:r>
              <a:rPr lang="en-US" dirty="0"/>
              <a:t> </a:t>
            </a:r>
            <a:r>
              <a:rPr lang="en-US" dirty="0" err="1"/>
              <a:t>ile</a:t>
            </a:r>
            <a:r>
              <a:rPr lang="en-US" dirty="0"/>
              <a:t> </a:t>
            </a:r>
            <a:r>
              <a:rPr lang="en-US" dirty="0" err="1"/>
              <a:t>ile</a:t>
            </a:r>
            <a:r>
              <a:rPr lang="en-US" dirty="0"/>
              <a:t> </a:t>
            </a:r>
            <a:r>
              <a:rPr lang="en-US" dirty="0" err="1"/>
              <a:t>bilgilendirilmektedir</a:t>
            </a:r>
            <a:r>
              <a:rPr lang="en-US" dirty="0"/>
              <a:t>.</a:t>
            </a:r>
          </a:p>
          <a:p>
            <a:r>
              <a:rPr lang="tr-TR" dirty="0"/>
              <a:t>- </a:t>
            </a:r>
            <a:r>
              <a:rPr lang="en-US" dirty="0" err="1"/>
              <a:t>Elektronik</a:t>
            </a:r>
            <a:r>
              <a:rPr lang="en-US" dirty="0"/>
              <a:t> </a:t>
            </a:r>
            <a:r>
              <a:rPr lang="en-US" dirty="0" err="1"/>
              <a:t>arşivleme</a:t>
            </a:r>
            <a:r>
              <a:rPr lang="en-US" dirty="0"/>
              <a:t> </a:t>
            </a:r>
            <a:r>
              <a:rPr lang="en-US" dirty="0" err="1"/>
              <a:t>dönemine</a:t>
            </a:r>
            <a:r>
              <a:rPr lang="en-US" dirty="0"/>
              <a:t> </a:t>
            </a:r>
            <a:r>
              <a:rPr lang="en-US" dirty="0" err="1"/>
              <a:t>geçiş</a:t>
            </a:r>
            <a:r>
              <a:rPr lang="en-US" dirty="0"/>
              <a:t> </a:t>
            </a:r>
            <a:r>
              <a:rPr lang="en-US" dirty="0" err="1"/>
              <a:t>için</a:t>
            </a:r>
            <a:r>
              <a:rPr lang="en-US" dirty="0"/>
              <a:t> ilk </a:t>
            </a:r>
            <a:r>
              <a:rPr lang="en-US" dirty="0" err="1"/>
              <a:t>adım</a:t>
            </a:r>
            <a:r>
              <a:rPr lang="en-US" dirty="0"/>
              <a:t> </a:t>
            </a:r>
            <a:r>
              <a:rPr lang="en-US" dirty="0" err="1"/>
              <a:t>atılmıştır</a:t>
            </a:r>
            <a:r>
              <a:rPr lang="en-US" dirty="0"/>
              <a:t>. Bu </a:t>
            </a:r>
            <a:r>
              <a:rPr lang="en-US" dirty="0" err="1"/>
              <a:t>sayede</a:t>
            </a:r>
            <a:r>
              <a:rPr lang="en-US" dirty="0"/>
              <a:t> </a:t>
            </a:r>
            <a:r>
              <a:rPr lang="en-US" dirty="0" err="1"/>
              <a:t>arşivleme</a:t>
            </a:r>
            <a:r>
              <a:rPr lang="en-US" dirty="0"/>
              <a:t> </a:t>
            </a:r>
            <a:r>
              <a:rPr lang="en-US" dirty="0" err="1"/>
              <a:t>yükü</a:t>
            </a:r>
            <a:r>
              <a:rPr lang="en-US" dirty="0"/>
              <a:t> </a:t>
            </a:r>
            <a:r>
              <a:rPr lang="en-US" dirty="0" err="1"/>
              <a:t>ortadan</a:t>
            </a:r>
            <a:r>
              <a:rPr lang="en-US" dirty="0"/>
              <a:t> </a:t>
            </a:r>
            <a:r>
              <a:rPr lang="en-US" dirty="0" err="1"/>
              <a:t>kalkacaktır</a:t>
            </a:r>
            <a:r>
              <a:rPr lang="en-US" dirty="0"/>
              <a:t>.</a:t>
            </a:r>
          </a:p>
          <a:p>
            <a:r>
              <a:rPr lang="tr-TR" dirty="0"/>
              <a:t>- </a:t>
            </a:r>
            <a:r>
              <a:rPr lang="en-US" dirty="0" err="1"/>
              <a:t>Belge</a:t>
            </a:r>
            <a:r>
              <a:rPr lang="en-US" dirty="0"/>
              <a:t> ve </a:t>
            </a:r>
            <a:r>
              <a:rPr lang="en-US" dirty="0" err="1"/>
              <a:t>sertifika</a:t>
            </a:r>
            <a:r>
              <a:rPr lang="en-US" dirty="0"/>
              <a:t> </a:t>
            </a:r>
            <a:r>
              <a:rPr lang="en-US" dirty="0" err="1"/>
              <a:t>beyanı</a:t>
            </a:r>
            <a:r>
              <a:rPr lang="en-US" dirty="0"/>
              <a:t> </a:t>
            </a:r>
            <a:r>
              <a:rPr lang="en-US" dirty="0" err="1"/>
              <a:t>esnasında</a:t>
            </a:r>
            <a:r>
              <a:rPr lang="en-US" dirty="0"/>
              <a:t> </a:t>
            </a:r>
            <a:r>
              <a:rPr lang="en-US" dirty="0" err="1"/>
              <a:t>yaşanan</a:t>
            </a:r>
            <a:r>
              <a:rPr lang="en-US" dirty="0"/>
              <a:t> zaman ve </a:t>
            </a:r>
            <a:r>
              <a:rPr lang="en-US" dirty="0" err="1"/>
              <a:t>maliyet</a:t>
            </a:r>
            <a:r>
              <a:rPr lang="en-US" dirty="0"/>
              <a:t> </a:t>
            </a:r>
            <a:r>
              <a:rPr lang="en-US" dirty="0" err="1"/>
              <a:t>kaybı</a:t>
            </a:r>
            <a:r>
              <a:rPr lang="en-US" dirty="0"/>
              <a:t> son </a:t>
            </a:r>
            <a:r>
              <a:rPr lang="en-US" dirty="0" err="1"/>
              <a:t>bul</a:t>
            </a:r>
            <a:r>
              <a:rPr lang="tr-TR" dirty="0"/>
              <a:t>muştur.</a:t>
            </a:r>
            <a:endParaRPr lang="en-US" dirty="0"/>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63</a:t>
            </a:fld>
            <a:endParaRPr lang="tr-TR"/>
          </a:p>
        </p:txBody>
      </p:sp>
    </p:spTree>
    <p:extLst>
      <p:ext uri="{BB962C8B-B14F-4D97-AF65-F5344CB8AC3E}">
        <p14:creationId xmlns:p14="http://schemas.microsoft.com/office/powerpoint/2010/main" val="14011124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64</a:t>
            </a:fld>
            <a:endParaRPr lang="tr-TR"/>
          </a:p>
        </p:txBody>
      </p:sp>
    </p:spTree>
    <p:extLst>
      <p:ext uri="{BB962C8B-B14F-4D97-AF65-F5344CB8AC3E}">
        <p14:creationId xmlns:p14="http://schemas.microsoft.com/office/powerpoint/2010/main" val="25852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Gümrük işlemi gerçekleştirilecek eşya için ön araştırma yaparak gerekli izin belgelerini önceden hazırlamak, gümrük idaresindeki vakit kayıplarını en aza indirecektir.</a:t>
            </a:r>
          </a:p>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10</a:t>
            </a:fld>
            <a:endParaRPr lang="tr-TR"/>
          </a:p>
        </p:txBody>
      </p:sp>
    </p:spTree>
    <p:extLst>
      <p:ext uri="{BB962C8B-B14F-4D97-AF65-F5344CB8AC3E}">
        <p14:creationId xmlns:p14="http://schemas.microsoft.com/office/powerpoint/2010/main" val="43505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11</a:t>
            </a:fld>
            <a:endParaRPr lang="tr-TR"/>
          </a:p>
        </p:txBody>
      </p:sp>
    </p:spTree>
    <p:extLst>
      <p:ext uri="{BB962C8B-B14F-4D97-AF65-F5344CB8AC3E}">
        <p14:creationId xmlns:p14="http://schemas.microsoft.com/office/powerpoint/2010/main" val="1888299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9E04299-7517-451B-8F17-B24A5AEA7248}" type="slidenum">
              <a:rPr lang="tr-TR" smtClean="0"/>
              <a:t>12</a:t>
            </a:fld>
            <a:endParaRPr lang="tr-TR"/>
          </a:p>
        </p:txBody>
      </p:sp>
    </p:spTree>
    <p:extLst>
      <p:ext uri="{BB962C8B-B14F-4D97-AF65-F5344CB8AC3E}">
        <p14:creationId xmlns:p14="http://schemas.microsoft.com/office/powerpoint/2010/main" val="3822888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53385-BC78-4D16-969A-B324C38A5308}"/>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Footer Placeholder 2">
            <a:extLst>
              <a:ext uri="{FF2B5EF4-FFF2-40B4-BE49-F238E27FC236}">
                <a16:creationId xmlns:a16="http://schemas.microsoft.com/office/drawing/2014/main" id="{B147BD3E-8509-4D29-B2CF-5A60D7CE40E4}"/>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ide Number Placeholder 3">
            <a:extLst>
              <a:ext uri="{FF2B5EF4-FFF2-40B4-BE49-F238E27FC236}">
                <a16:creationId xmlns:a16="http://schemas.microsoft.com/office/drawing/2014/main" id="{135F1F71-7134-4A27-81B7-FD61EF209128}"/>
              </a:ext>
            </a:extLst>
          </p:cNvPr>
          <p:cNvSpPr txBox="1">
            <a:spLocks/>
          </p:cNvSpPr>
          <p:nvPr userDrawn="1"/>
        </p:nvSpPr>
        <p:spPr>
          <a:xfrm>
            <a:off x="9173199" y="6508749"/>
            <a:ext cx="27432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sz="1600" dirty="0"/>
          </a:p>
        </p:txBody>
      </p:sp>
      <p:sp>
        <p:nvSpPr>
          <p:cNvPr id="4" name="Unvan 3"/>
          <p:cNvSpPr>
            <a:spLocks noGrp="1"/>
          </p:cNvSpPr>
          <p:nvPr>
            <p:ph type="title"/>
          </p:nvPr>
        </p:nvSpPr>
        <p:spPr>
          <a:xfrm>
            <a:off x="838200" y="365125"/>
            <a:ext cx="10515600" cy="1325563"/>
          </a:xfrm>
          <a:prstGeom prst="rect">
            <a:avLst/>
          </a:prstGeom>
        </p:spPr>
        <p:txBody>
          <a:bodyPr/>
          <a:lstStyle/>
          <a:p>
            <a:r>
              <a:rPr lang="tr-TR"/>
              <a:t>Asıl başlık stili için tıklatın</a:t>
            </a:r>
          </a:p>
        </p:txBody>
      </p:sp>
    </p:spTree>
    <p:extLst>
      <p:ext uri="{BB962C8B-B14F-4D97-AF65-F5344CB8AC3E}">
        <p14:creationId xmlns:p14="http://schemas.microsoft.com/office/powerpoint/2010/main" val="4267261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dirty="0" err="1"/>
              <a:t>Click</a:t>
            </a:r>
            <a:r>
              <a:rPr lang="tr-TR" dirty="0"/>
              <a:t> </a:t>
            </a:r>
            <a:r>
              <a:rPr lang="tr-TR" dirty="0" err="1"/>
              <a:t>to</a:t>
            </a:r>
            <a:r>
              <a:rPr lang="tr-TR" dirty="0"/>
              <a:t> </a:t>
            </a:r>
            <a:r>
              <a:rPr lang="tr-TR" dirty="0" err="1"/>
              <a:t>edit</a:t>
            </a:r>
            <a:r>
              <a:rPr lang="tr-TR" dirty="0"/>
              <a:t> Master </a:t>
            </a:r>
            <a:r>
              <a:rPr lang="tr-TR" dirty="0" err="1"/>
              <a:t>text</a:t>
            </a:r>
            <a:r>
              <a:rPr lang="tr-TR" dirty="0"/>
              <a:t> </a:t>
            </a:r>
            <a:r>
              <a:rPr lang="tr-TR" dirty="0" err="1"/>
              <a:t>styles</a:t>
            </a:r>
            <a:endParaRPr lang="tr-TR" dirty="0"/>
          </a:p>
          <a:p>
            <a:pPr lvl="1"/>
            <a:r>
              <a:rPr lang="tr-TR" dirty="0"/>
              <a:t>Second </a:t>
            </a:r>
            <a:r>
              <a:rPr lang="tr-TR" dirty="0" err="1"/>
              <a:t>level</a:t>
            </a:r>
            <a:endParaRPr lang="tr-TR" dirty="0"/>
          </a:p>
          <a:p>
            <a:pPr lvl="2"/>
            <a:r>
              <a:rPr lang="tr-TR" dirty="0"/>
              <a:t>Third </a:t>
            </a:r>
            <a:r>
              <a:rPr lang="tr-TR" dirty="0" err="1"/>
              <a:t>level</a:t>
            </a:r>
            <a:endParaRPr lang="tr-TR" dirty="0"/>
          </a:p>
          <a:p>
            <a:pPr lvl="3"/>
            <a:r>
              <a:rPr lang="tr-TR" dirty="0" err="1"/>
              <a:t>Fourth</a:t>
            </a:r>
            <a:r>
              <a:rPr lang="tr-TR" dirty="0"/>
              <a:t> </a:t>
            </a:r>
            <a:r>
              <a:rPr lang="tr-TR" dirty="0" err="1"/>
              <a:t>level</a:t>
            </a:r>
            <a:endParaRPr lang="tr-TR" dirty="0"/>
          </a:p>
          <a:p>
            <a:pPr lvl="4"/>
            <a:r>
              <a:rPr lang="tr-TR" dirty="0" err="1"/>
              <a:t>Fifth</a:t>
            </a:r>
            <a:r>
              <a:rPr lang="tr-TR" dirty="0"/>
              <a:t> </a:t>
            </a:r>
            <a:r>
              <a:rPr lang="tr-TR" dirty="0" err="1"/>
              <a:t>level</a:t>
            </a:r>
            <a:endParaRPr lang="en-US" dirty="0"/>
          </a:p>
        </p:txBody>
      </p:sp>
      <p:sp>
        <p:nvSpPr>
          <p:cNvPr id="5" name="Footer Placeholder 4"/>
          <p:cNvSpPr>
            <a:spLocks noGrp="1"/>
          </p:cNvSpPr>
          <p:nvPr>
            <p:ph type="ftr" sz="quarter" idx="11"/>
          </p:nvPr>
        </p:nvSpPr>
        <p:spPr/>
        <p:txBody>
          <a:bodyPr/>
          <a:lstStyle/>
          <a:p>
            <a:endParaRPr lang="en-US"/>
          </a:p>
        </p:txBody>
      </p:sp>
      <p:cxnSp>
        <p:nvCxnSpPr>
          <p:cNvPr id="9" name="Straight Connector 16"/>
          <p:cNvCxnSpPr/>
          <p:nvPr userDrawn="1"/>
        </p:nvCxnSpPr>
        <p:spPr>
          <a:xfrm>
            <a:off x="0" y="6833582"/>
            <a:ext cx="61808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93373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AE264D-BFCB-4EC8-B032-C8BF9C272F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5"/>
          <p:cNvSpPr txBox="1">
            <a:spLocks/>
          </p:cNvSpPr>
          <p:nvPr userDrawn="1"/>
        </p:nvSpPr>
        <p:spPr>
          <a:xfrm>
            <a:off x="11374451" y="6390325"/>
            <a:ext cx="618086" cy="365125"/>
          </a:xfrm>
          <a:prstGeom prst="rect">
            <a:avLst/>
          </a:prstGeom>
        </p:spPr>
        <p:txBody>
          <a:bodyPr vert="horz" lIns="91440" tIns="45720" rIns="91440" bIns="45720" rtlCol="0" anchor="ctr"/>
          <a:lstStyle>
            <a:defPPr>
              <a:defRPr lang="tr-TR"/>
            </a:defPPr>
            <a:lvl1pPr marL="0" algn="r" defTabSz="914400" rtl="0" eaLnBrk="1" latinLnBrk="0" hangingPunct="1">
              <a:defRPr sz="1269"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547842-258D-4256-AB17-9A65A3142FAE}" type="slidenum">
              <a:rPr lang="en-US" smtClean="0"/>
              <a:pPr/>
              <a:t>‹#›</a:t>
            </a:fld>
            <a:r>
              <a:rPr lang="tr-TR" dirty="0"/>
              <a:t>/14</a:t>
            </a:r>
            <a:endParaRPr lang="en-US" dirty="0"/>
          </a:p>
        </p:txBody>
      </p:sp>
    </p:spTree>
    <p:extLst>
      <p:ext uri="{BB962C8B-B14F-4D97-AF65-F5344CB8AC3E}">
        <p14:creationId xmlns:p14="http://schemas.microsoft.com/office/powerpoint/2010/main" val="4249839405"/>
      </p:ext>
    </p:extLst>
  </p:cSld>
  <p:clrMap bg1="lt1" tx1="dk1" bg2="lt2" tx2="dk2" accent1="accent1" accent2="accent2" accent3="accent3" accent4="accent4" accent5="accent5" accent6="accent6" hlink="hlink" folHlink="folHlink"/>
  <p:sldLayoutIdLst>
    <p:sldLayoutId id="2147483661" r:id="rId1"/>
    <p:sldLayoutId id="214748366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ebirlik.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3.wmf"/></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uygulama.gtb.gov.tr/BilgeSifreIslemleri/"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uygulama.gtb.gov.tr/FirmaVekale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ppt_sunum_format-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3" y="-16800"/>
            <a:ext cx="12216907" cy="6874800"/>
          </a:xfrm>
          <a:prstGeom prst="rect">
            <a:avLst/>
          </a:prstGeom>
        </p:spPr>
      </p:pic>
      <p:pic>
        <p:nvPicPr>
          <p:cNvPr id="5" name="Picture 4" descr="Untitled-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6569" y="2505062"/>
            <a:ext cx="4079681" cy="1234015"/>
          </a:xfrm>
          <a:prstGeom prst="rect">
            <a:avLst/>
          </a:prstGeom>
        </p:spPr>
      </p:pic>
    </p:spTree>
    <p:extLst>
      <p:ext uri="{BB962C8B-B14F-4D97-AF65-F5344CB8AC3E}">
        <p14:creationId xmlns:p14="http://schemas.microsoft.com/office/powerpoint/2010/main" val="3927928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187593" y="1746973"/>
            <a:ext cx="10057923" cy="3933384"/>
          </a:xfrm>
          <a:prstGeom prst="rect">
            <a:avLst/>
          </a:prstGeom>
        </p:spPr>
        <p:txBody>
          <a:bodyPr wrap="square">
            <a:spAutoFit/>
          </a:bodyPr>
          <a:lstStyle/>
          <a:p>
            <a:pPr>
              <a:lnSpc>
                <a:spcPct val="80000"/>
              </a:lnSpc>
            </a:pPr>
            <a:r>
              <a:rPr lang="tr-TR" sz="3200" b="1" dirty="0"/>
              <a:t>İhraç edilecek ürünün </a:t>
            </a:r>
            <a:r>
              <a:rPr lang="tr-TR" sz="3200" b="1" dirty="0" err="1"/>
              <a:t>GTİP’ini</a:t>
            </a:r>
            <a:r>
              <a:rPr lang="tr-TR" sz="3200" b="1" dirty="0"/>
              <a:t> tespit etmek</a:t>
            </a:r>
          </a:p>
          <a:p>
            <a:pPr marL="457200" indent="-457200">
              <a:lnSpc>
                <a:spcPct val="80000"/>
              </a:lnSpc>
              <a:buFont typeface="Wingdings" pitchFamily="2" charset="2"/>
              <a:buChar char="v"/>
            </a:pPr>
            <a:endParaRPr lang="tr-TR" sz="2800" dirty="0"/>
          </a:p>
          <a:p>
            <a:pPr marL="457200" indent="-457200">
              <a:lnSpc>
                <a:spcPct val="80000"/>
              </a:lnSpc>
              <a:buFont typeface="Wingdings" pitchFamily="2" charset="2"/>
              <a:buChar char="v"/>
            </a:pPr>
            <a:r>
              <a:rPr lang="tr-TR" sz="2800" dirty="0"/>
              <a:t>Tarife, uluslararası eşya sınıflandırma ve vergilendirme cetvelidir.</a:t>
            </a:r>
          </a:p>
          <a:p>
            <a:pPr marL="457200" indent="-457200">
              <a:lnSpc>
                <a:spcPct val="80000"/>
              </a:lnSpc>
              <a:buFont typeface="Wingdings" pitchFamily="2" charset="2"/>
              <a:buChar char="v"/>
            </a:pPr>
            <a:endParaRPr lang="tr-TR" sz="2800" dirty="0"/>
          </a:p>
          <a:p>
            <a:pPr marL="457200" indent="-457200">
              <a:lnSpc>
                <a:spcPct val="80000"/>
              </a:lnSpc>
              <a:buFont typeface="Wingdings" pitchFamily="2" charset="2"/>
              <a:buChar char="v"/>
            </a:pPr>
            <a:r>
              <a:rPr lang="tr-TR" sz="2800" dirty="0"/>
              <a:t>Her eşyanın Türk Gümrük Tarife Cetveline göre 12 rakamlı bir </a:t>
            </a:r>
            <a:r>
              <a:rPr lang="tr-TR" sz="2800" b="1" dirty="0">
                <a:solidFill>
                  <a:srgbClr val="C00000"/>
                </a:solidFill>
              </a:rPr>
              <a:t>G</a:t>
            </a:r>
            <a:r>
              <a:rPr lang="tr-TR" sz="2800" dirty="0"/>
              <a:t>ümrük </a:t>
            </a:r>
            <a:r>
              <a:rPr lang="tr-TR" sz="2800" b="1" dirty="0">
                <a:solidFill>
                  <a:srgbClr val="C00000"/>
                </a:solidFill>
              </a:rPr>
              <a:t>T</a:t>
            </a:r>
            <a:r>
              <a:rPr lang="tr-TR" sz="2800" dirty="0"/>
              <a:t>arife </a:t>
            </a:r>
            <a:r>
              <a:rPr lang="tr-TR" sz="2800" b="1" dirty="0">
                <a:solidFill>
                  <a:srgbClr val="C00000"/>
                </a:solidFill>
              </a:rPr>
              <a:t>İ</a:t>
            </a:r>
            <a:r>
              <a:rPr lang="tr-TR" sz="2800" dirty="0"/>
              <a:t>statistik </a:t>
            </a:r>
            <a:r>
              <a:rPr lang="tr-TR" sz="2800" b="1" dirty="0">
                <a:solidFill>
                  <a:srgbClr val="C00000"/>
                </a:solidFill>
              </a:rPr>
              <a:t>P</a:t>
            </a:r>
            <a:r>
              <a:rPr lang="tr-TR" sz="2800" dirty="0"/>
              <a:t>ozisyonu (GTİP) altında beyan edilmesi gerekmektedir.</a:t>
            </a:r>
          </a:p>
          <a:p>
            <a:pPr marL="457200" indent="-457200">
              <a:lnSpc>
                <a:spcPct val="80000"/>
              </a:lnSpc>
              <a:buFont typeface="Wingdings" pitchFamily="2" charset="2"/>
              <a:buChar char="v"/>
            </a:pPr>
            <a:endParaRPr lang="tr-TR" sz="2800" dirty="0"/>
          </a:p>
          <a:p>
            <a:pPr marL="457200" indent="-457200">
              <a:lnSpc>
                <a:spcPct val="80000"/>
              </a:lnSpc>
              <a:buFont typeface="Wingdings" pitchFamily="2" charset="2"/>
              <a:buChar char="v"/>
            </a:pPr>
            <a:r>
              <a:rPr lang="tr-TR" sz="2800" dirty="0"/>
              <a:t>21 bölüm, 99 fasıl ve yaklaşık 18.000 kalemden oluşur.</a:t>
            </a:r>
          </a:p>
          <a:p>
            <a:pPr marL="457200" indent="-457200">
              <a:lnSpc>
                <a:spcPct val="80000"/>
              </a:lnSpc>
              <a:buFont typeface="Wingdings" pitchFamily="2" charset="2"/>
              <a:buChar char="v"/>
            </a:pPr>
            <a:endParaRPr lang="tr-TR" sz="2800" dirty="0"/>
          </a:p>
          <a:p>
            <a:pPr marL="457200" indent="-457200">
              <a:lnSpc>
                <a:spcPct val="80000"/>
              </a:lnSpc>
              <a:buFont typeface="Wingdings" pitchFamily="2" charset="2"/>
              <a:buChar char="v"/>
            </a:pPr>
            <a:r>
              <a:rPr lang="tr-TR" sz="2800" dirty="0"/>
              <a:t>Örnek; 0703.10.19.00.11 – Kuru soğan</a:t>
            </a:r>
          </a:p>
        </p:txBody>
      </p:sp>
    </p:spTree>
    <p:extLst>
      <p:ext uri="{BB962C8B-B14F-4D97-AF65-F5344CB8AC3E}">
        <p14:creationId xmlns:p14="http://schemas.microsoft.com/office/powerpoint/2010/main" val="178270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UD\Work\work\genel\GUMRUK\DONE\Factorie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544" y="1873705"/>
            <a:ext cx="5903248" cy="45307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OUD\Work\work\genel\GUMRUK\DONE\BOS-tir-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639617" y="5229442"/>
            <a:ext cx="4228313" cy="10570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LOUD\Work\work\genel\GUMRUK\DONE\KONEYN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818937" y="5192445"/>
            <a:ext cx="2577611" cy="713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OUD\Work\work\genel\GUMRUK\DONE\insanlar\Engineer-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923" y="2037544"/>
            <a:ext cx="829167" cy="1263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LOUD\Work\work\genel\GUMRUK\DONE\insanlar\Head-Physician-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0485" y="2050007"/>
            <a:ext cx="831680" cy="12588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LOUD\Work\work\genel\GUMRUK\DONE\insanlar\Professor-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01764" y="2000241"/>
            <a:ext cx="917109" cy="1281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LOUD\Work\work\genel\GUMRUK\DONE\insanlar\Supervisor-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9120" y="2034381"/>
            <a:ext cx="1256313" cy="1243752"/>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35"/>
          <p:cNvSpPr txBox="1"/>
          <p:nvPr/>
        </p:nvSpPr>
        <p:spPr>
          <a:xfrm>
            <a:off x="3356351" y="3518871"/>
            <a:ext cx="2002032" cy="318100"/>
          </a:xfrm>
          <a:prstGeom prst="rect">
            <a:avLst/>
          </a:prstGeom>
          <a:noFill/>
        </p:spPr>
        <p:txBody>
          <a:bodyPr wrap="square" rtlCol="0">
            <a:spAutoFit/>
          </a:bodyPr>
          <a:lstStyle/>
          <a:p>
            <a:pPr algn="ctr"/>
            <a:r>
              <a:rPr lang="tr-TR" sz="1467" b="1">
                <a:solidFill>
                  <a:srgbClr val="3C414B"/>
                </a:solidFill>
                <a:latin typeface="Arial" pitchFamily="34" charset="0"/>
                <a:cs typeface="Arial" pitchFamily="34" charset="0"/>
              </a:rPr>
              <a:t>ZİRAİ KARANTİNA </a:t>
            </a:r>
          </a:p>
        </p:txBody>
      </p:sp>
      <p:sp>
        <p:nvSpPr>
          <p:cNvPr id="10" name="Metin kutusu 36"/>
          <p:cNvSpPr txBox="1"/>
          <p:nvPr/>
        </p:nvSpPr>
        <p:spPr>
          <a:xfrm>
            <a:off x="658352" y="3518871"/>
            <a:ext cx="1099024" cy="318100"/>
          </a:xfrm>
          <a:prstGeom prst="rect">
            <a:avLst/>
          </a:prstGeom>
          <a:noFill/>
        </p:spPr>
        <p:txBody>
          <a:bodyPr wrap="square" rtlCol="0">
            <a:spAutoFit/>
          </a:bodyPr>
          <a:lstStyle/>
          <a:p>
            <a:pPr algn="ctr"/>
            <a:r>
              <a:rPr lang="tr-TR" sz="1467" b="1" dirty="0">
                <a:solidFill>
                  <a:srgbClr val="3C414B"/>
                </a:solidFill>
                <a:latin typeface="Arial" pitchFamily="34" charset="0"/>
                <a:cs typeface="Arial" pitchFamily="34" charset="0"/>
              </a:rPr>
              <a:t>TARIM İL</a:t>
            </a:r>
          </a:p>
        </p:txBody>
      </p:sp>
      <p:sp>
        <p:nvSpPr>
          <p:cNvPr id="11" name="Metin kutusu 37"/>
          <p:cNvSpPr txBox="1"/>
          <p:nvPr/>
        </p:nvSpPr>
        <p:spPr>
          <a:xfrm>
            <a:off x="5196155" y="3516947"/>
            <a:ext cx="1713051" cy="318100"/>
          </a:xfrm>
          <a:prstGeom prst="rect">
            <a:avLst/>
          </a:prstGeom>
          <a:noFill/>
        </p:spPr>
        <p:txBody>
          <a:bodyPr wrap="square" rtlCol="0">
            <a:spAutoFit/>
          </a:bodyPr>
          <a:lstStyle/>
          <a:p>
            <a:pPr algn="ctr"/>
            <a:r>
              <a:rPr lang="tr-TR" sz="1467" b="1" dirty="0">
                <a:solidFill>
                  <a:srgbClr val="3C414B"/>
                </a:solidFill>
                <a:latin typeface="Arial" pitchFamily="34" charset="0"/>
                <a:cs typeface="Arial" pitchFamily="34" charset="0"/>
              </a:rPr>
              <a:t>VETERİNERLİK</a:t>
            </a:r>
          </a:p>
        </p:txBody>
      </p:sp>
      <p:sp>
        <p:nvSpPr>
          <p:cNvPr id="12" name="Metin kutusu 38"/>
          <p:cNvSpPr txBox="1"/>
          <p:nvPr/>
        </p:nvSpPr>
        <p:spPr>
          <a:xfrm>
            <a:off x="2313503" y="3514948"/>
            <a:ext cx="809883" cy="318100"/>
          </a:xfrm>
          <a:prstGeom prst="rect">
            <a:avLst/>
          </a:prstGeom>
          <a:noFill/>
        </p:spPr>
        <p:txBody>
          <a:bodyPr wrap="square" rtlCol="0">
            <a:spAutoFit/>
          </a:bodyPr>
          <a:lstStyle/>
          <a:p>
            <a:pPr algn="ctr"/>
            <a:r>
              <a:rPr lang="tr-TR" sz="1467" b="1">
                <a:solidFill>
                  <a:srgbClr val="3C414B"/>
                </a:solidFill>
                <a:latin typeface="Arial" pitchFamily="34" charset="0"/>
                <a:cs typeface="Arial" pitchFamily="34" charset="0"/>
              </a:rPr>
              <a:t>DTS</a:t>
            </a:r>
            <a:endParaRPr lang="tr-TR" sz="1467" b="1" dirty="0">
              <a:solidFill>
                <a:srgbClr val="3C414B"/>
              </a:solidFill>
              <a:latin typeface="Arial" pitchFamily="34" charset="0"/>
              <a:cs typeface="Arial" pitchFamily="34" charset="0"/>
            </a:endParaRPr>
          </a:p>
        </p:txBody>
      </p:sp>
      <p:sp>
        <p:nvSpPr>
          <p:cNvPr id="13" name="Dikdörtgen 39"/>
          <p:cNvSpPr/>
          <p:nvPr/>
        </p:nvSpPr>
        <p:spPr>
          <a:xfrm>
            <a:off x="2313503" y="735247"/>
            <a:ext cx="8482834" cy="461665"/>
          </a:xfrm>
          <a:prstGeom prst="rect">
            <a:avLst/>
          </a:prstGeom>
        </p:spPr>
        <p:txBody>
          <a:bodyPr wrap="square">
            <a:spAutoFit/>
          </a:bodyPr>
          <a:lstStyle/>
          <a:p>
            <a:r>
              <a:rPr lang="tr-TR" sz="2400" b="1" dirty="0">
                <a:solidFill>
                  <a:srgbClr val="3C414B"/>
                </a:solidFill>
                <a:latin typeface="Calibri" panose="020F0502020204030204" pitchFamily="34" charset="0"/>
                <a:cs typeface="Calibri" panose="020F0502020204030204" pitchFamily="34" charset="0"/>
              </a:rPr>
              <a:t>İlgili kurumlardan gerekli izin ve uygunluk belgelerini almak</a:t>
            </a:r>
          </a:p>
        </p:txBody>
      </p:sp>
    </p:spTree>
    <p:extLst>
      <p:ext uri="{BB962C8B-B14F-4D97-AF65-F5344CB8AC3E}">
        <p14:creationId xmlns:p14="http://schemas.microsoft.com/office/powerpoint/2010/main" val="166147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9771" y="0"/>
            <a:ext cx="5495484" cy="6858000"/>
          </a:xfrm>
        </p:spPr>
      </p:pic>
      <p:sp>
        <p:nvSpPr>
          <p:cNvPr id="3" name="Metin kutusu 2"/>
          <p:cNvSpPr txBox="1"/>
          <p:nvPr/>
        </p:nvSpPr>
        <p:spPr>
          <a:xfrm>
            <a:off x="0" y="1491916"/>
            <a:ext cx="3489771" cy="3816429"/>
          </a:xfrm>
          <a:prstGeom prst="rect">
            <a:avLst/>
          </a:prstGeom>
          <a:noFill/>
        </p:spPr>
        <p:txBody>
          <a:bodyPr wrap="square" rtlCol="0">
            <a:spAutoFit/>
          </a:bodyPr>
          <a:lstStyle/>
          <a:p>
            <a:endParaRPr lang="tr-TR" dirty="0"/>
          </a:p>
          <a:p>
            <a:r>
              <a:rPr lang="tr-TR" sz="2800" dirty="0"/>
              <a:t>96/31 Sayılı İhracı Yasak ve Ön İzne Bağlı Mallara İlişkin Tebliğ’in 2 no.lu Eki ile ihracı belli kurumların vereceği izne bağlanmış eşyalar listelenmiştir.</a:t>
            </a:r>
          </a:p>
        </p:txBody>
      </p:sp>
      <p:pic>
        <p:nvPicPr>
          <p:cNvPr id="4" name="Resim 3"/>
          <p:cNvPicPr>
            <a:picLocks noChangeAspect="1"/>
          </p:cNvPicPr>
          <p:nvPr/>
        </p:nvPicPr>
        <p:blipFill>
          <a:blip r:embed="rId4"/>
          <a:stretch>
            <a:fillRect/>
          </a:stretch>
        </p:blipFill>
        <p:spPr>
          <a:xfrm>
            <a:off x="3346465" y="-297"/>
            <a:ext cx="5499069" cy="6858594"/>
          </a:xfrm>
          <a:prstGeom prst="rect">
            <a:avLst/>
          </a:prstGeom>
        </p:spPr>
      </p:pic>
    </p:spTree>
    <p:extLst>
      <p:ext uri="{BB962C8B-B14F-4D97-AF65-F5344CB8AC3E}">
        <p14:creationId xmlns:p14="http://schemas.microsoft.com/office/powerpoint/2010/main" val="4115293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p:cNvSpPr>
            <a:spLocks noGrp="1"/>
          </p:cNvSpPr>
          <p:nvPr>
            <p:ph idx="1"/>
          </p:nvPr>
        </p:nvSpPr>
        <p:spPr>
          <a:xfrm>
            <a:off x="522514" y="1691322"/>
            <a:ext cx="10838213" cy="4488815"/>
          </a:xfrm>
        </p:spPr>
        <p:txBody>
          <a:bodyPr>
            <a:normAutofit/>
          </a:bodyPr>
          <a:lstStyle/>
          <a:p>
            <a:r>
              <a:rPr lang="tr-TR" dirty="0"/>
              <a:t>İhracatta Ticari Kalite Denetimlerine Konu Ürün Grupları;</a:t>
            </a:r>
          </a:p>
          <a:p>
            <a:endParaRPr lang="tr-TR" dirty="0"/>
          </a:p>
          <a:p>
            <a:r>
              <a:rPr lang="tr-TR" dirty="0"/>
              <a:t> 	Yaş Sebze ve Meyveler</a:t>
            </a:r>
          </a:p>
          <a:p>
            <a:r>
              <a:rPr lang="tr-TR" dirty="0"/>
              <a:t> 	Kuru ve Kurutulmuş Ürünler</a:t>
            </a:r>
          </a:p>
          <a:p>
            <a:r>
              <a:rPr lang="tr-TR" dirty="0"/>
              <a:t> 	Yemeklik Bitkisel Yağlar</a:t>
            </a:r>
          </a:p>
          <a:p>
            <a:pPr marL="0" indent="0">
              <a:buNone/>
            </a:pPr>
            <a:endParaRPr lang="tr-TR" dirty="0"/>
          </a:p>
          <a:p>
            <a:pPr marL="0" indent="0">
              <a:buNone/>
            </a:pPr>
            <a:r>
              <a:rPr lang="tr-TR" dirty="0"/>
              <a:t>İhracatta ticari kalite standartları yönünden ilgili Tebliğ (2021/21) uyarınca denetime tabi tutulmaktadır.</a:t>
            </a:r>
          </a:p>
        </p:txBody>
      </p:sp>
    </p:spTree>
    <p:extLst>
      <p:ext uri="{BB962C8B-B14F-4D97-AF65-F5344CB8AC3E}">
        <p14:creationId xmlns:p14="http://schemas.microsoft.com/office/powerpoint/2010/main" val="125210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p:cNvSpPr>
            <a:spLocks noGrp="1"/>
          </p:cNvSpPr>
          <p:nvPr>
            <p:ph idx="1"/>
          </p:nvPr>
        </p:nvSpPr>
        <p:spPr>
          <a:xfrm>
            <a:off x="760395" y="1845734"/>
            <a:ext cx="11094720" cy="4453466"/>
          </a:xfrm>
        </p:spPr>
        <p:txBody>
          <a:bodyPr>
            <a:normAutofit/>
          </a:bodyPr>
          <a:lstStyle/>
          <a:p>
            <a:pPr>
              <a:buFont typeface="Wingdings" panose="05000000000000000000" pitchFamily="2" charset="2"/>
              <a:buChar char="Ø"/>
            </a:pPr>
            <a:r>
              <a:rPr lang="tr-TR" dirty="0"/>
              <a:t> </a:t>
            </a:r>
            <a:r>
              <a:rPr lang="tr-TR" sz="2800" dirty="0"/>
              <a:t>İhraç edilecek eşyanın </a:t>
            </a:r>
            <a:r>
              <a:rPr lang="tr-TR" sz="2800" b="1" dirty="0">
                <a:solidFill>
                  <a:srgbClr val="C00000"/>
                </a:solidFill>
              </a:rPr>
              <a:t>gümrük beyannamesi </a:t>
            </a:r>
            <a:r>
              <a:rPr lang="tr-TR" sz="2800" dirty="0"/>
              <a:t>ile yetkili </a:t>
            </a:r>
            <a:r>
              <a:rPr lang="tr-TR" sz="2800" b="1" dirty="0">
                <a:solidFill>
                  <a:srgbClr val="C00000"/>
                </a:solidFill>
              </a:rPr>
              <a:t>gümrük idaresine </a:t>
            </a:r>
            <a:r>
              <a:rPr lang="tr-TR" sz="2800" dirty="0"/>
              <a:t>beyan edilmesi gerekmektedir.</a:t>
            </a:r>
          </a:p>
          <a:p>
            <a:pPr marL="0" indent="0">
              <a:buNone/>
            </a:pPr>
            <a:endParaRPr lang="tr-TR" sz="2800" dirty="0"/>
          </a:p>
          <a:p>
            <a:pPr>
              <a:buFont typeface="Wingdings" panose="05000000000000000000" pitchFamily="2" charset="2"/>
              <a:buChar char="Ø"/>
            </a:pPr>
            <a:r>
              <a:rPr lang="tr-TR" sz="2800" dirty="0"/>
              <a:t> Beyanın </a:t>
            </a:r>
            <a:r>
              <a:rPr lang="tr-TR" sz="2800" b="1" dirty="0">
                <a:solidFill>
                  <a:srgbClr val="C00000"/>
                </a:solidFill>
              </a:rPr>
              <a:t>bilgisayar veri işleme tekniği </a:t>
            </a:r>
            <a:r>
              <a:rPr lang="tr-TR" sz="2800" dirty="0"/>
              <a:t>ile yapılması esastır. Bunun için </a:t>
            </a:r>
            <a:r>
              <a:rPr lang="tr-TR" sz="2800" b="1" dirty="0">
                <a:solidFill>
                  <a:srgbClr val="C00000"/>
                </a:solidFill>
              </a:rPr>
              <a:t>BİLGE</a:t>
            </a:r>
            <a:r>
              <a:rPr lang="tr-TR" sz="2800" dirty="0"/>
              <a:t> (</a:t>
            </a:r>
            <a:r>
              <a:rPr lang="tr-TR" sz="2800" dirty="0">
                <a:solidFill>
                  <a:srgbClr val="C00000"/>
                </a:solidFill>
              </a:rPr>
              <a:t>Bil</a:t>
            </a:r>
            <a:r>
              <a:rPr lang="tr-TR" sz="2800" dirty="0"/>
              <a:t>gisayarlı </a:t>
            </a:r>
            <a:r>
              <a:rPr lang="tr-TR" sz="2800" dirty="0">
                <a:solidFill>
                  <a:srgbClr val="C00000"/>
                </a:solidFill>
              </a:rPr>
              <a:t>G</a:t>
            </a:r>
            <a:r>
              <a:rPr lang="tr-TR" sz="2800" dirty="0"/>
              <a:t>ümrük </a:t>
            </a:r>
            <a:r>
              <a:rPr lang="tr-TR" sz="2800" dirty="0">
                <a:solidFill>
                  <a:srgbClr val="C00000"/>
                </a:solidFill>
              </a:rPr>
              <a:t>E</a:t>
            </a:r>
            <a:r>
              <a:rPr lang="tr-TR" sz="2800" dirty="0"/>
              <a:t>tkinlikleri) yazılımı kullanılmaktadır. </a:t>
            </a:r>
          </a:p>
          <a:p>
            <a:pPr>
              <a:buFont typeface="Wingdings" panose="05000000000000000000" pitchFamily="2" charset="2"/>
              <a:buChar char="Ø"/>
            </a:pPr>
            <a:endParaRPr lang="tr-TR" dirty="0"/>
          </a:p>
          <a:p>
            <a:pPr>
              <a:buFont typeface="Wingdings" panose="05000000000000000000" pitchFamily="2" charset="2"/>
              <a:buChar char="Ø"/>
            </a:pPr>
            <a:r>
              <a:rPr lang="tr-TR" dirty="0"/>
              <a:t> Beyanname yerine geçen belgeler ve beyanname kullanılmaksızın yapılacak beyanlara ilişkin ayrıca düzenleme yapılmıştır.</a:t>
            </a:r>
          </a:p>
          <a:p>
            <a:pPr marL="0" indent="0">
              <a:buNone/>
            </a:pPr>
            <a:endParaRPr lang="tr-TR" sz="2800" dirty="0"/>
          </a:p>
          <a:p>
            <a:pPr>
              <a:buFont typeface="Wingdings" panose="05000000000000000000" pitchFamily="2" charset="2"/>
              <a:buChar char="Ø"/>
            </a:pPr>
            <a:endParaRPr lang="tr-TR" dirty="0"/>
          </a:p>
        </p:txBody>
      </p:sp>
      <p:sp>
        <p:nvSpPr>
          <p:cNvPr id="3" name="Unvan 1"/>
          <p:cNvSpPr>
            <a:spLocks noGrp="1"/>
          </p:cNvSpPr>
          <p:nvPr>
            <p:ph type="title"/>
          </p:nvPr>
        </p:nvSpPr>
        <p:spPr>
          <a:xfrm>
            <a:off x="2653364" y="687656"/>
            <a:ext cx="6683141" cy="1028850"/>
          </a:xfrm>
        </p:spPr>
        <p:txBody>
          <a:bodyPr/>
          <a:lstStyle/>
          <a:p>
            <a:r>
              <a:rPr lang="tr-TR" dirty="0"/>
              <a:t> </a:t>
            </a:r>
            <a:r>
              <a:rPr lang="tr-TR" b="1" dirty="0"/>
              <a:t>GÜMRÜK BEYANI</a:t>
            </a:r>
          </a:p>
        </p:txBody>
      </p:sp>
    </p:spTree>
    <p:extLst>
      <p:ext uri="{BB962C8B-B14F-4D97-AF65-F5344CB8AC3E}">
        <p14:creationId xmlns:p14="http://schemas.microsoft.com/office/powerpoint/2010/main" val="247326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p:cNvSpPr>
            <a:spLocks noGrp="1"/>
          </p:cNvSpPr>
          <p:nvPr>
            <p:ph idx="1"/>
          </p:nvPr>
        </p:nvSpPr>
        <p:spPr>
          <a:xfrm>
            <a:off x="1097280" y="1436914"/>
            <a:ext cx="11094720" cy="5421086"/>
          </a:xfrm>
        </p:spPr>
        <p:txBody>
          <a:bodyPr>
            <a:normAutofit/>
          </a:bodyPr>
          <a:lstStyle/>
          <a:p>
            <a:pPr>
              <a:buFont typeface="Wingdings" panose="05000000000000000000" pitchFamily="2" charset="2"/>
              <a:buChar char="Ø"/>
            </a:pPr>
            <a:r>
              <a:rPr lang="tr-TR" dirty="0"/>
              <a:t> </a:t>
            </a:r>
            <a:r>
              <a:rPr lang="tr-TR" sz="3200" b="1" dirty="0"/>
              <a:t>Beyanname yerine geçen belgeler</a:t>
            </a:r>
          </a:p>
          <a:p>
            <a:pPr marL="0" indent="0">
              <a:lnSpc>
                <a:spcPct val="100000"/>
              </a:lnSpc>
              <a:spcBef>
                <a:spcPts val="0"/>
              </a:spcBef>
              <a:buNone/>
            </a:pPr>
            <a:r>
              <a:rPr lang="tr-TR" b="0" i="0" dirty="0">
                <a:solidFill>
                  <a:srgbClr val="111111"/>
                </a:solidFill>
                <a:effectLst/>
              </a:rPr>
              <a:t>Gümrük beyannamesi yerine kullanılan belgeler şunlardır:</a:t>
            </a:r>
            <a:br>
              <a:rPr lang="tr-TR" dirty="0"/>
            </a:br>
            <a:r>
              <a:rPr lang="tr-TR" b="0" i="0" dirty="0">
                <a:solidFill>
                  <a:srgbClr val="111111"/>
                </a:solidFill>
                <a:effectLst/>
              </a:rPr>
              <a:t>- Elçilik Mektubu</a:t>
            </a:r>
            <a:br>
              <a:rPr lang="tr-TR" dirty="0"/>
            </a:br>
            <a:r>
              <a:rPr lang="tr-TR" b="0" i="0" dirty="0">
                <a:solidFill>
                  <a:srgbClr val="111111"/>
                </a:solidFill>
                <a:effectLst/>
              </a:rPr>
              <a:t>- Kurye Mektubu</a:t>
            </a:r>
            <a:br>
              <a:rPr lang="tr-TR" dirty="0"/>
            </a:br>
            <a:r>
              <a:rPr lang="tr-TR" b="0" i="0" dirty="0">
                <a:solidFill>
                  <a:srgbClr val="111111"/>
                </a:solidFill>
                <a:effectLst/>
              </a:rPr>
              <a:t>- TIR Karnesi</a:t>
            </a:r>
            <a:br>
              <a:rPr lang="tr-TR" dirty="0"/>
            </a:br>
            <a:r>
              <a:rPr lang="tr-TR" b="0" i="0" dirty="0">
                <a:solidFill>
                  <a:srgbClr val="111111"/>
                </a:solidFill>
                <a:effectLst/>
              </a:rPr>
              <a:t>- ATA Karnesi</a:t>
            </a:r>
            <a:br>
              <a:rPr lang="tr-TR" dirty="0"/>
            </a:br>
            <a:r>
              <a:rPr lang="tr-TR" b="0" i="0" dirty="0">
                <a:solidFill>
                  <a:srgbClr val="111111"/>
                </a:solidFill>
                <a:effectLst/>
              </a:rPr>
              <a:t>- Kumanya Listesi</a:t>
            </a:r>
          </a:p>
          <a:p>
            <a:pPr marL="0" indent="0">
              <a:lnSpc>
                <a:spcPct val="100000"/>
              </a:lnSpc>
              <a:spcBef>
                <a:spcPts val="0"/>
              </a:spcBef>
              <a:buNone/>
            </a:pPr>
            <a:r>
              <a:rPr lang="tr-TR" dirty="0">
                <a:solidFill>
                  <a:srgbClr val="111111"/>
                </a:solidFill>
              </a:rPr>
              <a:t>- Özel fatura</a:t>
            </a:r>
          </a:p>
          <a:p>
            <a:pPr marL="0" indent="0">
              <a:lnSpc>
                <a:spcPct val="100000"/>
              </a:lnSpc>
              <a:spcBef>
                <a:spcPts val="0"/>
              </a:spcBef>
              <a:buNone/>
            </a:pPr>
            <a:r>
              <a:rPr lang="tr-TR" dirty="0"/>
              <a:t>- Form 302</a:t>
            </a:r>
            <a:br>
              <a:rPr lang="tr-TR" dirty="0"/>
            </a:br>
            <a:r>
              <a:rPr lang="tr-TR" b="0" i="0" dirty="0">
                <a:solidFill>
                  <a:srgbClr val="111111"/>
                </a:solidFill>
                <a:effectLst/>
              </a:rPr>
              <a:t>- </a:t>
            </a:r>
            <a:r>
              <a:rPr lang="tr-TR" b="0" i="0" dirty="0" err="1">
                <a:solidFill>
                  <a:srgbClr val="111111"/>
                </a:solidFill>
                <a:effectLst/>
              </a:rPr>
              <a:t>Declaration</a:t>
            </a:r>
            <a:r>
              <a:rPr lang="tr-TR" b="0" i="0" dirty="0">
                <a:solidFill>
                  <a:srgbClr val="111111"/>
                </a:solidFill>
                <a:effectLst/>
              </a:rPr>
              <a:t> En </a:t>
            </a:r>
            <a:r>
              <a:rPr lang="tr-TR" b="0" i="0" dirty="0" err="1">
                <a:solidFill>
                  <a:srgbClr val="111111"/>
                </a:solidFill>
                <a:effectLst/>
              </a:rPr>
              <a:t>Douane</a:t>
            </a:r>
            <a:br>
              <a:rPr lang="tr-TR" dirty="0"/>
            </a:br>
            <a:r>
              <a:rPr lang="tr-TR" b="0" i="0" dirty="0">
                <a:solidFill>
                  <a:srgbClr val="111111"/>
                </a:solidFill>
                <a:effectLst/>
              </a:rPr>
              <a:t>- CPD Karnesi </a:t>
            </a:r>
            <a:br>
              <a:rPr lang="tr-TR" dirty="0"/>
            </a:br>
            <a:r>
              <a:rPr lang="tr-TR" b="0" i="0" dirty="0">
                <a:solidFill>
                  <a:srgbClr val="111111"/>
                </a:solidFill>
                <a:effectLst/>
              </a:rPr>
              <a:t>- Sözlü Beyan Formu</a:t>
            </a:r>
          </a:p>
          <a:p>
            <a:pPr marL="0" indent="0">
              <a:lnSpc>
                <a:spcPct val="100000"/>
              </a:lnSpc>
              <a:spcBef>
                <a:spcPts val="0"/>
              </a:spcBef>
              <a:buNone/>
            </a:pPr>
            <a:endParaRPr lang="tr-TR" b="0" i="0" dirty="0">
              <a:solidFill>
                <a:srgbClr val="111111"/>
              </a:solidFill>
              <a:effectLst/>
            </a:endParaRPr>
          </a:p>
          <a:p>
            <a:pPr marL="0" indent="0">
              <a:lnSpc>
                <a:spcPct val="100000"/>
              </a:lnSpc>
              <a:spcBef>
                <a:spcPts val="0"/>
              </a:spcBef>
              <a:buNone/>
            </a:pPr>
            <a:endParaRPr lang="tr-TR" dirty="0"/>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154308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7"/>
          <p:cNvSpPr txBox="1">
            <a:spLocks/>
          </p:cNvSpPr>
          <p:nvPr/>
        </p:nvSpPr>
        <p:spPr>
          <a:xfrm>
            <a:off x="845127" y="1681850"/>
            <a:ext cx="5156200" cy="82569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a:t>Gümrük Müdürlüklerindeki Veri Giriş Salonları</a:t>
            </a:r>
            <a:endParaRPr lang="tr-TR" dirty="0"/>
          </a:p>
        </p:txBody>
      </p:sp>
      <p:sp>
        <p:nvSpPr>
          <p:cNvPr id="3" name="İçerik Yer Tutucusu 2"/>
          <p:cNvSpPr>
            <a:spLocks noGrp="1"/>
          </p:cNvSpPr>
          <p:nvPr>
            <p:ph sz="half" idx="4294967295"/>
          </p:nvPr>
        </p:nvSpPr>
        <p:spPr>
          <a:xfrm>
            <a:off x="845127" y="2507550"/>
            <a:ext cx="5156200" cy="3680525"/>
          </a:xfrm>
          <a:prstGeom prst="rect">
            <a:avLst/>
          </a:prstGeom>
        </p:spPr>
        <p:txBody>
          <a:bodyPr>
            <a:normAutofit/>
          </a:bodyPr>
          <a:lstStyle/>
          <a:p>
            <a:pPr marL="0" indent="0" algn="ctr">
              <a:buNone/>
            </a:pPr>
            <a:r>
              <a:rPr lang="tr-TR" dirty="0"/>
              <a:t> </a:t>
            </a:r>
            <a:endParaRPr lang="tr-TR" sz="2800" b="1" dirty="0"/>
          </a:p>
          <a:p>
            <a:pPr marL="0" indent="0" algn="ctr">
              <a:buNone/>
            </a:pPr>
            <a:endParaRPr lang="tr-TR" sz="2800" b="1" dirty="0"/>
          </a:p>
        </p:txBody>
      </p:sp>
      <p:sp>
        <p:nvSpPr>
          <p:cNvPr id="4" name="Metin Yer Tutucusu 8"/>
          <p:cNvSpPr txBox="1">
            <a:spLocks/>
          </p:cNvSpPr>
          <p:nvPr/>
        </p:nvSpPr>
        <p:spPr>
          <a:xfrm>
            <a:off x="6172200" y="1681851"/>
            <a:ext cx="5181601" cy="82569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a:t>Ticaret Bakanlığı İnternet Sayfasında</a:t>
            </a:r>
            <a:r>
              <a:rPr lang="tr-TR">
                <a:sym typeface="Wingdings" panose="05000000000000000000" pitchFamily="2" charset="2"/>
              </a:rPr>
              <a:t>E-İşlemlerElektronik Beyanname </a:t>
            </a:r>
            <a:endParaRPr lang="tr-TR" dirty="0"/>
          </a:p>
        </p:txBody>
      </p:sp>
      <p:sp>
        <p:nvSpPr>
          <p:cNvPr id="5" name="Unvan 1"/>
          <p:cNvSpPr>
            <a:spLocks noGrp="1"/>
          </p:cNvSpPr>
          <p:nvPr>
            <p:ph type="title"/>
          </p:nvPr>
        </p:nvSpPr>
        <p:spPr>
          <a:xfrm>
            <a:off x="2240791" y="671289"/>
            <a:ext cx="10515600" cy="1325562"/>
          </a:xfrm>
        </p:spPr>
        <p:txBody>
          <a:bodyPr/>
          <a:lstStyle/>
          <a:p>
            <a:r>
              <a:rPr lang="tr-TR" dirty="0"/>
              <a:t> </a:t>
            </a:r>
            <a:r>
              <a:rPr lang="tr-TR" b="1" dirty="0"/>
              <a:t>GÜMRÜK BEYANI</a:t>
            </a:r>
          </a:p>
        </p:txBody>
      </p:sp>
      <p:pic>
        <p:nvPicPr>
          <p:cNvPr id="6" name="Resim 5"/>
          <p:cNvPicPr>
            <a:picLocks noChangeAspect="1"/>
          </p:cNvPicPr>
          <p:nvPr/>
        </p:nvPicPr>
        <p:blipFill>
          <a:blip r:embed="rId3"/>
          <a:stretch>
            <a:fillRect/>
          </a:stretch>
        </p:blipFill>
        <p:spPr>
          <a:xfrm>
            <a:off x="674253" y="2507549"/>
            <a:ext cx="5214793" cy="3984691"/>
          </a:xfrm>
          <a:prstGeom prst="rect">
            <a:avLst/>
          </a:prstGeom>
        </p:spPr>
      </p:pic>
      <p:pic>
        <p:nvPicPr>
          <p:cNvPr id="7" name="İçerik Yer Tutucusu 9">
            <a:extLst>
              <a:ext uri="{FF2B5EF4-FFF2-40B4-BE49-F238E27FC236}">
                <a16:creationId xmlns:a16="http://schemas.microsoft.com/office/drawing/2014/main" id="{DE3B1CEC-A5DE-47B9-B7D4-35211EF9F6F6}"/>
              </a:ext>
            </a:extLst>
          </p:cNvPr>
          <p:cNvPicPr>
            <a:picLocks noGrp="1" noChangeAspect="1"/>
          </p:cNvPicPr>
          <p:nvPr>
            <p:ph sz="quarter" idx="4294967295"/>
          </p:nvPr>
        </p:nvPicPr>
        <p:blipFill>
          <a:blip r:embed="rId4"/>
          <a:stretch>
            <a:fillRect/>
          </a:stretch>
        </p:blipFill>
        <p:spPr>
          <a:xfrm>
            <a:off x="6190675" y="2507549"/>
            <a:ext cx="5545076" cy="4198283"/>
          </a:xfrm>
          <a:prstGeom prst="rect">
            <a:avLst/>
          </a:prstGeom>
        </p:spPr>
      </p:pic>
      <p:sp>
        <p:nvSpPr>
          <p:cNvPr id="8" name="Oval 7"/>
          <p:cNvSpPr/>
          <p:nvPr/>
        </p:nvSpPr>
        <p:spPr>
          <a:xfrm>
            <a:off x="6190675" y="6314888"/>
            <a:ext cx="1469082" cy="3547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59755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55502" y="653493"/>
            <a:ext cx="10058400" cy="1450757"/>
          </a:xfrm>
        </p:spPr>
        <p:txBody>
          <a:bodyPr/>
          <a:lstStyle/>
          <a:p>
            <a:r>
              <a:rPr lang="tr-TR" dirty="0"/>
              <a:t> </a:t>
            </a:r>
            <a:r>
              <a:rPr lang="tr-TR" b="1" dirty="0"/>
              <a:t>GÜMRÜK BEYANI</a:t>
            </a:r>
          </a:p>
        </p:txBody>
      </p:sp>
      <p:sp>
        <p:nvSpPr>
          <p:cNvPr id="3" name="İçerik Yer Tutucusu 2"/>
          <p:cNvSpPr>
            <a:spLocks noGrp="1"/>
          </p:cNvSpPr>
          <p:nvPr>
            <p:ph idx="1"/>
          </p:nvPr>
        </p:nvSpPr>
        <p:spPr>
          <a:xfrm>
            <a:off x="1068387" y="1799450"/>
            <a:ext cx="10058400" cy="4023360"/>
          </a:xfrm>
        </p:spPr>
        <p:txBody>
          <a:bodyPr>
            <a:normAutofit/>
          </a:bodyPr>
          <a:lstStyle/>
          <a:p>
            <a:pPr algn="just">
              <a:buFont typeface="Wingdings" panose="05000000000000000000" pitchFamily="2" charset="2"/>
              <a:buChar char="Ø"/>
            </a:pPr>
            <a:r>
              <a:rPr lang="tr-TR" dirty="0"/>
              <a:t> BİLGE sistemine veri girişi yapılabilmesi için gümrük idaresinden alınmış olan BİLGE Kullanıcı Kodu ve Şifresi kullanılır. </a:t>
            </a:r>
            <a:endParaRPr lang="tr-TR" b="1"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387" y="2912553"/>
            <a:ext cx="5471644" cy="3596530"/>
          </a:xfrm>
          <a:prstGeom prst="rect">
            <a:avLst/>
          </a:prstGeom>
        </p:spPr>
      </p:pic>
      <p:sp>
        <p:nvSpPr>
          <p:cNvPr id="5" name="Oval 4"/>
          <p:cNvSpPr/>
          <p:nvPr/>
        </p:nvSpPr>
        <p:spPr>
          <a:xfrm>
            <a:off x="4853196" y="4178915"/>
            <a:ext cx="915987" cy="531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36194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04959" y="680546"/>
            <a:ext cx="10515600" cy="1325562"/>
          </a:xfrm>
        </p:spPr>
        <p:txBody>
          <a:bodyPr/>
          <a:lstStyle/>
          <a:p>
            <a:r>
              <a:rPr lang="tr-TR" b="1" dirty="0"/>
              <a:t>GÜMRÜK BEYANI</a:t>
            </a:r>
          </a:p>
        </p:txBody>
      </p:sp>
      <p:sp>
        <p:nvSpPr>
          <p:cNvPr id="3" name="Metin kutusu 2"/>
          <p:cNvSpPr txBox="1"/>
          <p:nvPr/>
        </p:nvSpPr>
        <p:spPr>
          <a:xfrm>
            <a:off x="7157295" y="2419641"/>
            <a:ext cx="5170311" cy="2677656"/>
          </a:xfrm>
          <a:prstGeom prst="rect">
            <a:avLst/>
          </a:prstGeom>
          <a:noFill/>
        </p:spPr>
        <p:txBody>
          <a:bodyPr wrap="square" rtlCol="0">
            <a:spAutoFit/>
          </a:bodyPr>
          <a:lstStyle/>
          <a:p>
            <a:r>
              <a:rPr lang="tr-TR" sz="2400" dirty="0"/>
              <a:t>Detaylı Beyan ana  ekranında doldurulması gereken ilk bilgi eşyanın tabi tutulacağı gümrük rejim kodudur. Rejim kodunun girilmesi ile birlikte doldurulması gereken zorunlu alanlar yeşil, ihtiyari alanlar ise beyaz alan olacaktır.</a:t>
            </a:r>
          </a:p>
        </p:txBody>
      </p:sp>
      <p:sp>
        <p:nvSpPr>
          <p:cNvPr id="4" name="Metin kutusu 3"/>
          <p:cNvSpPr txBox="1"/>
          <p:nvPr/>
        </p:nvSpPr>
        <p:spPr>
          <a:xfrm>
            <a:off x="745435" y="1368156"/>
            <a:ext cx="5197708" cy="646331"/>
          </a:xfrm>
          <a:prstGeom prst="rect">
            <a:avLst/>
          </a:prstGeom>
          <a:noFill/>
        </p:spPr>
        <p:txBody>
          <a:bodyPr wrap="square" rtlCol="0">
            <a:spAutoFit/>
          </a:bodyPr>
          <a:lstStyle/>
          <a:p>
            <a:r>
              <a:rPr lang="tr-TR" sz="3600" dirty="0"/>
              <a:t>Detaylı Beyan</a:t>
            </a:r>
          </a:p>
        </p:txBody>
      </p:sp>
      <p:pic>
        <p:nvPicPr>
          <p:cNvPr id="5" name="İçerik Yer Tutucusu 8">
            <a:extLst>
              <a:ext uri="{FF2B5EF4-FFF2-40B4-BE49-F238E27FC236}">
                <a16:creationId xmlns:a16="http://schemas.microsoft.com/office/drawing/2014/main" id="{7158C140-11F8-43BD-AFDA-11BC27EDD107}"/>
              </a:ext>
            </a:extLst>
          </p:cNvPr>
          <p:cNvPicPr>
            <a:picLocks noGrp="1" noChangeAspect="1"/>
          </p:cNvPicPr>
          <p:nvPr>
            <p:ph idx="1"/>
          </p:nvPr>
        </p:nvPicPr>
        <p:blipFill>
          <a:blip r:embed="rId3"/>
          <a:stretch>
            <a:fillRect/>
          </a:stretch>
        </p:blipFill>
        <p:spPr>
          <a:xfrm>
            <a:off x="745434" y="2014487"/>
            <a:ext cx="6119191" cy="4713127"/>
          </a:xfrm>
        </p:spPr>
      </p:pic>
      <p:pic>
        <p:nvPicPr>
          <p:cNvPr id="6" name="Resim 5"/>
          <p:cNvPicPr>
            <a:picLocks noChangeAspect="1"/>
          </p:cNvPicPr>
          <p:nvPr/>
        </p:nvPicPr>
        <p:blipFill>
          <a:blip r:embed="rId4"/>
          <a:stretch>
            <a:fillRect/>
          </a:stretch>
        </p:blipFill>
        <p:spPr>
          <a:xfrm>
            <a:off x="452764" y="2008901"/>
            <a:ext cx="6120914" cy="4718713"/>
          </a:xfrm>
          <a:prstGeom prst="rect">
            <a:avLst/>
          </a:prstGeom>
        </p:spPr>
      </p:pic>
    </p:spTree>
    <p:extLst>
      <p:ext uri="{BB962C8B-B14F-4D97-AF65-F5344CB8AC3E}">
        <p14:creationId xmlns:p14="http://schemas.microsoft.com/office/powerpoint/2010/main" val="212625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p:cNvSpPr>
            <a:spLocks noGrp="1"/>
          </p:cNvSpPr>
          <p:nvPr>
            <p:ph idx="1"/>
          </p:nvPr>
        </p:nvSpPr>
        <p:spPr>
          <a:xfrm>
            <a:off x="845127" y="1828801"/>
            <a:ext cx="10515600" cy="5029200"/>
          </a:xfrm>
        </p:spPr>
        <p:txBody>
          <a:bodyPr>
            <a:normAutofit/>
          </a:bodyPr>
          <a:lstStyle/>
          <a:p>
            <a:r>
              <a:rPr lang="tr-TR" dirty="0"/>
              <a:t>BİLGE sistemine kaydedilen gümrük beyannamesine sistem tarafından değişmez bir tescil numarası verilir. </a:t>
            </a:r>
          </a:p>
          <a:p>
            <a:endParaRPr lang="tr-TR" dirty="0"/>
          </a:p>
          <a:p>
            <a:pPr marL="0" indent="0" algn="ctr">
              <a:buNone/>
            </a:pPr>
            <a:r>
              <a:rPr lang="tr-TR" sz="4400" dirty="0"/>
              <a:t>21341200EX000150</a:t>
            </a:r>
          </a:p>
        </p:txBody>
      </p:sp>
      <p:sp>
        <p:nvSpPr>
          <p:cNvPr id="6" name="Sol Köşeli Ayraç 5">
            <a:extLst>
              <a:ext uri="{FF2B5EF4-FFF2-40B4-BE49-F238E27FC236}">
                <a16:creationId xmlns:a16="http://schemas.microsoft.com/office/drawing/2014/main" id="{CC58DC27-2766-4BCC-8BBB-414561E5EEB0}"/>
              </a:ext>
            </a:extLst>
          </p:cNvPr>
          <p:cNvSpPr/>
          <p:nvPr/>
        </p:nvSpPr>
        <p:spPr>
          <a:xfrm rot="16200000">
            <a:off x="6255029" y="3788117"/>
            <a:ext cx="331306" cy="397565"/>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
        <p:nvSpPr>
          <p:cNvPr id="7" name="Sol Köşeli Ayraç 6">
            <a:extLst>
              <a:ext uri="{FF2B5EF4-FFF2-40B4-BE49-F238E27FC236}">
                <a16:creationId xmlns:a16="http://schemas.microsoft.com/office/drawing/2014/main" id="{70233339-33F3-47D8-A80C-51E830EE56B1}"/>
              </a:ext>
            </a:extLst>
          </p:cNvPr>
          <p:cNvSpPr/>
          <p:nvPr/>
        </p:nvSpPr>
        <p:spPr>
          <a:xfrm rot="16200000">
            <a:off x="5095461" y="3284537"/>
            <a:ext cx="331306" cy="1404728"/>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tr-TR" dirty="0"/>
          </a:p>
        </p:txBody>
      </p:sp>
      <p:sp>
        <p:nvSpPr>
          <p:cNvPr id="8" name="Sol Köşeli Ayraç 7">
            <a:extLst>
              <a:ext uri="{FF2B5EF4-FFF2-40B4-BE49-F238E27FC236}">
                <a16:creationId xmlns:a16="http://schemas.microsoft.com/office/drawing/2014/main" id="{66902D14-EA10-4F18-AAFE-0BA6880E4876}"/>
              </a:ext>
            </a:extLst>
          </p:cNvPr>
          <p:cNvSpPr/>
          <p:nvPr/>
        </p:nvSpPr>
        <p:spPr>
          <a:xfrm rot="16200000">
            <a:off x="3965712" y="3805685"/>
            <a:ext cx="331306" cy="397565"/>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
        <p:nvSpPr>
          <p:cNvPr id="9" name="Sol Köşeli Ayraç 8">
            <a:extLst>
              <a:ext uri="{FF2B5EF4-FFF2-40B4-BE49-F238E27FC236}">
                <a16:creationId xmlns:a16="http://schemas.microsoft.com/office/drawing/2014/main" id="{3F56A9A3-8A1A-44D4-9300-974AAFC5F8FC}"/>
              </a:ext>
            </a:extLst>
          </p:cNvPr>
          <p:cNvSpPr/>
          <p:nvPr/>
        </p:nvSpPr>
        <p:spPr>
          <a:xfrm rot="16200000">
            <a:off x="7361589" y="3302104"/>
            <a:ext cx="331306" cy="1404728"/>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tr-TR" dirty="0"/>
          </a:p>
        </p:txBody>
      </p:sp>
      <p:sp>
        <p:nvSpPr>
          <p:cNvPr id="10" name="Metin kutusu 9">
            <a:extLst>
              <a:ext uri="{FF2B5EF4-FFF2-40B4-BE49-F238E27FC236}">
                <a16:creationId xmlns:a16="http://schemas.microsoft.com/office/drawing/2014/main" id="{47993415-D3FA-414F-809E-69C913D09549}"/>
              </a:ext>
            </a:extLst>
          </p:cNvPr>
          <p:cNvSpPr txBox="1"/>
          <p:nvPr/>
        </p:nvSpPr>
        <p:spPr>
          <a:xfrm>
            <a:off x="3326293" y="4170121"/>
            <a:ext cx="1258957" cy="1200329"/>
          </a:xfrm>
          <a:prstGeom prst="rect">
            <a:avLst/>
          </a:prstGeom>
          <a:noFill/>
        </p:spPr>
        <p:txBody>
          <a:bodyPr wrap="square" rtlCol="0">
            <a:spAutoFit/>
          </a:bodyPr>
          <a:lstStyle/>
          <a:p>
            <a:r>
              <a:rPr lang="tr-TR" dirty="0"/>
              <a:t>İçinde bulunulan yılın son 2 hanesi</a:t>
            </a:r>
          </a:p>
        </p:txBody>
      </p:sp>
      <p:sp>
        <p:nvSpPr>
          <p:cNvPr id="11" name="Metin kutusu 10">
            <a:extLst>
              <a:ext uri="{FF2B5EF4-FFF2-40B4-BE49-F238E27FC236}">
                <a16:creationId xmlns:a16="http://schemas.microsoft.com/office/drawing/2014/main" id="{0C8A3C11-05F8-467D-A9B6-7ACFC39D21E4}"/>
              </a:ext>
            </a:extLst>
          </p:cNvPr>
          <p:cNvSpPr txBox="1"/>
          <p:nvPr/>
        </p:nvSpPr>
        <p:spPr>
          <a:xfrm>
            <a:off x="4687957" y="4290031"/>
            <a:ext cx="1633330" cy="923330"/>
          </a:xfrm>
          <a:prstGeom prst="rect">
            <a:avLst/>
          </a:prstGeom>
          <a:noFill/>
        </p:spPr>
        <p:txBody>
          <a:bodyPr wrap="square" rtlCol="0">
            <a:spAutoFit/>
          </a:bodyPr>
          <a:lstStyle/>
          <a:p>
            <a:r>
              <a:rPr lang="tr-TR" dirty="0"/>
              <a:t>Gümrük müdürlüğü kodu</a:t>
            </a:r>
          </a:p>
        </p:txBody>
      </p:sp>
      <p:sp>
        <p:nvSpPr>
          <p:cNvPr id="12" name="Metin kutusu 11">
            <a:extLst>
              <a:ext uri="{FF2B5EF4-FFF2-40B4-BE49-F238E27FC236}">
                <a16:creationId xmlns:a16="http://schemas.microsoft.com/office/drawing/2014/main" id="{33C86C0C-2928-4CA6-89E2-8E317463C109}"/>
              </a:ext>
            </a:extLst>
          </p:cNvPr>
          <p:cNvSpPr txBox="1"/>
          <p:nvPr/>
        </p:nvSpPr>
        <p:spPr>
          <a:xfrm>
            <a:off x="6019806" y="4203831"/>
            <a:ext cx="1199318" cy="2585323"/>
          </a:xfrm>
          <a:prstGeom prst="rect">
            <a:avLst/>
          </a:prstGeom>
          <a:noFill/>
        </p:spPr>
        <p:txBody>
          <a:bodyPr wrap="square" rtlCol="0">
            <a:spAutoFit/>
          </a:bodyPr>
          <a:lstStyle/>
          <a:p>
            <a:r>
              <a:rPr lang="tr-TR" dirty="0"/>
              <a:t>Yapılan işlemin türü-ihracat (EX), ithalat (IM), transit (TR)</a:t>
            </a:r>
          </a:p>
        </p:txBody>
      </p:sp>
      <p:sp>
        <p:nvSpPr>
          <p:cNvPr id="13" name="Metin kutusu 12">
            <a:extLst>
              <a:ext uri="{FF2B5EF4-FFF2-40B4-BE49-F238E27FC236}">
                <a16:creationId xmlns:a16="http://schemas.microsoft.com/office/drawing/2014/main" id="{5DB81430-4939-42AB-81A2-5552475602F0}"/>
              </a:ext>
            </a:extLst>
          </p:cNvPr>
          <p:cNvSpPr txBox="1"/>
          <p:nvPr/>
        </p:nvSpPr>
        <p:spPr>
          <a:xfrm>
            <a:off x="7013418" y="4290031"/>
            <a:ext cx="1986891" cy="369332"/>
          </a:xfrm>
          <a:prstGeom prst="rect">
            <a:avLst/>
          </a:prstGeom>
          <a:noFill/>
        </p:spPr>
        <p:txBody>
          <a:bodyPr wrap="none" rtlCol="0">
            <a:spAutoFit/>
          </a:bodyPr>
          <a:lstStyle/>
          <a:p>
            <a:r>
              <a:rPr lang="tr-TR" dirty="0"/>
              <a:t>Tescil sıra numarası</a:t>
            </a:r>
          </a:p>
        </p:txBody>
      </p:sp>
    </p:spTree>
    <p:extLst>
      <p:ext uri="{BB962C8B-B14F-4D97-AF65-F5344CB8AC3E}">
        <p14:creationId xmlns:p14="http://schemas.microsoft.com/office/powerpoint/2010/main" val="713308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4" y="1502715"/>
            <a:ext cx="12187895" cy="3134801"/>
          </a:xfrm>
          <a:prstGeom prst="rect">
            <a:avLst/>
          </a:prstGeom>
        </p:spPr>
      </p:pic>
      <p:sp>
        <p:nvSpPr>
          <p:cNvPr id="3" name="Content Placeholder 2"/>
          <p:cNvSpPr>
            <a:spLocks noGrp="1"/>
          </p:cNvSpPr>
          <p:nvPr>
            <p:ph idx="1"/>
          </p:nvPr>
        </p:nvSpPr>
        <p:spPr>
          <a:xfrm>
            <a:off x="1756717" y="566253"/>
            <a:ext cx="9190278" cy="718558"/>
          </a:xfrm>
        </p:spPr>
        <p:txBody>
          <a:bodyPr>
            <a:normAutofit/>
          </a:bodyPr>
          <a:lstStyle/>
          <a:p>
            <a:pPr marL="0" indent="0" algn="ctr">
              <a:buNone/>
            </a:pPr>
            <a:r>
              <a:rPr lang="tr-TR" b="1" dirty="0"/>
              <a:t>İHRACATA İLİŞKİN GÜMRÜK MEVZUATI UYGULAMALARI</a:t>
            </a:r>
            <a:endParaRPr lang="en-US" b="1" dirty="0">
              <a:solidFill>
                <a:srgbClr val="FF0000"/>
              </a:solidFill>
              <a:latin typeface="Myriad Pro"/>
              <a:cs typeface="Myriad Pro"/>
            </a:endParaRPr>
          </a:p>
        </p:txBody>
      </p:sp>
      <p:sp>
        <p:nvSpPr>
          <p:cNvPr id="6" name="Content Placeholder 2"/>
          <p:cNvSpPr txBox="1">
            <a:spLocks/>
          </p:cNvSpPr>
          <p:nvPr/>
        </p:nvSpPr>
        <p:spPr>
          <a:xfrm>
            <a:off x="611448" y="5282365"/>
            <a:ext cx="10969106" cy="1278856"/>
          </a:xfrm>
          <a:prstGeom prst="rect">
            <a:avLst/>
          </a:prstGeom>
        </p:spPr>
        <p:txBody>
          <a:bodyPr vert="horz" lIns="96724" tIns="48362" rIns="96724" bIns="48362"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2000" b="1" dirty="0">
                <a:latin typeface="Myriad Pro"/>
                <a:cs typeface="Myriad Pro"/>
              </a:rPr>
              <a:t>GÜMRÜKLER </a:t>
            </a:r>
            <a:r>
              <a:rPr lang="en-US" sz="2000" b="1" dirty="0">
                <a:latin typeface="Myriad Pro"/>
                <a:cs typeface="Myriad Pro"/>
              </a:rPr>
              <a:t>GENEL MÜDÜRLÜĞÜ</a:t>
            </a:r>
            <a:endParaRPr lang="tr-TR" sz="2000" b="1" dirty="0">
              <a:latin typeface="Myriad Pro"/>
              <a:cs typeface="Myriad Pro"/>
            </a:endParaRPr>
          </a:p>
          <a:p>
            <a:pPr marL="0" indent="0" algn="ctr">
              <a:buNone/>
            </a:pPr>
            <a:r>
              <a:rPr lang="tr-TR" sz="2400" b="1" dirty="0"/>
              <a:t>İhracat ve Dahilde İşleme Dairesi</a:t>
            </a:r>
            <a:endParaRPr lang="tr-TR" sz="2400" dirty="0"/>
          </a:p>
          <a:p>
            <a:pPr marL="0" indent="0" algn="ctr">
              <a:buNone/>
            </a:pPr>
            <a:endParaRPr lang="en-US" sz="2000" b="1" dirty="0">
              <a:solidFill>
                <a:srgbClr val="FF0000"/>
              </a:solidFill>
              <a:latin typeface="Myriad Pro"/>
              <a:cs typeface="Myriad Pro"/>
            </a:endParaRPr>
          </a:p>
        </p:txBody>
      </p:sp>
      <p:sp>
        <p:nvSpPr>
          <p:cNvPr id="13" name="Content Placeholder 2"/>
          <p:cNvSpPr txBox="1">
            <a:spLocks/>
          </p:cNvSpPr>
          <p:nvPr/>
        </p:nvSpPr>
        <p:spPr>
          <a:xfrm>
            <a:off x="611448" y="5630677"/>
            <a:ext cx="10969106" cy="589168"/>
          </a:xfrm>
          <a:prstGeom prst="rect">
            <a:avLst/>
          </a:prstGeom>
        </p:spPr>
        <p:txBody>
          <a:bodyPr vert="horz" lIns="96724" tIns="48362" rIns="96724" bIns="48362"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269" dirty="0">
              <a:solidFill>
                <a:srgbClr val="FF0000"/>
              </a:solidFill>
              <a:latin typeface="Myriad Pro"/>
              <a:cs typeface="Myriad Pro"/>
            </a:endParaRPr>
          </a:p>
        </p:txBody>
      </p:sp>
      <p:pic>
        <p:nvPicPr>
          <p:cNvPr id="14" name="Picture 13" descr="Ticaret Bakanlığı Logo Arma T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748" y="4199638"/>
            <a:ext cx="956612" cy="956612"/>
          </a:xfrm>
          <a:prstGeom prst="rect">
            <a:avLst/>
          </a:prstGeom>
        </p:spPr>
      </p:pic>
      <p:sp>
        <p:nvSpPr>
          <p:cNvPr id="7" name="Dikdörtgen 6"/>
          <p:cNvSpPr/>
          <p:nvPr/>
        </p:nvSpPr>
        <p:spPr>
          <a:xfrm>
            <a:off x="997934" y="6381051"/>
            <a:ext cx="758783" cy="3041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sz="1904"/>
          </a:p>
        </p:txBody>
      </p:sp>
      <p:sp>
        <p:nvSpPr>
          <p:cNvPr id="9" name="Content Placeholder 2"/>
          <p:cNvSpPr txBox="1">
            <a:spLocks/>
          </p:cNvSpPr>
          <p:nvPr/>
        </p:nvSpPr>
        <p:spPr>
          <a:xfrm>
            <a:off x="772655" y="5791883"/>
            <a:ext cx="10969106" cy="589168"/>
          </a:xfrm>
          <a:prstGeom prst="rect">
            <a:avLst/>
          </a:prstGeom>
        </p:spPr>
        <p:txBody>
          <a:bodyPr vert="horz" lIns="96724" tIns="48362" rIns="96724" bIns="48362"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269" dirty="0">
              <a:solidFill>
                <a:srgbClr val="FF0000"/>
              </a:solidFill>
              <a:latin typeface="Myriad Pro"/>
              <a:cs typeface="Myriad Pro"/>
            </a:endParaRPr>
          </a:p>
        </p:txBody>
      </p:sp>
      <p:sp>
        <p:nvSpPr>
          <p:cNvPr id="4" name="Dikdörtgen 3"/>
          <p:cNvSpPr/>
          <p:nvPr/>
        </p:nvSpPr>
        <p:spPr>
          <a:xfrm>
            <a:off x="2053" y="374471"/>
            <a:ext cx="2272937" cy="1102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97511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sp>
        <p:nvSpPr>
          <p:cNvPr id="8" name="Unvan 1"/>
          <p:cNvSpPr>
            <a:spLocks noGrp="1"/>
          </p:cNvSpPr>
          <p:nvPr>
            <p:ph type="title"/>
          </p:nvPr>
        </p:nvSpPr>
        <p:spPr>
          <a:xfrm>
            <a:off x="2431050" y="677270"/>
            <a:ext cx="10515600" cy="1325562"/>
          </a:xfrm>
        </p:spPr>
        <p:txBody>
          <a:bodyPr>
            <a:normAutofit/>
          </a:bodyPr>
          <a:lstStyle/>
          <a:p>
            <a:r>
              <a:rPr lang="tr-TR" b="1" dirty="0"/>
              <a:t>BEYANNAMEYE EKLENECEK BELGELER</a:t>
            </a:r>
          </a:p>
        </p:txBody>
      </p:sp>
      <p:sp>
        <p:nvSpPr>
          <p:cNvPr id="9" name="İçerik Yer Tutucusu 2"/>
          <p:cNvSpPr>
            <a:spLocks noGrp="1"/>
          </p:cNvSpPr>
          <p:nvPr>
            <p:ph idx="1"/>
          </p:nvPr>
        </p:nvSpPr>
        <p:spPr>
          <a:xfrm>
            <a:off x="573612" y="1766747"/>
            <a:ext cx="11303424" cy="5091253"/>
          </a:xfrm>
        </p:spPr>
        <p:txBody>
          <a:bodyPr>
            <a:normAutofit/>
          </a:bodyPr>
          <a:lstStyle/>
          <a:p>
            <a:pPr>
              <a:buFont typeface="Wingdings" panose="05000000000000000000" pitchFamily="2" charset="2"/>
              <a:buChar char="Ø"/>
            </a:pPr>
            <a:r>
              <a:rPr lang="tr-TR" sz="2800" b="1" dirty="0"/>
              <a:t> </a:t>
            </a:r>
            <a:r>
              <a:rPr lang="tr-TR" sz="3200" b="1" dirty="0">
                <a:solidFill>
                  <a:srgbClr val="C00000"/>
                </a:solidFill>
              </a:rPr>
              <a:t>Fatura</a:t>
            </a:r>
          </a:p>
          <a:p>
            <a:pPr>
              <a:lnSpc>
                <a:spcPct val="80000"/>
              </a:lnSpc>
              <a:buFont typeface="Wingdings" panose="05000000000000000000" pitchFamily="2" charset="2"/>
              <a:buChar char="Ø"/>
              <a:defRPr/>
            </a:pPr>
            <a:r>
              <a:rPr lang="tr-TR" sz="3200" dirty="0"/>
              <a:t> Kontrol Belgesi/TAREKS Referans Numarası</a:t>
            </a:r>
            <a:r>
              <a:rPr lang="en-GB" sz="3200" dirty="0"/>
              <a:t> </a:t>
            </a:r>
            <a:endParaRPr lang="tr-TR" sz="3200" dirty="0"/>
          </a:p>
          <a:p>
            <a:pPr>
              <a:lnSpc>
                <a:spcPct val="80000"/>
              </a:lnSpc>
              <a:buFont typeface="Wingdings" panose="05000000000000000000" pitchFamily="2" charset="2"/>
              <a:buChar char="Ø"/>
              <a:defRPr/>
            </a:pPr>
            <a:r>
              <a:rPr lang="tr-TR" sz="3200" dirty="0"/>
              <a:t> Menşe Şahadetnamesi/EUR.1-EUR.MED Dolaşım Sertifikası</a:t>
            </a:r>
          </a:p>
          <a:p>
            <a:pPr>
              <a:lnSpc>
                <a:spcPct val="80000"/>
              </a:lnSpc>
              <a:buFont typeface="Wingdings" panose="05000000000000000000" pitchFamily="2" charset="2"/>
              <a:buChar char="Ø"/>
              <a:defRPr/>
            </a:pPr>
            <a:r>
              <a:rPr lang="tr-TR" sz="3200" dirty="0"/>
              <a:t> A.TR Dolaşım Belgesi</a:t>
            </a:r>
          </a:p>
          <a:p>
            <a:pPr>
              <a:lnSpc>
                <a:spcPct val="80000"/>
              </a:lnSpc>
              <a:buFont typeface="Wingdings" panose="05000000000000000000" pitchFamily="2" charset="2"/>
              <a:buChar char="Ø"/>
              <a:defRPr/>
            </a:pPr>
            <a:r>
              <a:rPr lang="tr-TR" sz="3200" dirty="0"/>
              <a:t> Bitki Sağlık Sertifikası</a:t>
            </a:r>
          </a:p>
          <a:p>
            <a:pPr>
              <a:lnSpc>
                <a:spcPct val="80000"/>
              </a:lnSpc>
              <a:buFont typeface="Wingdings" panose="05000000000000000000" pitchFamily="2" charset="2"/>
              <a:buChar char="Ø"/>
              <a:defRPr/>
            </a:pPr>
            <a:r>
              <a:rPr lang="tr-TR" sz="3200" dirty="0"/>
              <a:t> Hayvan ve hayvansal ürünler için Sağlık Sertifikaları</a:t>
            </a:r>
          </a:p>
          <a:p>
            <a:pPr>
              <a:lnSpc>
                <a:spcPct val="80000"/>
              </a:lnSpc>
              <a:buFont typeface="Wingdings" panose="05000000000000000000" pitchFamily="2" charset="2"/>
              <a:buChar char="Ø"/>
              <a:defRPr/>
            </a:pPr>
            <a:r>
              <a:rPr lang="tr-TR" sz="3200" dirty="0"/>
              <a:t> Ekspertiz Raporu</a:t>
            </a:r>
          </a:p>
          <a:p>
            <a:pPr>
              <a:lnSpc>
                <a:spcPct val="80000"/>
              </a:lnSpc>
              <a:buFont typeface="Wingdings" panose="05000000000000000000" pitchFamily="2" charset="2"/>
              <a:buChar char="Ø"/>
              <a:defRPr/>
            </a:pPr>
            <a:r>
              <a:rPr lang="tr-TR" sz="3200" dirty="0"/>
              <a:t> İhracı Ön İzne Bağlı Eşyada İlgili Kurumca Verilen İzni Gösterir Belge</a:t>
            </a:r>
            <a:endParaRPr lang="en-GB" sz="3200" dirty="0"/>
          </a:p>
          <a:p>
            <a:pPr>
              <a:buFont typeface="Wingdings" panose="05000000000000000000" pitchFamily="2" charset="2"/>
              <a:buChar char="Ø"/>
            </a:pPr>
            <a:endParaRPr lang="tr-TR" sz="2800" dirty="0"/>
          </a:p>
        </p:txBody>
      </p:sp>
    </p:spTree>
    <p:extLst>
      <p:ext uri="{BB962C8B-B14F-4D97-AF65-F5344CB8AC3E}">
        <p14:creationId xmlns:p14="http://schemas.microsoft.com/office/powerpoint/2010/main" val="3268649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69127" y="594980"/>
            <a:ext cx="10515600" cy="1325562"/>
          </a:xfrm>
        </p:spPr>
        <p:txBody>
          <a:bodyPr/>
          <a:lstStyle/>
          <a:p>
            <a:r>
              <a:rPr lang="tr-TR" dirty="0"/>
              <a:t> </a:t>
            </a:r>
            <a:r>
              <a:rPr lang="tr-TR" b="1" dirty="0"/>
              <a:t>İHRACATÇI BİRLİĞİ ONAYI</a:t>
            </a:r>
          </a:p>
        </p:txBody>
      </p:sp>
      <p:sp>
        <p:nvSpPr>
          <p:cNvPr id="3" name="İçerik Yer Tutucusu 2"/>
          <p:cNvSpPr>
            <a:spLocks noGrp="1"/>
          </p:cNvSpPr>
          <p:nvPr>
            <p:ph idx="1"/>
          </p:nvPr>
        </p:nvSpPr>
        <p:spPr>
          <a:xfrm>
            <a:off x="1076632" y="1480458"/>
            <a:ext cx="11115368" cy="4818742"/>
          </a:xfrm>
        </p:spPr>
        <p:txBody>
          <a:bodyPr>
            <a:normAutofit/>
          </a:bodyPr>
          <a:lstStyle/>
          <a:p>
            <a:pPr>
              <a:buFont typeface="Wingdings" panose="05000000000000000000" pitchFamily="2" charset="2"/>
              <a:buChar char="Ø"/>
            </a:pPr>
            <a:r>
              <a:rPr lang="tr-TR" sz="2800" dirty="0"/>
              <a:t>Her ihracat beyannamesinin tescilinden önce </a:t>
            </a:r>
            <a:r>
              <a:rPr lang="tr-TR" sz="2800" b="1" dirty="0">
                <a:solidFill>
                  <a:srgbClr val="C00000"/>
                </a:solidFill>
              </a:rPr>
              <a:t>Birlik Kayıt Numarası </a:t>
            </a:r>
            <a:r>
              <a:rPr lang="tr-TR" sz="2800" dirty="0"/>
              <a:t>ve </a:t>
            </a:r>
            <a:r>
              <a:rPr lang="tr-TR" sz="2800" b="1" dirty="0">
                <a:solidFill>
                  <a:srgbClr val="C00000"/>
                </a:solidFill>
              </a:rPr>
              <a:t>Birlik Onay Kodu (kripto)</a:t>
            </a:r>
            <a:r>
              <a:rPr lang="tr-TR" sz="2800" dirty="0"/>
              <a:t> beyannameye kaydedilmek zorundadır.</a:t>
            </a:r>
          </a:p>
          <a:p>
            <a:pPr marL="0" indent="0">
              <a:buNone/>
            </a:pPr>
            <a:r>
              <a:rPr lang="tr-TR" sz="2800" dirty="0"/>
              <a:t>                                                                         - </a:t>
            </a:r>
            <a:r>
              <a:rPr lang="tr-TR" sz="2400" dirty="0"/>
              <a:t>Birlik Onay Kodu bulunmayan </a:t>
            </a:r>
          </a:p>
          <a:p>
            <a:pPr marL="0" indent="0">
              <a:buNone/>
            </a:pPr>
            <a:r>
              <a:rPr lang="tr-TR" sz="2400" dirty="0"/>
              <a:t>                                                                                         gümrük beyannameleri onaylanmaz.</a:t>
            </a:r>
          </a:p>
          <a:p>
            <a:pPr marL="0" indent="0">
              <a:buNone/>
            </a:pPr>
            <a:r>
              <a:rPr lang="tr-TR" sz="2400" dirty="0"/>
              <a:t>                                                                                       - </a:t>
            </a:r>
            <a:r>
              <a:rPr lang="tr-TR" sz="2400" u="sng" dirty="0">
                <a:hlinkClick r:id="rId3"/>
              </a:rPr>
              <a:t>www.ebirlik.org</a:t>
            </a:r>
            <a:endParaRPr lang="tr-TR" sz="2400" u="sng" dirty="0"/>
          </a:p>
          <a:p>
            <a:pPr marL="0" indent="0">
              <a:buNone/>
            </a:pPr>
            <a:r>
              <a:rPr lang="tr-TR" sz="2400" u="sng" dirty="0"/>
              <a:t>                     </a:t>
            </a:r>
            <a:r>
              <a:rPr lang="tr-TR" sz="2400" dirty="0"/>
              <a:t>                                     ü                           - Üyesi olduğunuz ihracatçı birliği </a:t>
            </a:r>
          </a:p>
          <a:p>
            <a:pPr marL="0" indent="0">
              <a:buNone/>
            </a:pPr>
            <a:r>
              <a:rPr lang="tr-TR" sz="2400" dirty="0"/>
              <a:t>                                                                                          web sitesi                                                                                                              </a:t>
            </a:r>
          </a:p>
          <a:p>
            <a:pPr marL="0" indent="0">
              <a:buNone/>
            </a:pPr>
            <a:endParaRPr lang="tr-TR" sz="2800" dirty="0"/>
          </a:p>
          <a:p>
            <a:pPr marL="0" indent="0">
              <a:buNone/>
            </a:pPr>
            <a:endParaRPr lang="tr-TR" sz="2800" dirty="0"/>
          </a:p>
          <a:p>
            <a:pPr marL="0" indent="0">
              <a:buNone/>
            </a:pPr>
            <a:r>
              <a:rPr lang="tr-TR" sz="2800" dirty="0"/>
              <a:t>                                           </a:t>
            </a:r>
          </a:p>
        </p:txBody>
      </p:sp>
      <p:pic>
        <p:nvPicPr>
          <p:cNvPr id="4" name="Resim 3"/>
          <p:cNvPicPr>
            <a:picLocks noChangeAspect="1"/>
          </p:cNvPicPr>
          <p:nvPr/>
        </p:nvPicPr>
        <p:blipFill>
          <a:blip r:embed="rId4"/>
          <a:stretch>
            <a:fillRect/>
          </a:stretch>
        </p:blipFill>
        <p:spPr>
          <a:xfrm>
            <a:off x="1322947" y="2806021"/>
            <a:ext cx="5476591" cy="3424656"/>
          </a:xfrm>
          <a:prstGeom prst="rect">
            <a:avLst/>
          </a:prstGeom>
        </p:spPr>
      </p:pic>
      <p:sp>
        <p:nvSpPr>
          <p:cNvPr id="5" name="Sağ Ok 4"/>
          <p:cNvSpPr/>
          <p:nvPr/>
        </p:nvSpPr>
        <p:spPr>
          <a:xfrm>
            <a:off x="1772356" y="4842934"/>
            <a:ext cx="857956" cy="1806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5"/>
          <a:stretch>
            <a:fillRect/>
          </a:stretch>
        </p:blipFill>
        <p:spPr>
          <a:xfrm>
            <a:off x="1762384" y="4159773"/>
            <a:ext cx="877900" cy="237765"/>
          </a:xfrm>
          <a:prstGeom prst="rect">
            <a:avLst/>
          </a:prstGeom>
        </p:spPr>
      </p:pic>
      <p:sp>
        <p:nvSpPr>
          <p:cNvPr id="7" name="Oval 6"/>
          <p:cNvSpPr/>
          <p:nvPr/>
        </p:nvSpPr>
        <p:spPr>
          <a:xfrm>
            <a:off x="3963716" y="4046116"/>
            <a:ext cx="1285617" cy="411134"/>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6"/>
          <a:stretch>
            <a:fillRect/>
          </a:stretch>
        </p:blipFill>
        <p:spPr>
          <a:xfrm>
            <a:off x="3140945" y="4717004"/>
            <a:ext cx="1510077" cy="426757"/>
          </a:xfrm>
          <a:prstGeom prst="rect">
            <a:avLst/>
          </a:prstGeom>
        </p:spPr>
      </p:pic>
    </p:spTree>
    <p:extLst>
      <p:ext uri="{BB962C8B-B14F-4D97-AF65-F5344CB8AC3E}">
        <p14:creationId xmlns:p14="http://schemas.microsoft.com/office/powerpoint/2010/main" val="3685679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24748" y="670560"/>
            <a:ext cx="10515600" cy="1325562"/>
          </a:xfrm>
        </p:spPr>
        <p:txBody>
          <a:bodyPr/>
          <a:lstStyle/>
          <a:p>
            <a:r>
              <a:rPr lang="tr-TR" b="1" dirty="0"/>
              <a:t>İHRACATÇI BİRLİĞİ ONAYI</a:t>
            </a:r>
          </a:p>
        </p:txBody>
      </p:sp>
      <p:sp>
        <p:nvSpPr>
          <p:cNvPr id="3" name="İçerik Yer Tutucusu 2"/>
          <p:cNvSpPr>
            <a:spLocks noGrp="1"/>
          </p:cNvSpPr>
          <p:nvPr>
            <p:ph idx="1"/>
          </p:nvPr>
        </p:nvSpPr>
        <p:spPr>
          <a:xfrm>
            <a:off x="845127" y="1502229"/>
            <a:ext cx="11346873" cy="4796971"/>
          </a:xfrm>
        </p:spPr>
        <p:txBody>
          <a:bodyPr>
            <a:normAutofit/>
          </a:bodyPr>
          <a:lstStyle/>
          <a:p>
            <a:r>
              <a:rPr lang="tr-TR" dirty="0"/>
              <a:t>İhracatta Birlik Onay Kodu aranmayan durumlar:</a:t>
            </a:r>
          </a:p>
          <a:p>
            <a:pPr lvl="2">
              <a:buFont typeface="Wingdings" panose="05000000000000000000" pitchFamily="2" charset="2"/>
              <a:buChar char="Ø"/>
            </a:pPr>
            <a:r>
              <a:rPr lang="tr-TR" sz="2800" dirty="0"/>
              <a:t>Bedelsiz ihracat</a:t>
            </a:r>
          </a:p>
          <a:p>
            <a:pPr lvl="2">
              <a:buFont typeface="Wingdings" panose="05000000000000000000" pitchFamily="2" charset="2"/>
              <a:buChar char="Ø"/>
            </a:pPr>
            <a:r>
              <a:rPr lang="tr-TR" sz="2800" dirty="0"/>
              <a:t>Yurtdışı fuar ve sergilere yapılacak ihracat</a:t>
            </a:r>
          </a:p>
          <a:p>
            <a:pPr lvl="2">
              <a:buFont typeface="Wingdings" panose="05000000000000000000" pitchFamily="2" charset="2"/>
              <a:buChar char="Ø"/>
            </a:pPr>
            <a:r>
              <a:rPr lang="tr-TR" sz="2800" dirty="0"/>
              <a:t>Ticari kiralama yoluyla yapılacak ihracat</a:t>
            </a:r>
          </a:p>
          <a:p>
            <a:pPr lvl="2">
              <a:buFont typeface="Wingdings" panose="05000000000000000000" pitchFamily="2" charset="2"/>
              <a:buChar char="Ø"/>
            </a:pPr>
            <a:r>
              <a:rPr lang="tr-TR" sz="2800" dirty="0"/>
              <a:t>Transit ticaret kapsamında yapılacak ihracat</a:t>
            </a:r>
          </a:p>
          <a:p>
            <a:pPr lvl="2">
              <a:buFont typeface="Wingdings" panose="05000000000000000000" pitchFamily="2" charset="2"/>
              <a:buChar char="Ø"/>
            </a:pPr>
            <a:r>
              <a:rPr lang="tr-TR" sz="2800" dirty="0"/>
              <a:t>Geçici ihracat</a:t>
            </a:r>
          </a:p>
          <a:p>
            <a:pPr lvl="2">
              <a:buFont typeface="Wingdings" panose="05000000000000000000" pitchFamily="2" charset="2"/>
              <a:buChar char="Ø"/>
            </a:pPr>
            <a:r>
              <a:rPr lang="tr-TR" sz="2800" dirty="0"/>
              <a:t>Mahrece iade</a:t>
            </a:r>
          </a:p>
          <a:p>
            <a:pPr lvl="2">
              <a:buFont typeface="Wingdings" panose="05000000000000000000" pitchFamily="2" charset="2"/>
              <a:buChar char="Ø"/>
            </a:pPr>
            <a:r>
              <a:rPr lang="tr-TR" sz="2800" dirty="0"/>
              <a:t>Deniz ve hava taşıtlarına yapılan </a:t>
            </a:r>
            <a:r>
              <a:rPr lang="tr-TR" sz="2800" dirty="0" err="1"/>
              <a:t>ihrakiye</a:t>
            </a:r>
            <a:r>
              <a:rPr lang="tr-TR" sz="2800" dirty="0"/>
              <a:t> teslimatları</a:t>
            </a:r>
          </a:p>
          <a:p>
            <a:pPr lvl="2">
              <a:buFont typeface="Wingdings" panose="05000000000000000000" pitchFamily="2" charset="2"/>
              <a:buChar char="Ø"/>
            </a:pPr>
            <a:r>
              <a:rPr lang="tr-TR" sz="2800" dirty="0"/>
              <a:t>Ayni sermaye ihracı</a:t>
            </a:r>
          </a:p>
          <a:p>
            <a:pPr lvl="2">
              <a:buFont typeface="Wingdings" panose="05000000000000000000" pitchFamily="2" charset="2"/>
              <a:buChar char="Ø"/>
            </a:pPr>
            <a:r>
              <a:rPr lang="tr-TR" sz="2800" dirty="0"/>
              <a:t>ETGB kapsamı posta ve hızlı kargo firmaları aracılığıyla yapılan ihracat</a:t>
            </a:r>
          </a:p>
          <a:p>
            <a:endParaRPr lang="tr-TR" dirty="0"/>
          </a:p>
        </p:txBody>
      </p:sp>
    </p:spTree>
    <p:extLst>
      <p:ext uri="{BB962C8B-B14F-4D97-AF65-F5344CB8AC3E}">
        <p14:creationId xmlns:p14="http://schemas.microsoft.com/office/powerpoint/2010/main" val="129812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34347" y="510139"/>
            <a:ext cx="10515600" cy="1325562"/>
          </a:xfrm>
        </p:spPr>
        <p:txBody>
          <a:bodyPr/>
          <a:lstStyle/>
          <a:p>
            <a:r>
              <a:rPr lang="tr-TR" dirty="0"/>
              <a:t> </a:t>
            </a:r>
            <a:r>
              <a:rPr lang="tr-TR" b="1" dirty="0"/>
              <a:t>Gümrük Beyannamesi</a:t>
            </a:r>
          </a:p>
        </p:txBody>
      </p:sp>
      <p:pic>
        <p:nvPicPr>
          <p:cNvPr id="3" name="Resim 2">
            <a:extLst>
              <a:ext uri="{FF2B5EF4-FFF2-40B4-BE49-F238E27FC236}">
                <a16:creationId xmlns:a16="http://schemas.microsoft.com/office/drawing/2014/main" id="{29BA7CD2-7BB2-414D-872D-6ED1FE484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221" y="1301257"/>
            <a:ext cx="3594953" cy="5321201"/>
          </a:xfrm>
          <a:prstGeom prst="rect">
            <a:avLst/>
          </a:prstGeom>
        </p:spPr>
      </p:pic>
    </p:spTree>
    <p:extLst>
      <p:ext uri="{BB962C8B-B14F-4D97-AF65-F5344CB8AC3E}">
        <p14:creationId xmlns:p14="http://schemas.microsoft.com/office/powerpoint/2010/main" val="4112135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34916" y="739428"/>
            <a:ext cx="10515600" cy="1115332"/>
          </a:xfrm>
        </p:spPr>
        <p:txBody>
          <a:bodyPr/>
          <a:lstStyle/>
          <a:p>
            <a:r>
              <a:rPr lang="tr-TR" b="1" dirty="0"/>
              <a:t>MUAYENE</a:t>
            </a:r>
          </a:p>
        </p:txBody>
      </p:sp>
      <p:sp>
        <p:nvSpPr>
          <p:cNvPr id="3" name="AutoShape 3"/>
          <p:cNvSpPr>
            <a:spLocks noChangeArrowheads="1"/>
          </p:cNvSpPr>
          <p:nvPr/>
        </p:nvSpPr>
        <p:spPr bwMode="auto">
          <a:xfrm>
            <a:off x="7193279" y="2059094"/>
            <a:ext cx="3847253" cy="838200"/>
          </a:xfrm>
          <a:prstGeom prst="roundRect">
            <a:avLst>
              <a:gd name="adj" fmla="val 16667"/>
            </a:avLst>
          </a:prstGeom>
          <a:solidFill>
            <a:srgbClr val="FF3300"/>
          </a:solidFill>
          <a:ln w="12700">
            <a:solidFill>
              <a:srgbClr val="FF3300"/>
            </a:solidFill>
            <a:round/>
            <a:headEnd/>
            <a:tailEnd/>
          </a:ln>
        </p:spPr>
        <p:txBody>
          <a:bodyPr wrap="none" anchor="ctr"/>
          <a:lstStyle/>
          <a:p>
            <a:pPr algn="ctr" eaLnBrk="0" hangingPunct="0"/>
            <a:r>
              <a:rPr lang="tr-TR" dirty="0">
                <a:solidFill>
                  <a:srgbClr val="FFFF66"/>
                </a:solidFill>
                <a:latin typeface="Comic Sans MS" pitchFamily="66" charset="0"/>
              </a:rPr>
              <a:t>KIRMIZI HAT</a:t>
            </a:r>
            <a:endParaRPr lang="en-GB" sz="1800" dirty="0">
              <a:solidFill>
                <a:srgbClr val="FFFF66"/>
              </a:solidFill>
              <a:latin typeface="Comic Sans MS" pitchFamily="66" charset="0"/>
            </a:endParaRPr>
          </a:p>
          <a:p>
            <a:pPr algn="ctr" eaLnBrk="0" hangingPunct="0"/>
            <a:r>
              <a:rPr lang="en-GB" sz="1800" dirty="0">
                <a:solidFill>
                  <a:srgbClr val="FFFF66"/>
                </a:solidFill>
                <a:latin typeface="Comic Sans MS" pitchFamily="66" charset="0"/>
              </a:rPr>
              <a:t>(</a:t>
            </a:r>
            <a:r>
              <a:rPr lang="tr-TR" dirty="0">
                <a:solidFill>
                  <a:srgbClr val="FFFF66"/>
                </a:solidFill>
                <a:latin typeface="Comic Sans MS" pitchFamily="66" charset="0"/>
              </a:rPr>
              <a:t>Fiziki </a:t>
            </a:r>
            <a:r>
              <a:rPr lang="tr-TR" dirty="0" err="1">
                <a:solidFill>
                  <a:srgbClr val="FFFF66"/>
                </a:solidFill>
                <a:latin typeface="Comic Sans MS" pitchFamily="66" charset="0"/>
              </a:rPr>
              <a:t>kontrol+belge</a:t>
            </a:r>
            <a:r>
              <a:rPr lang="tr-TR" dirty="0">
                <a:solidFill>
                  <a:srgbClr val="FFFF66"/>
                </a:solidFill>
                <a:latin typeface="Comic Sans MS" pitchFamily="66" charset="0"/>
              </a:rPr>
              <a:t> kontrolü</a:t>
            </a:r>
            <a:r>
              <a:rPr lang="en-GB" sz="1800" dirty="0">
                <a:solidFill>
                  <a:srgbClr val="FFFF66"/>
                </a:solidFill>
                <a:latin typeface="Comic Sans MS" pitchFamily="66" charset="0"/>
              </a:rPr>
              <a:t>)</a:t>
            </a:r>
          </a:p>
        </p:txBody>
      </p:sp>
      <p:sp>
        <p:nvSpPr>
          <p:cNvPr id="4" name="AutoShape 4"/>
          <p:cNvSpPr>
            <a:spLocks noChangeArrowheads="1"/>
          </p:cNvSpPr>
          <p:nvPr/>
        </p:nvSpPr>
        <p:spPr bwMode="auto">
          <a:xfrm>
            <a:off x="2468880" y="4268894"/>
            <a:ext cx="1524000" cy="228600"/>
          </a:xfrm>
          <a:prstGeom prst="rightArrow">
            <a:avLst>
              <a:gd name="adj1" fmla="val 50000"/>
              <a:gd name="adj2" fmla="val 166667"/>
            </a:avLst>
          </a:prstGeom>
          <a:solidFill>
            <a:srgbClr val="9999FF"/>
          </a:solidFill>
          <a:ln w="12700">
            <a:solidFill>
              <a:schemeClr val="tx1"/>
            </a:solidFill>
            <a:miter lim="800000"/>
            <a:headEnd/>
            <a:tailEnd/>
          </a:ln>
        </p:spPr>
        <p:txBody>
          <a:bodyPr wrap="none" anchor="ctr"/>
          <a:lstStyle/>
          <a:p>
            <a:endParaRPr lang="en-GB"/>
          </a:p>
        </p:txBody>
      </p:sp>
      <p:pic>
        <p:nvPicPr>
          <p:cNvPr id="5" name="Picture 5" descr="BEYAN1"/>
          <p:cNvPicPr>
            <a:picLocks noChangeAspect="1" noChangeArrowheads="1"/>
          </p:cNvPicPr>
          <p:nvPr/>
        </p:nvPicPr>
        <p:blipFill>
          <a:blip r:embed="rId4"/>
          <a:srcRect l="24162" r="21680"/>
          <a:stretch>
            <a:fillRect/>
          </a:stretch>
        </p:blipFill>
        <p:spPr bwMode="auto">
          <a:xfrm>
            <a:off x="1097280" y="3412406"/>
            <a:ext cx="1295400" cy="1981200"/>
          </a:xfrm>
          <a:prstGeom prst="rect">
            <a:avLst/>
          </a:prstGeom>
          <a:noFill/>
          <a:ln w="9525">
            <a:noFill/>
            <a:miter lim="800000"/>
            <a:headEnd/>
            <a:tailEnd/>
          </a:ln>
        </p:spPr>
      </p:pic>
      <p:graphicFrame>
        <p:nvGraphicFramePr>
          <p:cNvPr id="6" name="Object 6">
            <a:hlinkClick r:id="" action="ppaction://ole?verb=0"/>
          </p:cNvPr>
          <p:cNvGraphicFramePr>
            <a:graphicFrameLocks/>
          </p:cNvGraphicFramePr>
          <p:nvPr>
            <p:extLst>
              <p:ext uri="{D42A27DB-BD31-4B8C-83A1-F6EECF244321}">
                <p14:modId xmlns:p14="http://schemas.microsoft.com/office/powerpoint/2010/main" val="2597397036"/>
              </p:ext>
            </p:extLst>
          </p:nvPr>
        </p:nvGraphicFramePr>
        <p:xfrm>
          <a:off x="4069080" y="2363894"/>
          <a:ext cx="1295400" cy="3429000"/>
        </p:xfrm>
        <a:graphic>
          <a:graphicData uri="http://schemas.openxmlformats.org/presentationml/2006/ole">
            <mc:AlternateContent xmlns:mc="http://schemas.openxmlformats.org/markup-compatibility/2006">
              <mc:Choice xmlns:v="urn:schemas-microsoft-com:vml" Requires="v">
                <p:oleObj spid="_x0000_s1043" name="ClipArt" r:id="rId5" imgW="2735263" imgH="3825875" progId="">
                  <p:embed/>
                </p:oleObj>
              </mc:Choice>
              <mc:Fallback>
                <p:oleObj name="ClipArt" r:id="rId5" imgW="2735263" imgH="3825875" progId="">
                  <p:embed/>
                  <p:pic>
                    <p:nvPicPr>
                      <p:cNvPr id="16" name="Object 6">
                        <a:hlinkClick r:id="" action="ppaction://ole?verb=0"/>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9080" y="2363894"/>
                        <a:ext cx="1295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7"/>
          <p:cNvSpPr>
            <a:spLocks noChangeArrowheads="1"/>
          </p:cNvSpPr>
          <p:nvPr/>
        </p:nvSpPr>
        <p:spPr bwMode="auto">
          <a:xfrm>
            <a:off x="5516880" y="2363894"/>
            <a:ext cx="1524000" cy="228600"/>
          </a:xfrm>
          <a:prstGeom prst="rightArrow">
            <a:avLst>
              <a:gd name="adj1" fmla="val 50000"/>
              <a:gd name="adj2" fmla="val 166667"/>
            </a:avLst>
          </a:prstGeom>
          <a:solidFill>
            <a:srgbClr val="FF0000"/>
          </a:solidFill>
          <a:ln w="12700">
            <a:solidFill>
              <a:schemeClr val="tx1"/>
            </a:solidFill>
            <a:miter lim="800000"/>
            <a:headEnd/>
            <a:tailEnd/>
          </a:ln>
        </p:spPr>
        <p:txBody>
          <a:bodyPr wrap="none" anchor="ctr"/>
          <a:lstStyle/>
          <a:p>
            <a:endParaRPr lang="en-GB"/>
          </a:p>
        </p:txBody>
      </p:sp>
      <p:sp>
        <p:nvSpPr>
          <p:cNvPr id="8" name="AutoShape 8"/>
          <p:cNvSpPr>
            <a:spLocks noChangeArrowheads="1"/>
          </p:cNvSpPr>
          <p:nvPr/>
        </p:nvSpPr>
        <p:spPr bwMode="auto">
          <a:xfrm>
            <a:off x="7193280" y="3049694"/>
            <a:ext cx="3847252" cy="838200"/>
          </a:xfrm>
          <a:prstGeom prst="roundRect">
            <a:avLst>
              <a:gd name="adj" fmla="val 16667"/>
            </a:avLst>
          </a:prstGeom>
          <a:solidFill>
            <a:srgbClr val="FFFF00"/>
          </a:solidFill>
          <a:ln w="12700">
            <a:solidFill>
              <a:schemeClr val="tx1"/>
            </a:solidFill>
            <a:round/>
            <a:headEnd/>
            <a:tailEnd/>
          </a:ln>
        </p:spPr>
        <p:txBody>
          <a:bodyPr wrap="none" anchor="ctr"/>
          <a:lstStyle/>
          <a:p>
            <a:pPr algn="ctr" eaLnBrk="0" hangingPunct="0"/>
            <a:r>
              <a:rPr lang="tr-TR" dirty="0">
                <a:solidFill>
                  <a:srgbClr val="0066FF"/>
                </a:solidFill>
                <a:latin typeface="Comic Sans MS" pitchFamily="66" charset="0"/>
              </a:rPr>
              <a:t>SARI HAT</a:t>
            </a:r>
            <a:endParaRPr lang="en-GB" sz="1800" dirty="0">
              <a:solidFill>
                <a:srgbClr val="0066FF"/>
              </a:solidFill>
              <a:latin typeface="Comic Sans MS" pitchFamily="66" charset="0"/>
            </a:endParaRPr>
          </a:p>
          <a:p>
            <a:pPr algn="ctr" eaLnBrk="0" hangingPunct="0"/>
            <a:r>
              <a:rPr lang="en-GB" sz="1800" dirty="0">
                <a:solidFill>
                  <a:srgbClr val="0066FF"/>
                </a:solidFill>
                <a:latin typeface="Comic Sans MS" pitchFamily="66" charset="0"/>
              </a:rPr>
              <a:t>(</a:t>
            </a:r>
            <a:r>
              <a:rPr lang="tr-TR" dirty="0">
                <a:solidFill>
                  <a:srgbClr val="0066FF"/>
                </a:solidFill>
                <a:latin typeface="Comic Sans MS" pitchFamily="66" charset="0"/>
              </a:rPr>
              <a:t>Belge kontrolü</a:t>
            </a:r>
            <a:r>
              <a:rPr lang="en-GB" sz="1800" dirty="0">
                <a:solidFill>
                  <a:srgbClr val="0066FF"/>
                </a:solidFill>
                <a:latin typeface="Comic Sans MS" pitchFamily="66" charset="0"/>
              </a:rPr>
              <a:t>)</a:t>
            </a:r>
          </a:p>
        </p:txBody>
      </p:sp>
      <p:sp>
        <p:nvSpPr>
          <p:cNvPr id="9" name="AutoShape 9"/>
          <p:cNvSpPr>
            <a:spLocks noChangeArrowheads="1"/>
          </p:cNvSpPr>
          <p:nvPr/>
        </p:nvSpPr>
        <p:spPr bwMode="auto">
          <a:xfrm>
            <a:off x="7193280" y="4040294"/>
            <a:ext cx="3847252" cy="838200"/>
          </a:xfrm>
          <a:prstGeom prst="roundRect">
            <a:avLst>
              <a:gd name="adj" fmla="val 16667"/>
            </a:avLst>
          </a:prstGeom>
          <a:solidFill>
            <a:srgbClr val="00B0F0"/>
          </a:solidFill>
          <a:ln w="12700">
            <a:solidFill>
              <a:schemeClr val="tx1"/>
            </a:solidFill>
            <a:round/>
            <a:headEnd/>
            <a:tailEnd/>
          </a:ln>
        </p:spPr>
        <p:txBody>
          <a:bodyPr wrap="none" anchor="ctr"/>
          <a:lstStyle/>
          <a:p>
            <a:pPr algn="ctr" eaLnBrk="0" hangingPunct="0"/>
            <a:r>
              <a:rPr lang="tr-TR" dirty="0">
                <a:solidFill>
                  <a:srgbClr val="FFFF00"/>
                </a:solidFill>
                <a:latin typeface="Comic Sans MS" pitchFamily="66" charset="0"/>
              </a:rPr>
              <a:t>MAVİ HAT</a:t>
            </a:r>
            <a:endParaRPr lang="en-GB" sz="1800" dirty="0">
              <a:solidFill>
                <a:srgbClr val="FFFF00"/>
              </a:solidFill>
              <a:latin typeface="Comic Sans MS" pitchFamily="66" charset="0"/>
            </a:endParaRPr>
          </a:p>
          <a:p>
            <a:pPr algn="ctr" eaLnBrk="0" hangingPunct="0"/>
            <a:r>
              <a:rPr lang="en-GB" sz="1800" dirty="0">
                <a:solidFill>
                  <a:srgbClr val="FFFF00"/>
                </a:solidFill>
                <a:latin typeface="Comic Sans MS" pitchFamily="66" charset="0"/>
              </a:rPr>
              <a:t>(</a:t>
            </a:r>
            <a:r>
              <a:rPr lang="tr-TR" b="1" dirty="0">
                <a:solidFill>
                  <a:srgbClr val="C00000"/>
                </a:solidFill>
                <a:latin typeface="Comic Sans MS" pitchFamily="66" charset="0"/>
              </a:rPr>
              <a:t>Teslim sonrası </a:t>
            </a:r>
            <a:r>
              <a:rPr lang="tr-TR" dirty="0">
                <a:solidFill>
                  <a:srgbClr val="FFFF00"/>
                </a:solidFill>
                <a:latin typeface="Comic Sans MS" pitchFamily="66" charset="0"/>
              </a:rPr>
              <a:t>belge kontrolü</a:t>
            </a:r>
            <a:r>
              <a:rPr lang="en-GB" sz="1800" dirty="0">
                <a:solidFill>
                  <a:srgbClr val="FFFF00"/>
                </a:solidFill>
                <a:latin typeface="Comic Sans MS" pitchFamily="66" charset="0"/>
              </a:rPr>
              <a:t>)</a:t>
            </a:r>
          </a:p>
        </p:txBody>
      </p:sp>
      <p:sp>
        <p:nvSpPr>
          <p:cNvPr id="10" name="AutoShape 10"/>
          <p:cNvSpPr>
            <a:spLocks noChangeArrowheads="1"/>
          </p:cNvSpPr>
          <p:nvPr/>
        </p:nvSpPr>
        <p:spPr bwMode="auto">
          <a:xfrm>
            <a:off x="7193280" y="5030894"/>
            <a:ext cx="3847252" cy="838200"/>
          </a:xfrm>
          <a:prstGeom prst="roundRect">
            <a:avLst>
              <a:gd name="adj" fmla="val 16667"/>
            </a:avLst>
          </a:prstGeom>
          <a:solidFill>
            <a:srgbClr val="00B050"/>
          </a:solidFill>
          <a:ln w="12700">
            <a:solidFill>
              <a:schemeClr val="tx1"/>
            </a:solidFill>
            <a:round/>
            <a:headEnd/>
            <a:tailEnd/>
          </a:ln>
        </p:spPr>
        <p:txBody>
          <a:bodyPr wrap="none" anchor="ctr"/>
          <a:lstStyle/>
          <a:p>
            <a:pPr algn="ctr" eaLnBrk="0" hangingPunct="0"/>
            <a:r>
              <a:rPr lang="tr-TR" dirty="0">
                <a:latin typeface="Comic Sans MS" pitchFamily="66" charset="0"/>
              </a:rPr>
              <a:t>YEŞİL HAT</a:t>
            </a:r>
            <a:endParaRPr lang="en-GB" sz="1800" dirty="0">
              <a:solidFill>
                <a:schemeClr val="tx1"/>
              </a:solidFill>
              <a:latin typeface="Comic Sans MS" pitchFamily="66" charset="0"/>
            </a:endParaRPr>
          </a:p>
          <a:p>
            <a:pPr algn="ctr" eaLnBrk="0" hangingPunct="0"/>
            <a:r>
              <a:rPr lang="en-GB" sz="1800" dirty="0">
                <a:solidFill>
                  <a:schemeClr val="tx1"/>
                </a:solidFill>
                <a:latin typeface="Comic Sans MS" pitchFamily="66" charset="0"/>
              </a:rPr>
              <a:t>(</a:t>
            </a:r>
            <a:r>
              <a:rPr lang="tr-TR" dirty="0">
                <a:latin typeface="Comic Sans MS" pitchFamily="66" charset="0"/>
              </a:rPr>
              <a:t>Kontrol yapılmaz</a:t>
            </a:r>
            <a:r>
              <a:rPr lang="en-GB" sz="1800" dirty="0">
                <a:solidFill>
                  <a:schemeClr val="tx1"/>
                </a:solidFill>
                <a:latin typeface="Comic Sans MS" pitchFamily="66" charset="0"/>
              </a:rPr>
              <a:t>)</a:t>
            </a:r>
          </a:p>
        </p:txBody>
      </p:sp>
      <p:sp>
        <p:nvSpPr>
          <p:cNvPr id="11" name="AutoShape 11"/>
          <p:cNvSpPr>
            <a:spLocks noChangeArrowheads="1"/>
          </p:cNvSpPr>
          <p:nvPr/>
        </p:nvSpPr>
        <p:spPr bwMode="auto">
          <a:xfrm>
            <a:off x="5516880" y="3354494"/>
            <a:ext cx="1524000" cy="228600"/>
          </a:xfrm>
          <a:prstGeom prst="rightArrow">
            <a:avLst>
              <a:gd name="adj1" fmla="val 50000"/>
              <a:gd name="adj2" fmla="val 166667"/>
            </a:avLst>
          </a:prstGeom>
          <a:solidFill>
            <a:srgbClr val="FFFF99"/>
          </a:solidFill>
          <a:ln w="12700">
            <a:solidFill>
              <a:schemeClr val="tx1"/>
            </a:solidFill>
            <a:miter lim="800000"/>
            <a:headEnd/>
            <a:tailEnd/>
          </a:ln>
        </p:spPr>
        <p:txBody>
          <a:bodyPr wrap="none" anchor="ctr"/>
          <a:lstStyle/>
          <a:p>
            <a:endParaRPr lang="en-GB"/>
          </a:p>
        </p:txBody>
      </p:sp>
      <p:sp>
        <p:nvSpPr>
          <p:cNvPr id="12" name="AutoShape 12"/>
          <p:cNvSpPr>
            <a:spLocks noChangeArrowheads="1"/>
          </p:cNvSpPr>
          <p:nvPr/>
        </p:nvSpPr>
        <p:spPr bwMode="auto">
          <a:xfrm>
            <a:off x="5516880" y="4421294"/>
            <a:ext cx="1524000" cy="228600"/>
          </a:xfrm>
          <a:prstGeom prst="rightArrow">
            <a:avLst>
              <a:gd name="adj1" fmla="val 50000"/>
              <a:gd name="adj2" fmla="val 166667"/>
            </a:avLst>
          </a:prstGeom>
          <a:solidFill>
            <a:srgbClr val="00B0F0"/>
          </a:solidFill>
          <a:ln w="12700">
            <a:solidFill>
              <a:schemeClr val="tx1"/>
            </a:solidFill>
            <a:miter lim="800000"/>
            <a:headEnd/>
            <a:tailEnd/>
          </a:ln>
        </p:spPr>
        <p:txBody>
          <a:bodyPr wrap="none" anchor="ctr"/>
          <a:lstStyle/>
          <a:p>
            <a:endParaRPr lang="en-GB"/>
          </a:p>
        </p:txBody>
      </p:sp>
      <p:sp>
        <p:nvSpPr>
          <p:cNvPr id="13" name="AutoShape 13"/>
          <p:cNvSpPr>
            <a:spLocks noChangeArrowheads="1"/>
          </p:cNvSpPr>
          <p:nvPr/>
        </p:nvSpPr>
        <p:spPr bwMode="auto">
          <a:xfrm>
            <a:off x="5516880" y="5335694"/>
            <a:ext cx="1524000" cy="228600"/>
          </a:xfrm>
          <a:prstGeom prst="rightArrow">
            <a:avLst>
              <a:gd name="adj1" fmla="val 50000"/>
              <a:gd name="adj2" fmla="val 166667"/>
            </a:avLst>
          </a:prstGeom>
          <a:solidFill>
            <a:srgbClr val="00B050"/>
          </a:solidFill>
          <a:ln w="12700">
            <a:solidFill>
              <a:schemeClr val="tx1"/>
            </a:solidFill>
            <a:miter lim="800000"/>
            <a:headEnd/>
            <a:tailEnd/>
          </a:ln>
        </p:spPr>
        <p:txBody>
          <a:bodyPr wrap="none" anchor="ctr"/>
          <a:lstStyle/>
          <a:p>
            <a:endParaRPr lang="en-GB"/>
          </a:p>
        </p:txBody>
      </p:sp>
    </p:spTree>
    <p:extLst>
      <p:ext uri="{BB962C8B-B14F-4D97-AF65-F5344CB8AC3E}">
        <p14:creationId xmlns:p14="http://schemas.microsoft.com/office/powerpoint/2010/main" val="1930552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34916" y="739428"/>
            <a:ext cx="10515600" cy="1115332"/>
          </a:xfrm>
        </p:spPr>
        <p:txBody>
          <a:bodyPr/>
          <a:lstStyle/>
          <a:p>
            <a:r>
              <a:rPr lang="tr-TR" b="1" dirty="0"/>
              <a:t>KIRMIZI HAT</a:t>
            </a:r>
          </a:p>
        </p:txBody>
      </p:sp>
      <p:pic>
        <p:nvPicPr>
          <p:cNvPr id="15" name="Resim 14"/>
          <p:cNvPicPr>
            <a:picLocks noChangeAspect="1"/>
          </p:cNvPicPr>
          <p:nvPr/>
        </p:nvPicPr>
        <p:blipFill rotWithShape="1">
          <a:blip r:embed="rId3" cstate="print">
            <a:extLst>
              <a:ext uri="{28A0092B-C50C-407E-A947-70E740481C1C}">
                <a14:useLocalDpi xmlns:a14="http://schemas.microsoft.com/office/drawing/2010/main" val="0"/>
              </a:ext>
            </a:extLst>
          </a:blip>
          <a:srcRect t="11919" b="15353"/>
          <a:stretch/>
        </p:blipFill>
        <p:spPr>
          <a:xfrm>
            <a:off x="1676400" y="1579418"/>
            <a:ext cx="9144000" cy="4987637"/>
          </a:xfrm>
          <a:prstGeom prst="rect">
            <a:avLst/>
          </a:prstGeom>
        </p:spPr>
      </p:pic>
    </p:spTree>
    <p:extLst>
      <p:ext uri="{BB962C8B-B14F-4D97-AF65-F5344CB8AC3E}">
        <p14:creationId xmlns:p14="http://schemas.microsoft.com/office/powerpoint/2010/main" val="481345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34916" y="739428"/>
            <a:ext cx="10515600" cy="1115332"/>
          </a:xfrm>
        </p:spPr>
        <p:txBody>
          <a:bodyPr/>
          <a:lstStyle/>
          <a:p>
            <a:r>
              <a:rPr lang="tr-TR" b="1" dirty="0"/>
              <a:t>KIRMIZI HAT</a:t>
            </a:r>
          </a:p>
        </p:txBody>
      </p:sp>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t="18788" b="17172"/>
          <a:stretch/>
        </p:blipFill>
        <p:spPr>
          <a:xfrm>
            <a:off x="1620981" y="1704109"/>
            <a:ext cx="9144000" cy="4391891"/>
          </a:xfrm>
          <a:prstGeom prst="rect">
            <a:avLst/>
          </a:prstGeom>
        </p:spPr>
      </p:pic>
    </p:spTree>
    <p:extLst>
      <p:ext uri="{BB962C8B-B14F-4D97-AF65-F5344CB8AC3E}">
        <p14:creationId xmlns:p14="http://schemas.microsoft.com/office/powerpoint/2010/main" val="415768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34916" y="739428"/>
            <a:ext cx="10515600" cy="1115332"/>
          </a:xfrm>
        </p:spPr>
        <p:txBody>
          <a:bodyPr/>
          <a:lstStyle/>
          <a:p>
            <a:r>
              <a:rPr lang="tr-TR" b="1" dirty="0"/>
              <a:t>KIRMIZI HAT</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12930" b="25253"/>
          <a:stretch/>
        </p:blipFill>
        <p:spPr>
          <a:xfrm>
            <a:off x="1634837" y="1690254"/>
            <a:ext cx="9144000" cy="4239491"/>
          </a:xfrm>
          <a:prstGeom prst="rect">
            <a:avLst/>
          </a:prstGeom>
        </p:spPr>
      </p:pic>
    </p:spTree>
    <p:extLst>
      <p:ext uri="{BB962C8B-B14F-4D97-AF65-F5344CB8AC3E}">
        <p14:creationId xmlns:p14="http://schemas.microsoft.com/office/powerpoint/2010/main" val="3239501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34916" y="739428"/>
            <a:ext cx="8892066" cy="1115332"/>
          </a:xfrm>
        </p:spPr>
        <p:txBody>
          <a:bodyPr/>
          <a:lstStyle/>
          <a:p>
            <a:r>
              <a:rPr lang="tr-TR" b="1" dirty="0"/>
              <a:t>SARI HAT</a:t>
            </a:r>
          </a:p>
        </p:txBody>
      </p:sp>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27273"/>
          <a:stretch/>
        </p:blipFill>
        <p:spPr>
          <a:xfrm>
            <a:off x="1551709" y="1482436"/>
            <a:ext cx="9144000" cy="4987636"/>
          </a:xfrm>
          <a:prstGeom prst="rect">
            <a:avLst/>
          </a:prstGeom>
        </p:spPr>
      </p:pic>
    </p:spTree>
    <p:extLst>
      <p:ext uri="{BB962C8B-B14F-4D97-AF65-F5344CB8AC3E}">
        <p14:creationId xmlns:p14="http://schemas.microsoft.com/office/powerpoint/2010/main" val="3200428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34916" y="739428"/>
            <a:ext cx="8892066" cy="1115332"/>
          </a:xfrm>
        </p:spPr>
        <p:txBody>
          <a:bodyPr/>
          <a:lstStyle/>
          <a:p>
            <a:r>
              <a:rPr lang="tr-TR" b="1" dirty="0"/>
              <a:t>SARI HAT</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17778" b="14141"/>
          <a:stretch/>
        </p:blipFill>
        <p:spPr>
          <a:xfrm>
            <a:off x="1925782" y="1524000"/>
            <a:ext cx="9144000" cy="4668982"/>
          </a:xfrm>
          <a:prstGeom prst="rect">
            <a:avLst/>
          </a:prstGeom>
        </p:spPr>
      </p:pic>
    </p:spTree>
    <p:extLst>
      <p:ext uri="{BB962C8B-B14F-4D97-AF65-F5344CB8AC3E}">
        <p14:creationId xmlns:p14="http://schemas.microsoft.com/office/powerpoint/2010/main" val="417006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17">
            <a:extLst>
              <a:ext uri="{FF2B5EF4-FFF2-40B4-BE49-F238E27FC236}">
                <a16:creationId xmlns:a16="http://schemas.microsoft.com/office/drawing/2014/main" id="{AF73B766-FDED-4212-9005-7FB8E25CD605}"/>
              </a:ext>
            </a:extLst>
          </p:cNvPr>
          <p:cNvSpPr txBox="1"/>
          <p:nvPr/>
        </p:nvSpPr>
        <p:spPr>
          <a:xfrm>
            <a:off x="2140720" y="556972"/>
            <a:ext cx="9155630" cy="523220"/>
          </a:xfrm>
          <a:prstGeom prst="rect">
            <a:avLst/>
          </a:prstGeom>
          <a:noFill/>
        </p:spPr>
        <p:txBody>
          <a:bodyPr wrap="square" rtlCol="0">
            <a:spAutoFit/>
          </a:bodyPr>
          <a:lstStyle/>
          <a:p>
            <a:pPr algn="ctr"/>
            <a:r>
              <a:rPr lang="tr-TR" sz="2800" b="1" dirty="0">
                <a:solidFill>
                  <a:srgbClr val="1E315D"/>
                </a:solidFill>
                <a:latin typeface="Myriad Pro" panose="020B0503030403020204" pitchFamily="34" charset="0"/>
              </a:rPr>
              <a:t>İhracat nedir?</a:t>
            </a:r>
          </a:p>
        </p:txBody>
      </p:sp>
      <p:sp>
        <p:nvSpPr>
          <p:cNvPr id="30" name="İçerik Yer Tutucusu 2"/>
          <p:cNvSpPr txBox="1">
            <a:spLocks/>
          </p:cNvSpPr>
          <p:nvPr/>
        </p:nvSpPr>
        <p:spPr>
          <a:xfrm>
            <a:off x="780750" y="1876927"/>
            <a:ext cx="10515600" cy="435133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tr-TR"/>
              <a:t> Türk Dil Kurumu Güncel Türkçe </a:t>
            </a:r>
            <a:r>
              <a:rPr lang="tr-TR" dirty="0" err="1"/>
              <a:t>Sözlük’te</a:t>
            </a:r>
            <a:r>
              <a:rPr lang="tr-TR" dirty="0"/>
              <a:t> </a:t>
            </a:r>
            <a:r>
              <a:rPr lang="tr-TR" b="1" dirty="0">
                <a:solidFill>
                  <a:srgbClr val="C00000"/>
                </a:solidFill>
              </a:rPr>
              <a:t>«bir ülkenin ürettiği malları başka bir ülkeye veya ülkelere satması, dış satım»</a:t>
            </a:r>
            <a:r>
              <a:rPr lang="tr-TR" dirty="0"/>
              <a:t> olarak tanımlanmaktadır. </a:t>
            </a:r>
          </a:p>
          <a:p>
            <a:pPr>
              <a:buFont typeface="Wingdings" panose="05000000000000000000" pitchFamily="2" charset="2"/>
              <a:buChar char="Ø"/>
            </a:pPr>
            <a:endParaRPr lang="tr-TR" dirty="0"/>
          </a:p>
          <a:p>
            <a:pPr>
              <a:buFont typeface="Wingdings" panose="05000000000000000000" pitchFamily="2" charset="2"/>
              <a:buChar char="Ø"/>
            </a:pPr>
            <a:r>
              <a:rPr lang="tr-TR" dirty="0"/>
              <a:t>İhracat Yönetmeliği’nde </a:t>
            </a:r>
            <a:r>
              <a:rPr lang="tr-TR" b="1" dirty="0"/>
              <a:t>«Bir malın, yürürlükteki ihracat mevzuatı ile gümrük mevzuatına uygun şekilde </a:t>
            </a:r>
            <a:r>
              <a:rPr lang="tr-TR" b="1" dirty="0">
                <a:solidFill>
                  <a:srgbClr val="C00000"/>
                </a:solidFill>
              </a:rPr>
              <a:t>Türkiye Gümrük Bölgesi dışına </a:t>
            </a:r>
            <a:r>
              <a:rPr lang="tr-TR" b="1" dirty="0"/>
              <a:t>veya </a:t>
            </a:r>
            <a:r>
              <a:rPr lang="tr-TR" b="1" dirty="0">
                <a:solidFill>
                  <a:srgbClr val="C00000"/>
                </a:solidFill>
              </a:rPr>
              <a:t>serbest bölgelere çıkarılması </a:t>
            </a:r>
            <a:r>
              <a:rPr lang="tr-TR" b="1" dirty="0"/>
              <a:t>veyahut Ticaret Bakanlığınca ihracat olarak kabul edilecek sair çıkış ve işlemler» </a:t>
            </a:r>
            <a:r>
              <a:rPr lang="tr-TR" dirty="0"/>
              <a:t>olarak tanımlanmıştır.</a:t>
            </a:r>
          </a:p>
          <a:p>
            <a:pPr marL="0" indent="0">
              <a:buFont typeface="Arial" panose="020B0604020202020204" pitchFamily="34" charset="0"/>
              <a:buNone/>
            </a:pPr>
            <a:endParaRPr lang="tr-TR" dirty="0"/>
          </a:p>
          <a:p>
            <a:pPr>
              <a:buFont typeface="Wingdings" panose="05000000000000000000" pitchFamily="2" charset="2"/>
              <a:buChar char="Ø"/>
            </a:pPr>
            <a:r>
              <a:rPr lang="tr-TR" dirty="0"/>
              <a:t> 4458 sayılı Gümrük Kanunu’na göre ise «</a:t>
            </a:r>
            <a:r>
              <a:rPr lang="tr-TR" b="1" dirty="0"/>
              <a:t>ihracat rejimi</a:t>
            </a:r>
            <a:r>
              <a:rPr lang="tr-TR" dirty="0"/>
              <a:t>, </a:t>
            </a:r>
            <a:r>
              <a:rPr lang="tr-TR" b="1" dirty="0">
                <a:solidFill>
                  <a:srgbClr val="C00000"/>
                </a:solidFill>
              </a:rPr>
              <a:t>serbest dolaşımda bulunan eşyanın </a:t>
            </a:r>
            <a:r>
              <a:rPr lang="tr-TR" b="1" dirty="0"/>
              <a:t>ihraç amacıyla </a:t>
            </a:r>
            <a:r>
              <a:rPr lang="tr-TR" b="1" dirty="0">
                <a:solidFill>
                  <a:srgbClr val="C00000"/>
                </a:solidFill>
              </a:rPr>
              <a:t>Türkiye Gümrük Bölgesi dışına </a:t>
            </a:r>
            <a:r>
              <a:rPr lang="tr-TR" b="1" dirty="0"/>
              <a:t>çıkışına ilişkin hükümlerin uygulandığı rejimdir</a:t>
            </a:r>
            <a:r>
              <a:rPr lang="tr-TR" dirty="0"/>
              <a:t>.»</a:t>
            </a:r>
          </a:p>
          <a:p>
            <a:pPr>
              <a:buFont typeface="Wingdings" panose="05000000000000000000" pitchFamily="2" charset="2"/>
              <a:buChar char="Ø"/>
            </a:pPr>
            <a:endParaRPr lang="tr-TR" dirty="0"/>
          </a:p>
          <a:p>
            <a:pPr marL="0" indent="0">
              <a:buFont typeface="Arial" panose="020B0604020202020204" pitchFamily="34" charset="0"/>
              <a:buNone/>
            </a:pPr>
            <a:endParaRPr lang="tr-TR" dirty="0"/>
          </a:p>
          <a:p>
            <a:pPr>
              <a:buFont typeface="Wingdings" panose="05000000000000000000" pitchFamily="2" charset="2"/>
              <a:buChar char="Ø"/>
            </a:pPr>
            <a:endParaRPr lang="tr-TR" dirty="0"/>
          </a:p>
        </p:txBody>
      </p:sp>
    </p:spTree>
    <p:extLst>
      <p:ext uri="{BB962C8B-B14F-4D97-AF65-F5344CB8AC3E}">
        <p14:creationId xmlns:p14="http://schemas.microsoft.com/office/powerpoint/2010/main" val="3854084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34916" y="739428"/>
            <a:ext cx="8892066" cy="1115332"/>
          </a:xfrm>
        </p:spPr>
        <p:txBody>
          <a:bodyPr/>
          <a:lstStyle/>
          <a:p>
            <a:r>
              <a:rPr lang="tr-TR" b="1" dirty="0"/>
              <a:t>SARI HAT</a:t>
            </a:r>
          </a:p>
        </p:txBody>
      </p:sp>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l="151" t="23157" r="-151" b="1011"/>
          <a:stretch/>
        </p:blipFill>
        <p:spPr>
          <a:xfrm>
            <a:off x="2273422" y="1468581"/>
            <a:ext cx="9144000" cy="5200591"/>
          </a:xfrm>
          <a:prstGeom prst="rect">
            <a:avLst/>
          </a:prstGeom>
        </p:spPr>
      </p:pic>
    </p:spTree>
    <p:extLst>
      <p:ext uri="{BB962C8B-B14F-4D97-AF65-F5344CB8AC3E}">
        <p14:creationId xmlns:p14="http://schemas.microsoft.com/office/powerpoint/2010/main" val="494905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34916" y="739428"/>
            <a:ext cx="8892066" cy="1115332"/>
          </a:xfrm>
        </p:spPr>
        <p:txBody>
          <a:bodyPr/>
          <a:lstStyle/>
          <a:p>
            <a:r>
              <a:rPr lang="tr-TR" b="1" dirty="0"/>
              <a:t>SARI HAT</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28283"/>
          <a:stretch/>
        </p:blipFill>
        <p:spPr>
          <a:xfrm>
            <a:off x="1925782" y="1634836"/>
            <a:ext cx="9144000" cy="4918364"/>
          </a:xfrm>
          <a:prstGeom prst="rect">
            <a:avLst/>
          </a:prstGeom>
        </p:spPr>
      </p:pic>
    </p:spTree>
    <p:extLst>
      <p:ext uri="{BB962C8B-B14F-4D97-AF65-F5344CB8AC3E}">
        <p14:creationId xmlns:p14="http://schemas.microsoft.com/office/powerpoint/2010/main" val="1151562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69127" y="639123"/>
            <a:ext cx="10515600" cy="1325562"/>
          </a:xfrm>
        </p:spPr>
        <p:txBody>
          <a:bodyPr/>
          <a:lstStyle/>
          <a:p>
            <a:r>
              <a:rPr lang="tr-TR" b="1" dirty="0"/>
              <a:t>MUAYENE</a:t>
            </a:r>
          </a:p>
        </p:txBody>
      </p:sp>
      <p:pic>
        <p:nvPicPr>
          <p:cNvPr id="3"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1371" y="1481776"/>
            <a:ext cx="7424058" cy="5376224"/>
          </a:xfrm>
        </p:spPr>
      </p:pic>
      <p:pic>
        <p:nvPicPr>
          <p:cNvPr id="4" name="Resim 3"/>
          <p:cNvPicPr>
            <a:picLocks noChangeAspect="1"/>
          </p:cNvPicPr>
          <p:nvPr/>
        </p:nvPicPr>
        <p:blipFill>
          <a:blip r:embed="rId4"/>
          <a:stretch>
            <a:fillRect/>
          </a:stretch>
        </p:blipFill>
        <p:spPr>
          <a:xfrm>
            <a:off x="1006641" y="1301904"/>
            <a:ext cx="7419475" cy="5377138"/>
          </a:xfrm>
          <a:prstGeom prst="rect">
            <a:avLst/>
          </a:prstGeom>
        </p:spPr>
      </p:pic>
    </p:spTree>
    <p:extLst>
      <p:ext uri="{BB962C8B-B14F-4D97-AF65-F5344CB8AC3E}">
        <p14:creationId xmlns:p14="http://schemas.microsoft.com/office/powerpoint/2010/main" val="3393059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4"/>
          <p:cNvSpPr>
            <a:spLocks noGrp="1"/>
          </p:cNvSpPr>
          <p:nvPr>
            <p:ph type="title"/>
          </p:nvPr>
        </p:nvSpPr>
        <p:spPr>
          <a:xfrm>
            <a:off x="831850" y="1712423"/>
            <a:ext cx="10515600" cy="2851208"/>
          </a:xfrm>
        </p:spPr>
        <p:txBody>
          <a:bodyPr/>
          <a:lstStyle/>
          <a:p>
            <a:r>
              <a:rPr lang="tr-TR" b="1" dirty="0"/>
              <a:t>FİİLİ İHRACAT VE İHRACATTA EŞYANIN ÇIKIŞ İŞLEMLERİ</a:t>
            </a:r>
          </a:p>
        </p:txBody>
      </p:sp>
      <p:sp>
        <p:nvSpPr>
          <p:cNvPr id="3" name="İçerik Yer Tutucusu 2"/>
          <p:cNvSpPr txBox="1">
            <a:spLocks/>
          </p:cNvSpPr>
          <p:nvPr/>
        </p:nvSpPr>
        <p:spPr>
          <a:xfrm>
            <a:off x="831850" y="4552633"/>
            <a:ext cx="10515600" cy="1500187"/>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tr-TR" sz="3200"/>
              <a:t>Kara Yoluyla İhracat</a:t>
            </a:r>
          </a:p>
          <a:p>
            <a:pPr>
              <a:buFont typeface="Wingdings" panose="05000000000000000000" pitchFamily="2" charset="2"/>
              <a:buChar char="Ø"/>
            </a:pPr>
            <a:r>
              <a:rPr lang="tr-TR" sz="3200"/>
              <a:t>Deniz Yoluyla İhracat</a:t>
            </a:r>
          </a:p>
          <a:p>
            <a:pPr>
              <a:buFont typeface="Wingdings" panose="05000000000000000000" pitchFamily="2" charset="2"/>
              <a:buChar char="Ø"/>
            </a:pPr>
            <a:r>
              <a:rPr lang="tr-TR" sz="3200"/>
              <a:t>Hava Yoluyla İhracat</a:t>
            </a:r>
          </a:p>
          <a:p>
            <a:pPr marL="0" indent="0">
              <a:buFont typeface="Arial" panose="020B0604020202020204" pitchFamily="34" charset="0"/>
              <a:buNone/>
            </a:pPr>
            <a:endParaRPr lang="tr-TR" dirty="0"/>
          </a:p>
        </p:txBody>
      </p:sp>
      <p:sp>
        <p:nvSpPr>
          <p:cNvPr id="4" name="Slayt Numarası Yer Tutucusu 3"/>
          <p:cNvSpPr txBox="1">
            <a:spLocks/>
          </p:cNvSpPr>
          <p:nvPr/>
        </p:nvSpPr>
        <p:spPr>
          <a:xfrm>
            <a:off x="8617527" y="6356350"/>
            <a:ext cx="2743200" cy="365125"/>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8532-AD03-8A4F-977F-AB500C7AD685}" type="slidenum">
              <a:rPr lang="en-US" smtClean="0"/>
              <a:pPr/>
              <a:t>32</a:t>
            </a:fld>
            <a:endParaRPr lang="en-US"/>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79" y="2807882"/>
            <a:ext cx="4505078" cy="2494844"/>
          </a:xfrm>
          <a:prstGeom prst="rect">
            <a:avLst/>
          </a:prstGeom>
          <a:ln>
            <a:noFill/>
          </a:ln>
          <a:effectLst>
            <a:softEdge rad="112500"/>
          </a:effectLst>
        </p:spPr>
      </p:pic>
    </p:spTree>
    <p:extLst>
      <p:ext uri="{BB962C8B-B14F-4D97-AF65-F5344CB8AC3E}">
        <p14:creationId xmlns:p14="http://schemas.microsoft.com/office/powerpoint/2010/main" val="1263369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72874" y="654518"/>
            <a:ext cx="10515600" cy="1325562"/>
          </a:xfrm>
        </p:spPr>
        <p:txBody>
          <a:bodyPr/>
          <a:lstStyle/>
          <a:p>
            <a:r>
              <a:rPr lang="tr-TR" b="1" dirty="0"/>
              <a:t> FİİLİ İHRACAT</a:t>
            </a:r>
          </a:p>
        </p:txBody>
      </p:sp>
      <p:sp>
        <p:nvSpPr>
          <p:cNvPr id="3" name="İçerik Yer Tutucusu 2"/>
          <p:cNvSpPr>
            <a:spLocks noGrp="1"/>
          </p:cNvSpPr>
          <p:nvPr>
            <p:ph idx="1"/>
          </p:nvPr>
        </p:nvSpPr>
        <p:spPr>
          <a:xfrm>
            <a:off x="587829" y="1480457"/>
            <a:ext cx="11103428" cy="4818743"/>
          </a:xfrm>
        </p:spPr>
        <p:txBody>
          <a:bodyPr>
            <a:normAutofit fontScale="92500" lnSpcReduction="10000"/>
          </a:bodyPr>
          <a:lstStyle/>
          <a:p>
            <a:pPr>
              <a:buFont typeface="Wingdings" panose="05000000000000000000" pitchFamily="2" charset="2"/>
              <a:buChar char="Ø"/>
            </a:pPr>
            <a:r>
              <a:rPr lang="tr-TR" dirty="0"/>
              <a:t> Gümrük Kanunu’na göre </a:t>
            </a:r>
            <a:r>
              <a:rPr lang="tr-TR" b="1" dirty="0"/>
              <a:t>«İhraç eşyası, </a:t>
            </a:r>
          </a:p>
          <a:p>
            <a:pPr lvl="1">
              <a:buFont typeface="Wingdings" panose="05000000000000000000" pitchFamily="2" charset="2"/>
              <a:buChar char="Ø"/>
            </a:pPr>
            <a:r>
              <a:rPr lang="tr-TR" b="1" dirty="0"/>
              <a:t>buna ilişkin </a:t>
            </a:r>
            <a:r>
              <a:rPr lang="tr-TR" b="1" dirty="0">
                <a:solidFill>
                  <a:srgbClr val="C00000"/>
                </a:solidFill>
              </a:rPr>
              <a:t>gümrük beyannamesinin tescili sırasında bulunduğu durum ve niteliğini gümrük kontrolünden çıktığı sırada da aynen muhafaza etmesi </a:t>
            </a:r>
          </a:p>
          <a:p>
            <a:pPr lvl="1">
              <a:buFont typeface="Wingdings" panose="05000000000000000000" pitchFamily="2" charset="2"/>
              <a:buChar char="Ø"/>
            </a:pPr>
            <a:r>
              <a:rPr lang="tr-TR" b="1" dirty="0"/>
              <a:t>ve bu haliyle </a:t>
            </a:r>
            <a:r>
              <a:rPr lang="tr-TR" b="1" dirty="0">
                <a:solidFill>
                  <a:srgbClr val="C00000"/>
                </a:solidFill>
              </a:rPr>
              <a:t>Türkiye Gümrük Bölgesini terk etmesi </a:t>
            </a:r>
            <a:r>
              <a:rPr lang="tr-TR" b="1" dirty="0"/>
              <a:t>koşuluyla fiilen ihraç edilmiş sayılır.»</a:t>
            </a:r>
          </a:p>
          <a:p>
            <a:pPr marL="201168" lvl="1" indent="0">
              <a:buNone/>
            </a:pPr>
            <a:endParaRPr lang="tr-TR" b="1" dirty="0"/>
          </a:p>
          <a:p>
            <a:pPr>
              <a:buFont typeface="Wingdings" panose="05000000000000000000" pitchFamily="2" charset="2"/>
              <a:buChar char="Ø"/>
            </a:pPr>
            <a:r>
              <a:rPr lang="tr-TR" b="1" dirty="0"/>
              <a:t> </a:t>
            </a:r>
            <a:r>
              <a:rPr lang="tr-TR" dirty="0"/>
              <a:t>Gümrük Yönetmeliği’ne göre «Eşyanın </a:t>
            </a:r>
            <a:r>
              <a:rPr lang="tr-TR" b="1" dirty="0">
                <a:solidFill>
                  <a:srgbClr val="C00000"/>
                </a:solidFill>
              </a:rPr>
              <a:t>Türkiye Gümrük Bölgesini terk ettiği tarih</a:t>
            </a:r>
            <a:r>
              <a:rPr lang="tr-TR" dirty="0"/>
              <a:t>;</a:t>
            </a:r>
          </a:p>
          <a:p>
            <a:pPr lvl="1"/>
            <a:r>
              <a:rPr lang="tr-TR" b="1" dirty="0">
                <a:solidFill>
                  <a:srgbClr val="C00000"/>
                </a:solidFill>
              </a:rPr>
              <a:t>Kara</a:t>
            </a:r>
            <a:r>
              <a:rPr lang="tr-TR" dirty="0"/>
              <a:t> ve </a:t>
            </a:r>
            <a:r>
              <a:rPr lang="tr-TR" b="1" dirty="0">
                <a:solidFill>
                  <a:srgbClr val="C00000"/>
                </a:solidFill>
              </a:rPr>
              <a:t>demir yoluyla </a:t>
            </a:r>
            <a:r>
              <a:rPr lang="tr-TR" dirty="0"/>
              <a:t>çıkışlarda, gümrük idaresince çıkış işlemleri tamamlanıp kara sınırından </a:t>
            </a:r>
            <a:r>
              <a:rPr lang="tr-TR" b="1" dirty="0">
                <a:solidFill>
                  <a:srgbClr val="C00000"/>
                </a:solidFill>
              </a:rPr>
              <a:t>yabancı bir ülkeye fiilen çıktığı</a:t>
            </a:r>
            <a:r>
              <a:rPr lang="tr-TR" dirty="0"/>
              <a:t> veya </a:t>
            </a:r>
            <a:r>
              <a:rPr lang="tr-TR" b="1" dirty="0">
                <a:solidFill>
                  <a:srgbClr val="C00000"/>
                </a:solidFill>
              </a:rPr>
              <a:t>serbest bölgeye fiilen girdiği,</a:t>
            </a:r>
          </a:p>
          <a:p>
            <a:pPr lvl="1"/>
            <a:r>
              <a:rPr lang="tr-TR" b="1" dirty="0">
                <a:solidFill>
                  <a:srgbClr val="C00000"/>
                </a:solidFill>
              </a:rPr>
              <a:t>Deniz</a:t>
            </a:r>
            <a:r>
              <a:rPr lang="tr-TR" dirty="0"/>
              <a:t> ve </a:t>
            </a:r>
            <a:r>
              <a:rPr lang="tr-TR" b="1" dirty="0">
                <a:solidFill>
                  <a:srgbClr val="C00000"/>
                </a:solidFill>
              </a:rPr>
              <a:t>hava yoluyla </a:t>
            </a:r>
            <a:r>
              <a:rPr lang="tr-TR" dirty="0"/>
              <a:t>çıkışlarda, eşyanın yüklendiği </a:t>
            </a:r>
            <a:r>
              <a:rPr lang="tr-TR" b="1" dirty="0">
                <a:solidFill>
                  <a:srgbClr val="C00000"/>
                </a:solidFill>
              </a:rPr>
              <a:t>deniz veya hava taşıtının hareket ettiği</a:t>
            </a:r>
            <a:r>
              <a:rPr lang="tr-TR" dirty="0"/>
              <a:t>, </a:t>
            </a:r>
          </a:p>
          <a:p>
            <a:pPr lvl="1"/>
            <a:r>
              <a:rPr lang="tr-TR" dirty="0"/>
              <a:t>Dış seferde bulunan ya da dış sefere çıkacak olan deniz ve hava taşıtlarına kumanya, </a:t>
            </a:r>
            <a:r>
              <a:rPr lang="tr-TR" dirty="0" err="1"/>
              <a:t>ihrakiye</a:t>
            </a:r>
            <a:r>
              <a:rPr lang="tr-TR" dirty="0"/>
              <a:t> ve donatım malzemesi kapsamında yapılacak teslimlerde </a:t>
            </a:r>
            <a:r>
              <a:rPr lang="tr-TR" b="1" dirty="0">
                <a:solidFill>
                  <a:srgbClr val="C00000"/>
                </a:solidFill>
              </a:rPr>
              <a:t>eşyanın teslim edildiği</a:t>
            </a:r>
            <a:r>
              <a:rPr lang="tr-TR" dirty="0"/>
              <a:t>,</a:t>
            </a:r>
            <a:r>
              <a:rPr lang="tr-TR" i="1" dirty="0"/>
              <a:t> </a:t>
            </a:r>
            <a:endParaRPr lang="tr-TR" dirty="0"/>
          </a:p>
          <a:p>
            <a:r>
              <a:rPr lang="tr-TR" dirty="0"/>
              <a:t>tarih olarak kabul edilir.</a:t>
            </a:r>
          </a:p>
          <a:p>
            <a:pPr>
              <a:buFont typeface="Wingdings" panose="05000000000000000000" pitchFamily="2" charset="2"/>
              <a:buChar char="Ø"/>
            </a:pPr>
            <a:endParaRPr lang="tr-TR" b="1" dirty="0"/>
          </a:p>
        </p:txBody>
      </p:sp>
    </p:spTree>
    <p:extLst>
      <p:ext uri="{BB962C8B-B14F-4D97-AF65-F5344CB8AC3E}">
        <p14:creationId xmlns:p14="http://schemas.microsoft.com/office/powerpoint/2010/main" val="2071218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92664" y="699436"/>
            <a:ext cx="10515600" cy="702644"/>
          </a:xfrm>
        </p:spPr>
        <p:txBody>
          <a:bodyPr>
            <a:normAutofit fontScale="90000"/>
          </a:bodyPr>
          <a:lstStyle/>
          <a:p>
            <a:r>
              <a:rPr lang="tr-TR" b="1" dirty="0"/>
              <a:t>FİİLİ İHRACAT TARİHİ NİÇİN ÖNEMLİDİR?</a:t>
            </a:r>
            <a:br>
              <a:rPr lang="tr-TR" b="1" dirty="0"/>
            </a:br>
            <a:endParaRPr lang="tr-TR" b="1" dirty="0"/>
          </a:p>
        </p:txBody>
      </p:sp>
      <p:sp>
        <p:nvSpPr>
          <p:cNvPr id="3" name="İçerik Yer Tutucusu 2"/>
          <p:cNvSpPr>
            <a:spLocks noGrp="1"/>
          </p:cNvSpPr>
          <p:nvPr>
            <p:ph idx="1"/>
          </p:nvPr>
        </p:nvSpPr>
        <p:spPr>
          <a:xfrm>
            <a:off x="845127" y="1828800"/>
            <a:ext cx="10515600" cy="4351337"/>
          </a:xfrm>
        </p:spPr>
        <p:txBody>
          <a:bodyPr>
            <a:normAutofit lnSpcReduction="10000"/>
          </a:bodyPr>
          <a:lstStyle/>
          <a:p>
            <a:pPr marL="0" indent="0">
              <a:buNone/>
            </a:pPr>
            <a:r>
              <a:rPr lang="tr-TR" dirty="0"/>
              <a:t>3065 Sayılı KDV Kanunu’nun 11. maddesinde ihracat teslimleri için KDV istisnası sayılmıştır. Yapılan ihracat teslimlerine ilişkin KDV iadelerinde</a:t>
            </a:r>
          </a:p>
          <a:p>
            <a:r>
              <a:rPr lang="tr-TR" dirty="0"/>
              <a:t>Beyannamenin kapanma tarihi ve dolayısıyla fiili ihraç tarihi esas alınmaktadır.</a:t>
            </a:r>
          </a:p>
          <a:p>
            <a:r>
              <a:rPr lang="tr-TR" dirty="0"/>
              <a:t>Gümrük beyannamesinin kapanmasına ilişkin bilgiler Hazine ve Maliye Bakanlığı ile VEDOP kapsamında elektronik ortamda paylaşılmaktadır.</a:t>
            </a:r>
          </a:p>
          <a:p>
            <a:r>
              <a:rPr lang="tr-TR" dirty="0"/>
              <a:t>Beyannamenin kapanıp kapanmadığını Bakanlığımızın web sayfasından https://uygulama.gtb.gov.tr/BeyannameSorgulama/</a:t>
            </a:r>
          </a:p>
          <a:p>
            <a:r>
              <a:rPr lang="tr-TR" dirty="0"/>
              <a:t>KDV iadesine ilişkin dilekçenizin durumunu ise  Hazine ve Maliye Bakanlığı’nın «İadem Nerede?» linkinden öğrenmek mümkündür.</a:t>
            </a:r>
          </a:p>
        </p:txBody>
      </p:sp>
    </p:spTree>
    <p:extLst>
      <p:ext uri="{BB962C8B-B14F-4D97-AF65-F5344CB8AC3E}">
        <p14:creationId xmlns:p14="http://schemas.microsoft.com/office/powerpoint/2010/main" val="3322387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712765" y="1709779"/>
            <a:ext cx="10766469" cy="3438442"/>
          </a:xfrm>
          <a:prstGeom prst="rect">
            <a:avLst/>
          </a:prstGeom>
        </p:spPr>
      </p:pic>
    </p:spTree>
    <p:extLst>
      <p:ext uri="{BB962C8B-B14F-4D97-AF65-F5344CB8AC3E}">
        <p14:creationId xmlns:p14="http://schemas.microsoft.com/office/powerpoint/2010/main" val="2958102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18530" y="1556398"/>
            <a:ext cx="10369152" cy="461665"/>
          </a:xfrm>
          <a:prstGeom prst="rect">
            <a:avLst/>
          </a:prstGeom>
        </p:spPr>
        <p:txBody>
          <a:bodyPr wrap="square">
            <a:spAutoFit/>
          </a:bodyPr>
          <a:lstStyle/>
          <a:p>
            <a:pPr algn="ctr"/>
            <a:r>
              <a:rPr lang="tr-TR" sz="2400" b="1" dirty="0">
                <a:solidFill>
                  <a:srgbClr val="3C414B"/>
                </a:solidFill>
                <a:cs typeface="Arial" pitchFamily="34" charset="0"/>
              </a:rPr>
              <a:t>ÖZET BEYAN TESCİL ve TIR KARNESİ / NCTS ONAY İŞLEMLERİ</a:t>
            </a:r>
            <a:endParaRPr lang="tr-TR" sz="2400" dirty="0">
              <a:solidFill>
                <a:srgbClr val="3C414B"/>
              </a:solidFill>
              <a:cs typeface="Arial" pitchFamily="34" charset="0"/>
            </a:endParaRPr>
          </a:p>
        </p:txBody>
      </p:sp>
      <p:grpSp>
        <p:nvGrpSpPr>
          <p:cNvPr id="3" name="Grup 2"/>
          <p:cNvGrpSpPr/>
          <p:nvPr/>
        </p:nvGrpSpPr>
        <p:grpSpPr>
          <a:xfrm>
            <a:off x="1487488" y="2180862"/>
            <a:ext cx="3548384" cy="1265215"/>
            <a:chOff x="1187624" y="1995686"/>
            <a:chExt cx="2952328" cy="1944216"/>
          </a:xfrm>
        </p:grpSpPr>
        <p:sp>
          <p:nvSpPr>
            <p:cNvPr id="4" name="Yuvarlatılmış Dikdörtgen 3"/>
            <p:cNvSpPr/>
            <p:nvPr/>
          </p:nvSpPr>
          <p:spPr>
            <a:xfrm>
              <a:off x="1187624" y="1995686"/>
              <a:ext cx="2952328" cy="1944216"/>
            </a:xfrm>
            <a:prstGeom prst="roundRect">
              <a:avLst>
                <a:gd name="adj" fmla="val 726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sz="1600"/>
            </a:p>
          </p:txBody>
        </p:sp>
        <p:sp>
          <p:nvSpPr>
            <p:cNvPr id="5" name="Metin kutusu 4"/>
            <p:cNvSpPr txBox="1"/>
            <p:nvPr/>
          </p:nvSpPr>
          <p:spPr>
            <a:xfrm>
              <a:off x="1199301" y="2360147"/>
              <a:ext cx="2928976" cy="1276967"/>
            </a:xfrm>
            <a:prstGeom prst="rect">
              <a:avLst/>
            </a:prstGeom>
            <a:noFill/>
          </p:spPr>
          <p:txBody>
            <a:bodyPr wrap="square" rtlCol="0">
              <a:spAutoFit/>
            </a:bodyPr>
            <a:lstStyle/>
            <a:p>
              <a:pPr algn="ctr"/>
              <a:r>
                <a:rPr lang="tr-TR" sz="2400" b="1">
                  <a:solidFill>
                    <a:schemeClr val="bg1"/>
                  </a:solidFill>
                  <a:latin typeface="Arial" pitchFamily="34" charset="0"/>
                  <a:cs typeface="Arial" pitchFamily="34" charset="0"/>
                </a:rPr>
                <a:t>TIR</a:t>
              </a:r>
            </a:p>
            <a:p>
              <a:pPr algn="ctr"/>
              <a:r>
                <a:rPr lang="tr-TR" sz="2400" b="1">
                  <a:solidFill>
                    <a:schemeClr val="bg1"/>
                  </a:solidFill>
                  <a:latin typeface="Arial" pitchFamily="34" charset="0"/>
                  <a:cs typeface="Arial" pitchFamily="34" charset="0"/>
                </a:rPr>
                <a:t>KARNESİ</a:t>
              </a:r>
            </a:p>
          </p:txBody>
        </p:sp>
      </p:grpSp>
      <p:sp>
        <p:nvSpPr>
          <p:cNvPr id="6" name="Dikdörtgen 5"/>
          <p:cNvSpPr/>
          <p:nvPr/>
        </p:nvSpPr>
        <p:spPr>
          <a:xfrm>
            <a:off x="867956" y="3720129"/>
            <a:ext cx="5036024" cy="1323054"/>
          </a:xfrm>
          <a:prstGeom prst="rect">
            <a:avLst/>
          </a:prstGeom>
        </p:spPr>
        <p:txBody>
          <a:bodyPr wrap="square">
            <a:spAutoFit/>
          </a:bodyPr>
          <a:lstStyle/>
          <a:p>
            <a:pPr algn="ctr"/>
            <a:r>
              <a:rPr lang="tr-TR" sz="1333" b="1" dirty="0">
                <a:solidFill>
                  <a:srgbClr val="3C414B"/>
                </a:solidFill>
                <a:latin typeface="Arial" pitchFamily="34" charset="0"/>
                <a:cs typeface="Arial" pitchFamily="34" charset="0"/>
              </a:rPr>
              <a:t>ULUSLARARASI TAŞIYICI ÖZET BEYANI</a:t>
            </a:r>
            <a:br>
              <a:rPr lang="tr-TR" sz="1333" b="1" dirty="0">
                <a:solidFill>
                  <a:srgbClr val="3C414B"/>
                </a:solidFill>
                <a:latin typeface="Arial" pitchFamily="34" charset="0"/>
                <a:cs typeface="Arial" pitchFamily="34" charset="0"/>
              </a:rPr>
            </a:br>
            <a:r>
              <a:rPr lang="tr-TR" sz="1333" b="1" dirty="0">
                <a:solidFill>
                  <a:srgbClr val="3C414B"/>
                </a:solidFill>
                <a:latin typeface="Arial" pitchFamily="34" charset="0"/>
                <a:cs typeface="Arial" pitchFamily="34" charset="0"/>
              </a:rPr>
              <a:t>TESCİL EDER</a:t>
            </a:r>
          </a:p>
          <a:p>
            <a:pPr marL="228594" indent="-228594" algn="ctr">
              <a:buFont typeface="Arial" pitchFamily="34" charset="0"/>
              <a:buChar char="•"/>
            </a:pPr>
            <a:endParaRPr lang="tr-TR" sz="1333" b="1" dirty="0">
              <a:solidFill>
                <a:srgbClr val="3C414B"/>
              </a:solidFill>
              <a:latin typeface="Arial" pitchFamily="34" charset="0"/>
              <a:cs typeface="Arial" pitchFamily="34" charset="0"/>
            </a:endParaRPr>
          </a:p>
          <a:p>
            <a:pPr algn="ctr"/>
            <a:r>
              <a:rPr lang="tr-TR" sz="1333" b="1" dirty="0">
                <a:solidFill>
                  <a:srgbClr val="3C414B"/>
                </a:solidFill>
                <a:latin typeface="Arial" pitchFamily="34" charset="0"/>
                <a:cs typeface="Arial" pitchFamily="34" charset="0"/>
              </a:rPr>
              <a:t> BELGELER GÜMRÜK TARAFINDAN KONTROL EDİLİR</a:t>
            </a:r>
          </a:p>
          <a:p>
            <a:pPr marL="228594" indent="-228594" algn="ctr">
              <a:buFont typeface="Arial" pitchFamily="34" charset="0"/>
              <a:buChar char="•"/>
            </a:pPr>
            <a:endParaRPr lang="tr-TR" sz="1333" b="1" dirty="0">
              <a:solidFill>
                <a:srgbClr val="3C414B"/>
              </a:solidFill>
              <a:latin typeface="Arial" pitchFamily="34" charset="0"/>
              <a:cs typeface="Arial" pitchFamily="34" charset="0"/>
            </a:endParaRPr>
          </a:p>
          <a:p>
            <a:pPr algn="ctr"/>
            <a:r>
              <a:rPr lang="tr-TR" sz="1333" b="1" dirty="0">
                <a:solidFill>
                  <a:srgbClr val="3C414B"/>
                </a:solidFill>
                <a:latin typeface="Arial" pitchFamily="34" charset="0"/>
                <a:cs typeface="Arial" pitchFamily="34" charset="0"/>
              </a:rPr>
              <a:t>ÖZET BEYAN / TIR KARNESİ (VOLET1) ONAYLANIR</a:t>
            </a:r>
          </a:p>
        </p:txBody>
      </p:sp>
      <p:grpSp>
        <p:nvGrpSpPr>
          <p:cNvPr id="7" name="Grup 6"/>
          <p:cNvGrpSpPr/>
          <p:nvPr/>
        </p:nvGrpSpPr>
        <p:grpSpPr>
          <a:xfrm>
            <a:off x="6960097" y="2184434"/>
            <a:ext cx="3850527" cy="1265215"/>
            <a:chOff x="1061931" y="1995686"/>
            <a:chExt cx="3203717" cy="1944216"/>
          </a:xfrm>
        </p:grpSpPr>
        <p:sp>
          <p:nvSpPr>
            <p:cNvPr id="8" name="Yuvarlatılmış Dikdörtgen 7"/>
            <p:cNvSpPr/>
            <p:nvPr/>
          </p:nvSpPr>
          <p:spPr>
            <a:xfrm>
              <a:off x="1187624" y="1995686"/>
              <a:ext cx="2952328" cy="1944216"/>
            </a:xfrm>
            <a:prstGeom prst="roundRect">
              <a:avLst>
                <a:gd name="adj" fmla="val 726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sz="2133"/>
            </a:p>
          </p:txBody>
        </p:sp>
        <p:sp>
          <p:nvSpPr>
            <p:cNvPr id="9" name="Metin kutusu 8"/>
            <p:cNvSpPr txBox="1"/>
            <p:nvPr/>
          </p:nvSpPr>
          <p:spPr>
            <a:xfrm>
              <a:off x="1061931" y="2615847"/>
              <a:ext cx="3203717" cy="709426"/>
            </a:xfrm>
            <a:prstGeom prst="rect">
              <a:avLst/>
            </a:prstGeom>
            <a:noFill/>
          </p:spPr>
          <p:txBody>
            <a:bodyPr wrap="square" rtlCol="0">
              <a:spAutoFit/>
            </a:bodyPr>
            <a:lstStyle/>
            <a:p>
              <a:pPr algn="ctr"/>
              <a:r>
                <a:rPr lang="tr-TR" sz="2400" b="1">
                  <a:solidFill>
                    <a:schemeClr val="bg1"/>
                  </a:solidFill>
                  <a:latin typeface="Arial" pitchFamily="34" charset="0"/>
                  <a:cs typeface="Arial" pitchFamily="34" charset="0"/>
                </a:rPr>
                <a:t>NCTS T1-TR</a:t>
              </a:r>
            </a:p>
          </p:txBody>
        </p:sp>
      </p:grpSp>
      <p:sp>
        <p:nvSpPr>
          <p:cNvPr id="10" name="Dikdörtgen 9"/>
          <p:cNvSpPr/>
          <p:nvPr/>
        </p:nvSpPr>
        <p:spPr>
          <a:xfrm>
            <a:off x="5999989" y="3706965"/>
            <a:ext cx="5760640" cy="1323054"/>
          </a:xfrm>
          <a:prstGeom prst="rect">
            <a:avLst/>
          </a:prstGeom>
        </p:spPr>
        <p:txBody>
          <a:bodyPr wrap="square">
            <a:spAutoFit/>
          </a:bodyPr>
          <a:lstStyle/>
          <a:p>
            <a:pPr algn="ctr"/>
            <a:r>
              <a:rPr lang="tr-TR" sz="1333" b="1" dirty="0">
                <a:solidFill>
                  <a:srgbClr val="3C414B"/>
                </a:solidFill>
                <a:latin typeface="Arial" pitchFamily="34" charset="0"/>
                <a:cs typeface="Arial" pitchFamily="34" charset="0"/>
              </a:rPr>
              <a:t>ULUSLARARASI TAŞIYICI TRANSİT REFAKAT</a:t>
            </a:r>
            <a:br>
              <a:rPr lang="tr-TR" sz="1333" b="1" dirty="0">
                <a:solidFill>
                  <a:srgbClr val="3C414B"/>
                </a:solidFill>
                <a:latin typeface="Arial" pitchFamily="34" charset="0"/>
                <a:cs typeface="Arial" pitchFamily="34" charset="0"/>
              </a:rPr>
            </a:br>
            <a:r>
              <a:rPr lang="tr-TR" sz="1333" b="1" dirty="0">
                <a:solidFill>
                  <a:srgbClr val="3C414B"/>
                </a:solidFill>
                <a:latin typeface="Arial" pitchFamily="34" charset="0"/>
                <a:cs typeface="Arial" pitchFamily="34" charset="0"/>
              </a:rPr>
              <a:t>BELGESİNİ TESCİL EDER</a:t>
            </a:r>
          </a:p>
          <a:p>
            <a:pPr algn="ctr"/>
            <a:endParaRPr lang="tr-TR" sz="1333" b="1" dirty="0">
              <a:solidFill>
                <a:srgbClr val="3C414B"/>
              </a:solidFill>
              <a:latin typeface="Arial" pitchFamily="34" charset="0"/>
              <a:cs typeface="Arial" pitchFamily="34" charset="0"/>
            </a:endParaRPr>
          </a:p>
          <a:p>
            <a:pPr algn="ctr"/>
            <a:r>
              <a:rPr lang="tr-TR" sz="1333" b="1" dirty="0">
                <a:solidFill>
                  <a:srgbClr val="3C414B"/>
                </a:solidFill>
                <a:latin typeface="Arial" pitchFamily="34" charset="0"/>
                <a:cs typeface="Arial" pitchFamily="34" charset="0"/>
              </a:rPr>
              <a:t>BELGELER GÜMRÜK TARAFINDAN KONTROL EDİLİR</a:t>
            </a:r>
          </a:p>
          <a:p>
            <a:pPr algn="ctr"/>
            <a:endParaRPr lang="tr-TR" sz="1333" b="1" dirty="0">
              <a:solidFill>
                <a:srgbClr val="3C414B"/>
              </a:solidFill>
              <a:latin typeface="Arial" pitchFamily="34" charset="0"/>
              <a:cs typeface="Arial" pitchFamily="34" charset="0"/>
            </a:endParaRPr>
          </a:p>
          <a:p>
            <a:pPr algn="ctr"/>
            <a:r>
              <a:rPr lang="tr-TR" sz="1333" b="1" dirty="0">
                <a:solidFill>
                  <a:srgbClr val="3C414B"/>
                </a:solidFill>
                <a:latin typeface="Arial" pitchFamily="34" charset="0"/>
                <a:cs typeface="Arial" pitchFamily="34" charset="0"/>
              </a:rPr>
              <a:t>NCTS (T1 ULUSLARARASI, TR ULUSAL) ONAYLANIR</a:t>
            </a:r>
          </a:p>
        </p:txBody>
      </p:sp>
      <p:cxnSp>
        <p:nvCxnSpPr>
          <p:cNvPr id="11" name="Düz Bağlayıcı 10"/>
          <p:cNvCxnSpPr/>
          <p:nvPr/>
        </p:nvCxnSpPr>
        <p:spPr>
          <a:xfrm>
            <a:off x="6096000" y="2266255"/>
            <a:ext cx="0" cy="279492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Dikdörtgen 11"/>
          <p:cNvSpPr/>
          <p:nvPr/>
        </p:nvSpPr>
        <p:spPr>
          <a:xfrm>
            <a:off x="2588566" y="5916703"/>
            <a:ext cx="9172063" cy="379656"/>
          </a:xfrm>
          <a:prstGeom prst="rect">
            <a:avLst/>
          </a:prstGeom>
        </p:spPr>
        <p:txBody>
          <a:bodyPr wrap="square">
            <a:spAutoFit/>
          </a:bodyPr>
          <a:lstStyle/>
          <a:p>
            <a:r>
              <a:rPr lang="tr-TR" sz="1867" b="1" dirty="0">
                <a:solidFill>
                  <a:srgbClr val="3C414B"/>
                </a:solidFill>
                <a:latin typeface="Arial" pitchFamily="34" charset="0"/>
                <a:cs typeface="Arial" pitchFamily="34" charset="0"/>
              </a:rPr>
              <a:t>MÜHÜRLENEN ARAÇ ÇIKIŞ GÜMRÜK İDARESİNE SEVK EDİLİR</a:t>
            </a:r>
          </a:p>
        </p:txBody>
      </p:sp>
      <p:sp>
        <p:nvSpPr>
          <p:cNvPr id="13" name="Sağ Ok 12"/>
          <p:cNvSpPr/>
          <p:nvPr/>
        </p:nvSpPr>
        <p:spPr>
          <a:xfrm rot="18920438" flipH="1">
            <a:off x="7893094" y="5293450"/>
            <a:ext cx="965207" cy="341975"/>
          </a:xfrm>
          <a:prstGeom prst="rightArrow">
            <a:avLst>
              <a:gd name="adj1" fmla="val 18293"/>
              <a:gd name="adj2" fmla="val 1193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p>
        </p:txBody>
      </p:sp>
      <p:sp>
        <p:nvSpPr>
          <p:cNvPr id="14" name="Sağ Ok 13"/>
          <p:cNvSpPr/>
          <p:nvPr/>
        </p:nvSpPr>
        <p:spPr>
          <a:xfrm rot="2679562">
            <a:off x="3242539" y="5287438"/>
            <a:ext cx="965207" cy="341975"/>
          </a:xfrm>
          <a:prstGeom prst="rightArrow">
            <a:avLst>
              <a:gd name="adj1" fmla="val 18293"/>
              <a:gd name="adj2" fmla="val 1193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p>
        </p:txBody>
      </p:sp>
    </p:spTree>
    <p:extLst>
      <p:ext uri="{BB962C8B-B14F-4D97-AF65-F5344CB8AC3E}">
        <p14:creationId xmlns:p14="http://schemas.microsoft.com/office/powerpoint/2010/main" val="2595066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UD\Work\work\genel\GUMRUK\DONE\GUMRUK-İDARES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456" y="3429001"/>
            <a:ext cx="4344739" cy="306738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134168" y="1846951"/>
            <a:ext cx="10009479" cy="954107"/>
          </a:xfrm>
          <a:prstGeom prst="rect">
            <a:avLst/>
          </a:prstGeom>
        </p:spPr>
        <p:txBody>
          <a:bodyPr wrap="square">
            <a:spAutoFit/>
          </a:bodyPr>
          <a:lstStyle/>
          <a:p>
            <a:r>
              <a:rPr lang="tr-TR" sz="2800" b="1" dirty="0">
                <a:solidFill>
                  <a:srgbClr val="3C414B"/>
                </a:solidFill>
                <a:latin typeface="Calibri" panose="020F0502020204030204" pitchFamily="34" charset="0"/>
                <a:cs typeface="Calibri" panose="020F0502020204030204" pitchFamily="34" charset="0"/>
              </a:rPr>
              <a:t>ARAÇ İHRACAT GÜMRÜK İDARESİNDEN ÇIKIŞ GÜMRÜK İDARESİNE GİDER</a:t>
            </a:r>
          </a:p>
        </p:txBody>
      </p:sp>
      <p:pic>
        <p:nvPicPr>
          <p:cNvPr id="4" name="Picture 3" descr="\\CLOUD\Work\work\genel\GUMRUK\DONE\GUMRUK-İDARES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95" y="3609255"/>
            <a:ext cx="4119764" cy="28458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 4"/>
          <p:cNvGrpSpPr/>
          <p:nvPr/>
        </p:nvGrpSpPr>
        <p:grpSpPr>
          <a:xfrm>
            <a:off x="1783717" y="5428414"/>
            <a:ext cx="4355191" cy="1158071"/>
            <a:chOff x="2014655" y="2905502"/>
            <a:chExt cx="6179841" cy="1643256"/>
          </a:xfrm>
        </p:grpSpPr>
        <p:pic>
          <p:nvPicPr>
            <p:cNvPr id="6" name="Picture 2" descr="\\CLOUD\Work\work\genel\GUMRUK\DONE\BOS-tir-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014655" y="3003798"/>
              <a:ext cx="6179841" cy="1544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LOUD\Work\work\genel\GUMRUK\DONE\KONEYNER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235696" y="2905502"/>
              <a:ext cx="3767276" cy="10421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62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61111E-6 4.07407E-6 L 0.38784 0.00277 " pathEditMode="relative" rAng="0" ptsTypes="AA">
                                      <p:cBhvr>
                                        <p:cTn id="6" dur="2000" fill="hold"/>
                                        <p:tgtEl>
                                          <p:spTgt spid="5"/>
                                        </p:tgtEl>
                                        <p:attrNameLst>
                                          <p:attrName>ppt_x</p:attrName>
                                          <p:attrName>ppt_y</p:attrName>
                                        </p:attrNameLst>
                                      </p:cBhvr>
                                      <p:rCtr x="19392" y="123"/>
                                    </p:animMotion>
                                  </p:childTnLst>
                                </p:cTn>
                              </p:par>
                              <p:par>
                                <p:cTn id="7" presetID="22" presetClass="entr" presetSubtype="4" fill="hold" nodeType="withEffect">
                                  <p:stCondLst>
                                    <p:cond delay="30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99456" y="2468894"/>
            <a:ext cx="4005117" cy="461665"/>
          </a:xfrm>
          <a:prstGeom prst="rect">
            <a:avLst/>
          </a:prstGeom>
        </p:spPr>
        <p:txBody>
          <a:bodyPr wrap="square">
            <a:spAutoFit/>
          </a:bodyPr>
          <a:lstStyle/>
          <a:p>
            <a:pPr>
              <a:lnSpc>
                <a:spcPct val="150000"/>
              </a:lnSpc>
            </a:pPr>
            <a:r>
              <a:rPr lang="tr-TR" sz="1600" b="1" dirty="0">
                <a:solidFill>
                  <a:srgbClr val="3C414B"/>
                </a:solidFill>
                <a:latin typeface="Arial" pitchFamily="34" charset="0"/>
                <a:cs typeface="Arial" pitchFamily="34" charset="0"/>
              </a:rPr>
              <a:t>• TIR GİRİŞ KAYDI YAPILIR</a:t>
            </a:r>
            <a:endParaRPr lang="tr-TR" sz="1600" dirty="0">
              <a:solidFill>
                <a:srgbClr val="3C414B"/>
              </a:solidFill>
              <a:latin typeface="Arial" pitchFamily="34" charset="0"/>
              <a:cs typeface="Arial" pitchFamily="34" charset="0"/>
            </a:endParaRPr>
          </a:p>
        </p:txBody>
      </p:sp>
      <p:sp>
        <p:nvSpPr>
          <p:cNvPr id="3" name="Dikdörtgen 2"/>
          <p:cNvSpPr/>
          <p:nvPr/>
        </p:nvSpPr>
        <p:spPr>
          <a:xfrm>
            <a:off x="1199456" y="2970479"/>
            <a:ext cx="6039552" cy="461665"/>
          </a:xfrm>
          <a:prstGeom prst="rect">
            <a:avLst/>
          </a:prstGeom>
        </p:spPr>
        <p:txBody>
          <a:bodyPr wrap="square">
            <a:spAutoFit/>
          </a:bodyPr>
          <a:lstStyle/>
          <a:p>
            <a:pPr>
              <a:lnSpc>
                <a:spcPct val="150000"/>
              </a:lnSpc>
            </a:pPr>
            <a:r>
              <a:rPr lang="tr-TR" sz="1600" b="1" dirty="0">
                <a:solidFill>
                  <a:srgbClr val="3C414B"/>
                </a:solidFill>
                <a:latin typeface="Arial" pitchFamily="34" charset="0"/>
                <a:cs typeface="Arial" pitchFamily="34" charset="0"/>
              </a:rPr>
              <a:t>• EMNİYET BİRİMİNCE PASAPORT KONTROLÜ YAPILIR</a:t>
            </a:r>
            <a:endParaRPr lang="tr-TR" sz="1600" dirty="0">
              <a:solidFill>
                <a:srgbClr val="3C414B"/>
              </a:solidFill>
              <a:latin typeface="Arial" pitchFamily="34" charset="0"/>
              <a:cs typeface="Arial" pitchFamily="34" charset="0"/>
            </a:endParaRPr>
          </a:p>
        </p:txBody>
      </p:sp>
      <p:sp>
        <p:nvSpPr>
          <p:cNvPr id="4" name="Dikdörtgen 3"/>
          <p:cNvSpPr/>
          <p:nvPr/>
        </p:nvSpPr>
        <p:spPr>
          <a:xfrm>
            <a:off x="1199456" y="3472065"/>
            <a:ext cx="4005117" cy="461665"/>
          </a:xfrm>
          <a:prstGeom prst="rect">
            <a:avLst/>
          </a:prstGeom>
        </p:spPr>
        <p:txBody>
          <a:bodyPr wrap="square">
            <a:spAutoFit/>
          </a:bodyPr>
          <a:lstStyle/>
          <a:p>
            <a:pPr>
              <a:lnSpc>
                <a:spcPct val="150000"/>
              </a:lnSpc>
            </a:pPr>
            <a:r>
              <a:rPr lang="tr-TR" sz="1600" b="1" dirty="0">
                <a:solidFill>
                  <a:srgbClr val="3C414B"/>
                </a:solidFill>
                <a:latin typeface="Arial" pitchFamily="34" charset="0"/>
                <a:cs typeface="Arial" pitchFamily="34" charset="0"/>
              </a:rPr>
              <a:t>• TARTIM İŞLEMLERİ YAPILIR</a:t>
            </a:r>
            <a:endParaRPr lang="tr-TR" sz="1600" dirty="0">
              <a:solidFill>
                <a:srgbClr val="3C414B"/>
              </a:solidFill>
              <a:latin typeface="Arial" pitchFamily="34" charset="0"/>
              <a:cs typeface="Arial" pitchFamily="34" charset="0"/>
            </a:endParaRPr>
          </a:p>
        </p:txBody>
      </p:sp>
      <p:sp>
        <p:nvSpPr>
          <p:cNvPr id="5" name="Paralelkenar 4"/>
          <p:cNvSpPr/>
          <p:nvPr/>
        </p:nvSpPr>
        <p:spPr>
          <a:xfrm flipH="1">
            <a:off x="7238042" y="5392588"/>
            <a:ext cx="4234556" cy="298808"/>
          </a:xfrm>
          <a:prstGeom prst="parallelogram">
            <a:avLst>
              <a:gd name="adj" fmla="val 9998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tr-TR" sz="2400"/>
          </a:p>
        </p:txBody>
      </p:sp>
      <p:grpSp>
        <p:nvGrpSpPr>
          <p:cNvPr id="6" name="Grup 5"/>
          <p:cNvGrpSpPr/>
          <p:nvPr/>
        </p:nvGrpSpPr>
        <p:grpSpPr>
          <a:xfrm>
            <a:off x="7449845" y="4604763"/>
            <a:ext cx="3764820" cy="1001088"/>
            <a:chOff x="2014655" y="2905502"/>
            <a:chExt cx="6179841" cy="1643256"/>
          </a:xfrm>
        </p:grpSpPr>
        <p:pic>
          <p:nvPicPr>
            <p:cNvPr id="7" name="Picture 2" descr="\\CLOUD\Work\work\genel\GUMRUK\DONE\BOS-ti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014655" y="3003798"/>
              <a:ext cx="6179841" cy="15449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LOUD\Work\work\genel\GUMRUK\DONE\KONEYNE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35696" y="2905502"/>
              <a:ext cx="3767276" cy="104217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Dikdörtgen 8"/>
          <p:cNvSpPr/>
          <p:nvPr/>
        </p:nvSpPr>
        <p:spPr>
          <a:xfrm>
            <a:off x="1199457" y="1412776"/>
            <a:ext cx="6450281" cy="754694"/>
          </a:xfrm>
          <a:prstGeom prst="rect">
            <a:avLst/>
          </a:prstGeom>
        </p:spPr>
        <p:txBody>
          <a:bodyPr wrap="square">
            <a:spAutoFit/>
          </a:bodyPr>
          <a:lstStyle/>
          <a:p>
            <a:pPr>
              <a:lnSpc>
                <a:spcPct val="150000"/>
              </a:lnSpc>
            </a:pPr>
            <a:r>
              <a:rPr lang="tr-TR" sz="3200" b="1" dirty="0">
                <a:solidFill>
                  <a:srgbClr val="3C414B"/>
                </a:solidFill>
                <a:cs typeface="Arial" pitchFamily="34" charset="0"/>
              </a:rPr>
              <a:t>SINIR KAPISI İŞLEMLERİ</a:t>
            </a:r>
            <a:endParaRPr lang="tr-TR" sz="3200" dirty="0">
              <a:solidFill>
                <a:srgbClr val="3C414B"/>
              </a:solidFill>
              <a:cs typeface="Arial" pitchFamily="34" charset="0"/>
            </a:endParaRPr>
          </a:p>
        </p:txBody>
      </p:sp>
      <p:pic>
        <p:nvPicPr>
          <p:cNvPr id="10" name="Picture 3" descr="\\CLOUD\Work\work\genel\GUMRUK\DONE\dosya-lapto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8367" y="2110251"/>
            <a:ext cx="1979501" cy="15984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LOUD\Work\work\genel\GUMRUK\DONE\insanlar\Policeman-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952443" y="1761669"/>
            <a:ext cx="1180876" cy="1872479"/>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p:cNvSpPr/>
          <p:nvPr/>
        </p:nvSpPr>
        <p:spPr>
          <a:xfrm>
            <a:off x="7938267" y="2720532"/>
            <a:ext cx="1208985" cy="1733680"/>
          </a:xfrm>
          <a:prstGeom prst="rect">
            <a:avLst/>
          </a:prstGeom>
        </p:spPr>
        <p:txBody>
          <a:bodyPr wrap="none">
            <a:spAutoFit/>
          </a:bodyPr>
          <a:lstStyle/>
          <a:p>
            <a:r>
              <a:rPr lang="tr-TR" sz="10666">
                <a:solidFill>
                  <a:srgbClr val="92D050"/>
                </a:solidFill>
              </a:rPr>
              <a:t>✓</a:t>
            </a:r>
          </a:p>
        </p:txBody>
      </p:sp>
      <p:sp>
        <p:nvSpPr>
          <p:cNvPr id="13" name="Dikdörtgen 12"/>
          <p:cNvSpPr/>
          <p:nvPr/>
        </p:nvSpPr>
        <p:spPr>
          <a:xfrm>
            <a:off x="9869009" y="2639674"/>
            <a:ext cx="1208985" cy="1733680"/>
          </a:xfrm>
          <a:prstGeom prst="rect">
            <a:avLst/>
          </a:prstGeom>
        </p:spPr>
        <p:txBody>
          <a:bodyPr wrap="none">
            <a:spAutoFit/>
          </a:bodyPr>
          <a:lstStyle/>
          <a:p>
            <a:r>
              <a:rPr lang="tr-TR" sz="10666">
                <a:solidFill>
                  <a:srgbClr val="92D050"/>
                </a:solidFill>
              </a:rPr>
              <a:t>✓</a:t>
            </a:r>
          </a:p>
        </p:txBody>
      </p:sp>
      <p:sp>
        <p:nvSpPr>
          <p:cNvPr id="14" name="Dikdörtgen 13"/>
          <p:cNvSpPr/>
          <p:nvPr/>
        </p:nvSpPr>
        <p:spPr>
          <a:xfrm>
            <a:off x="8579333" y="5605851"/>
            <a:ext cx="2061223" cy="646331"/>
          </a:xfrm>
          <a:prstGeom prst="rect">
            <a:avLst/>
          </a:prstGeom>
          <a:effectLst>
            <a:reflection blurRad="6350" stA="52000" endA="300" endPos="35000" dir="5400000" sy="-100000" algn="bl" rotWithShape="0"/>
          </a:effectLst>
        </p:spPr>
        <p:txBody>
          <a:bodyPr wrap="square">
            <a:spAutoFit/>
          </a:bodyPr>
          <a:lstStyle/>
          <a:p>
            <a:pPr>
              <a:lnSpc>
                <a:spcPct val="150000"/>
              </a:lnSpc>
            </a:pPr>
            <a:r>
              <a:rPr lang="tr-TR" sz="2400" b="1">
                <a:solidFill>
                  <a:schemeClr val="accent1">
                    <a:lumMod val="75000"/>
                  </a:schemeClr>
                </a:solidFill>
                <a:effectLst>
                  <a:reflection blurRad="6350" stA="55000" endA="300" endPos="45500" dir="5400000" sy="-100000" algn="bl" rotWithShape="0"/>
                </a:effectLst>
                <a:latin typeface="Arial" pitchFamily="34" charset="0"/>
                <a:cs typeface="Arial" pitchFamily="34" charset="0"/>
              </a:rPr>
              <a:t>KANTAR</a:t>
            </a:r>
            <a:endParaRPr lang="tr-TR" sz="2400">
              <a:solidFill>
                <a:schemeClr val="accent1">
                  <a:lumMod val="75000"/>
                </a:schemeClr>
              </a:solidFill>
              <a:effectLst>
                <a:reflection blurRad="6350" stA="55000" endA="300" endPos="45500" dir="5400000" sy="-100000" algn="bl" rotWithShape="0"/>
              </a:effectLst>
              <a:latin typeface="Arial" pitchFamily="34" charset="0"/>
              <a:cs typeface="Arial" pitchFamily="34" charset="0"/>
            </a:endParaRPr>
          </a:p>
        </p:txBody>
      </p:sp>
      <p:sp>
        <p:nvSpPr>
          <p:cNvPr id="15" name="Dikdörtgen 14"/>
          <p:cNvSpPr/>
          <p:nvPr/>
        </p:nvSpPr>
        <p:spPr>
          <a:xfrm>
            <a:off x="1199456" y="3928082"/>
            <a:ext cx="5472608" cy="461665"/>
          </a:xfrm>
          <a:prstGeom prst="rect">
            <a:avLst/>
          </a:prstGeom>
        </p:spPr>
        <p:txBody>
          <a:bodyPr wrap="square">
            <a:spAutoFit/>
          </a:bodyPr>
          <a:lstStyle/>
          <a:p>
            <a:pPr>
              <a:lnSpc>
                <a:spcPct val="150000"/>
              </a:lnSpc>
            </a:pPr>
            <a:r>
              <a:rPr lang="tr-TR" sz="1600" b="1">
                <a:solidFill>
                  <a:srgbClr val="3C414B"/>
                </a:solidFill>
                <a:latin typeface="Arial" pitchFamily="34" charset="0"/>
                <a:cs typeface="Arial" pitchFamily="34" charset="0"/>
              </a:rPr>
              <a:t>• TIR KARNESİ TESCİL KABUL İŞLEMLERİ YAPILIR</a:t>
            </a:r>
            <a:endParaRPr lang="tr-TR" sz="1600">
              <a:solidFill>
                <a:srgbClr val="3C414B"/>
              </a:solidFill>
              <a:latin typeface="Arial" pitchFamily="34" charset="0"/>
              <a:cs typeface="Arial" pitchFamily="34" charset="0"/>
            </a:endParaRPr>
          </a:p>
        </p:txBody>
      </p:sp>
      <p:sp>
        <p:nvSpPr>
          <p:cNvPr id="16" name="Dikdörtgen 15"/>
          <p:cNvSpPr/>
          <p:nvPr/>
        </p:nvSpPr>
        <p:spPr>
          <a:xfrm>
            <a:off x="1199456" y="4429667"/>
            <a:ext cx="5088565" cy="461665"/>
          </a:xfrm>
          <a:prstGeom prst="rect">
            <a:avLst/>
          </a:prstGeom>
        </p:spPr>
        <p:txBody>
          <a:bodyPr wrap="square">
            <a:spAutoFit/>
          </a:bodyPr>
          <a:lstStyle/>
          <a:p>
            <a:pPr>
              <a:lnSpc>
                <a:spcPct val="150000"/>
              </a:lnSpc>
            </a:pPr>
            <a:r>
              <a:rPr lang="tr-TR" sz="1600" b="1">
                <a:solidFill>
                  <a:srgbClr val="3C414B"/>
                </a:solidFill>
                <a:latin typeface="Arial" pitchFamily="34" charset="0"/>
                <a:cs typeface="Arial" pitchFamily="34" charset="0"/>
              </a:rPr>
              <a:t>• TIR KARNESİ MUAYENE İŞLEMLERİ YAPILIR</a:t>
            </a:r>
            <a:endParaRPr lang="tr-TR" sz="1600">
              <a:solidFill>
                <a:srgbClr val="3C414B"/>
              </a:solidFill>
              <a:latin typeface="Arial" pitchFamily="34" charset="0"/>
              <a:cs typeface="Arial" pitchFamily="34" charset="0"/>
            </a:endParaRPr>
          </a:p>
        </p:txBody>
      </p:sp>
      <p:sp>
        <p:nvSpPr>
          <p:cNvPr id="17" name="Dikdörtgen 16"/>
          <p:cNvSpPr/>
          <p:nvPr/>
        </p:nvSpPr>
        <p:spPr>
          <a:xfrm>
            <a:off x="1199455" y="4931253"/>
            <a:ext cx="5811020" cy="461665"/>
          </a:xfrm>
          <a:prstGeom prst="rect">
            <a:avLst/>
          </a:prstGeom>
        </p:spPr>
        <p:txBody>
          <a:bodyPr wrap="square">
            <a:spAutoFit/>
          </a:bodyPr>
          <a:lstStyle/>
          <a:p>
            <a:pPr>
              <a:lnSpc>
                <a:spcPct val="150000"/>
              </a:lnSpc>
            </a:pPr>
            <a:r>
              <a:rPr lang="tr-TR" sz="1600" b="1">
                <a:solidFill>
                  <a:srgbClr val="3C414B"/>
                </a:solidFill>
                <a:latin typeface="Arial" pitchFamily="34" charset="0"/>
                <a:cs typeface="Arial" pitchFamily="34" charset="0"/>
              </a:rPr>
              <a:t>• GÖZETİM MEMURU TRANSİT İŞLEMİNİ SONLANDIRIR</a:t>
            </a:r>
            <a:endParaRPr lang="tr-TR" sz="1600">
              <a:solidFill>
                <a:srgbClr val="3C414B"/>
              </a:solidFill>
              <a:latin typeface="Arial" pitchFamily="34" charset="0"/>
              <a:cs typeface="Arial" pitchFamily="34" charset="0"/>
            </a:endParaRPr>
          </a:p>
        </p:txBody>
      </p:sp>
      <p:sp>
        <p:nvSpPr>
          <p:cNvPr id="18" name="Dikdörtgen 17"/>
          <p:cNvSpPr/>
          <p:nvPr/>
        </p:nvSpPr>
        <p:spPr>
          <a:xfrm>
            <a:off x="1199454" y="5432836"/>
            <a:ext cx="5811020" cy="461665"/>
          </a:xfrm>
          <a:prstGeom prst="rect">
            <a:avLst/>
          </a:prstGeom>
        </p:spPr>
        <p:txBody>
          <a:bodyPr wrap="square">
            <a:spAutoFit/>
          </a:bodyPr>
          <a:lstStyle/>
          <a:p>
            <a:pPr>
              <a:lnSpc>
                <a:spcPct val="150000"/>
              </a:lnSpc>
            </a:pPr>
            <a:r>
              <a:rPr lang="tr-TR" sz="1600" b="1">
                <a:solidFill>
                  <a:srgbClr val="3C414B"/>
                </a:solidFill>
                <a:latin typeface="Arial" pitchFamily="34" charset="0"/>
                <a:cs typeface="Arial" pitchFamily="34" charset="0"/>
              </a:rPr>
              <a:t>• TIR ÇIKIŞ KAYDI YAPILIR</a:t>
            </a:r>
            <a:endParaRPr lang="tr-TR" sz="1600">
              <a:solidFill>
                <a:srgbClr val="3C414B"/>
              </a:solidFill>
              <a:latin typeface="Arial" pitchFamily="34" charset="0"/>
              <a:cs typeface="Arial" pitchFamily="34" charset="0"/>
            </a:endParaRPr>
          </a:p>
        </p:txBody>
      </p:sp>
    </p:spTree>
    <p:extLst>
      <p:ext uri="{BB962C8B-B14F-4D97-AF65-F5344CB8AC3E}">
        <p14:creationId xmlns:p14="http://schemas.microsoft.com/office/powerpoint/2010/main" val="2670892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845127" y="365760"/>
            <a:ext cx="10515600" cy="1325562"/>
          </a:xfrm>
        </p:spPr>
        <p:txBody>
          <a:bodyPr/>
          <a:lstStyle/>
          <a:p>
            <a:r>
              <a:rPr lang="tr-TR" dirty="0"/>
              <a:t> 		</a:t>
            </a:r>
            <a:r>
              <a:rPr lang="tr-TR" b="1" dirty="0"/>
              <a:t>İHRACATÇI OLMANIN ŞARTLARI</a:t>
            </a:r>
          </a:p>
        </p:txBody>
      </p:sp>
      <p:sp>
        <p:nvSpPr>
          <p:cNvPr id="5" name="İçerik Yer Tutucusu 2"/>
          <p:cNvSpPr>
            <a:spLocks noGrp="1"/>
          </p:cNvSpPr>
          <p:nvPr>
            <p:ph idx="1"/>
          </p:nvPr>
        </p:nvSpPr>
        <p:spPr>
          <a:xfrm>
            <a:off x="845127" y="1575842"/>
            <a:ext cx="10515600" cy="4721451"/>
          </a:xfrm>
        </p:spPr>
        <p:txBody>
          <a:bodyPr/>
          <a:lstStyle/>
          <a:p>
            <a:pPr lvl="0">
              <a:buFont typeface="Wingdings" panose="05000000000000000000" pitchFamily="2" charset="2"/>
              <a:buChar char="Ø"/>
            </a:pPr>
            <a:r>
              <a:rPr lang="tr-TR" dirty="0"/>
              <a:t> </a:t>
            </a:r>
            <a:r>
              <a:rPr lang="tr-TR" sz="2400" dirty="0">
                <a:solidFill>
                  <a:prstClr val="black"/>
                </a:solidFill>
              </a:rPr>
              <a:t>Vergi numarasına sahip gerçek veya tüzel kişi olmak, tüzel kişi statüsü olmasa da hukuki tasarruf yapma yetkisine sahip ortaklık olmak.</a:t>
            </a:r>
            <a:endParaRPr lang="tr-TR" dirty="0"/>
          </a:p>
          <a:p>
            <a:pPr>
              <a:buFont typeface="Wingdings" panose="05000000000000000000" pitchFamily="2" charset="2"/>
              <a:buChar char="Ø"/>
            </a:pPr>
            <a:r>
              <a:rPr lang="tr-TR" sz="2400" dirty="0"/>
              <a:t>İlgili İhracatçı Birliği Genel Sekreterliği’ne üye olmak</a:t>
            </a:r>
          </a:p>
          <a:p>
            <a:pPr>
              <a:buFont typeface="Wingdings" panose="05000000000000000000" pitchFamily="2" charset="2"/>
              <a:buChar char="Ø"/>
            </a:pPr>
            <a:endParaRPr lang="tr-TR" sz="2400" dirty="0"/>
          </a:p>
          <a:p>
            <a:pPr marL="0" indent="0">
              <a:buNone/>
            </a:pPr>
            <a:r>
              <a:rPr lang="tr-TR" sz="2400" dirty="0"/>
              <a:t> </a:t>
            </a:r>
            <a:endParaRPr lang="tr-TR"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4950" y="3198710"/>
            <a:ext cx="1852295" cy="1530822"/>
          </a:xfrm>
          <a:prstGeom prst="rect">
            <a:avLst/>
          </a:prstGeom>
          <a:ln>
            <a:noFill/>
          </a:ln>
          <a:effectLst>
            <a:softEdge rad="112500"/>
          </a:effec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7815" y="4950825"/>
            <a:ext cx="1489430" cy="1240057"/>
          </a:xfrm>
          <a:prstGeom prst="rect">
            <a:avLst/>
          </a:prstGeom>
          <a:ln>
            <a:noFill/>
          </a:ln>
          <a:effectLst>
            <a:softEdge rad="112500"/>
          </a:effec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6343" y="3234325"/>
            <a:ext cx="5715000" cy="2857500"/>
          </a:xfrm>
          <a:prstGeom prst="rect">
            <a:avLst/>
          </a:prstGeom>
          <a:ln>
            <a:noFill/>
          </a:ln>
          <a:effectLst>
            <a:softEdge rad="112500"/>
          </a:effectLst>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62" y="4899386"/>
            <a:ext cx="2738143" cy="1136774"/>
          </a:xfrm>
          <a:prstGeom prst="rect">
            <a:avLst/>
          </a:prstGeom>
        </p:spPr>
      </p:pic>
      <p:pic>
        <p:nvPicPr>
          <p:cNvPr id="10" name="Resi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3041218"/>
            <a:ext cx="2552700" cy="1790700"/>
          </a:xfrm>
          <a:prstGeom prst="rect">
            <a:avLst/>
          </a:prstGeom>
        </p:spPr>
      </p:pic>
    </p:spTree>
    <p:extLst>
      <p:ext uri="{BB962C8B-B14F-4D97-AF65-F5344CB8AC3E}">
        <p14:creationId xmlns:p14="http://schemas.microsoft.com/office/powerpoint/2010/main" val="2648571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OUD\Work\work\genel\GUMRUK\DONE\avru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717" y="476461"/>
            <a:ext cx="9520193" cy="64089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LOUD\Work\work\genel\GUMRUK\DONE\ustten-tı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39279">
            <a:off x="8784300" y="4385534"/>
            <a:ext cx="1416801" cy="26266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0" y="1124744"/>
            <a:ext cx="12197909" cy="864096"/>
          </a:xfrm>
          <a:prstGeom prst="rect">
            <a:avLst/>
          </a:prstGeom>
          <a:solidFill>
            <a:schemeClr val="bg1">
              <a:alpha val="72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sz="2400"/>
          </a:p>
        </p:txBody>
      </p:sp>
      <p:sp>
        <p:nvSpPr>
          <p:cNvPr id="5" name="Dikdörtgen 4"/>
          <p:cNvSpPr/>
          <p:nvPr/>
        </p:nvSpPr>
        <p:spPr>
          <a:xfrm>
            <a:off x="1199456" y="1127065"/>
            <a:ext cx="8064896" cy="754694"/>
          </a:xfrm>
          <a:prstGeom prst="rect">
            <a:avLst/>
          </a:prstGeom>
        </p:spPr>
        <p:txBody>
          <a:bodyPr wrap="square">
            <a:spAutoFit/>
          </a:bodyPr>
          <a:lstStyle/>
          <a:p>
            <a:pPr>
              <a:lnSpc>
                <a:spcPct val="150000"/>
              </a:lnSpc>
            </a:pPr>
            <a:r>
              <a:rPr lang="tr-TR" sz="3200" b="1" dirty="0">
                <a:solidFill>
                  <a:srgbClr val="3C414B"/>
                </a:solidFill>
                <a:cs typeface="Arial" pitchFamily="34" charset="0"/>
              </a:rPr>
              <a:t>FİİLİ İHRACAT GERÇEKLEŞMİŞ OLUR</a:t>
            </a:r>
            <a:endParaRPr lang="tr-TR" sz="3200" dirty="0">
              <a:solidFill>
                <a:srgbClr val="3C414B"/>
              </a:solidFill>
              <a:cs typeface="Arial" pitchFamily="34" charset="0"/>
            </a:endParaRPr>
          </a:p>
        </p:txBody>
      </p:sp>
    </p:spTree>
    <p:extLst>
      <p:ext uri="{BB962C8B-B14F-4D97-AF65-F5344CB8AC3E}">
        <p14:creationId xmlns:p14="http://schemas.microsoft.com/office/powerpoint/2010/main" val="204212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300"/>
                                        <p:tgtEl>
                                          <p:spTgt spid="2"/>
                                        </p:tgtEl>
                                      </p:cBhvr>
                                    </p:animEffect>
                                  </p:childTnLst>
                                </p:cTn>
                              </p:par>
                            </p:childTnLst>
                          </p:cTn>
                        </p:par>
                        <p:par>
                          <p:cTn id="8" fill="hold">
                            <p:stCondLst>
                              <p:cond delay="1300"/>
                            </p:stCondLst>
                            <p:childTnLst>
                              <p:par>
                                <p:cTn id="9" presetID="2" presetClass="entr" presetSubtype="8" fill="hold" grpId="0" nodeType="after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6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900"/>
                                        <p:tgtEl>
                                          <p:spTgt spid="3"/>
                                        </p:tgtEl>
                                      </p:cBhvr>
                                    </p:animEffect>
                                  </p:childTnLst>
                                </p:cTn>
                              </p:par>
                            </p:childTnLst>
                          </p:cTn>
                        </p:par>
                        <p:par>
                          <p:cTn id="22" fill="hold">
                            <p:stCondLst>
                              <p:cond delay="900"/>
                            </p:stCondLst>
                            <p:childTnLst>
                              <p:par>
                                <p:cTn id="23" presetID="0" presetClass="path" presetSubtype="0" accel="44000" decel="39000" fill="hold" nodeType="afterEffect">
                                  <p:stCondLst>
                                    <p:cond delay="0"/>
                                  </p:stCondLst>
                                  <p:childTnLst>
                                    <p:animMotion origin="layout" path="M -2.22222E-6 -1.97531E-6 L -0.05937 -0.06481 L -0.09583 -0.07685 L -0.13021 -0.06481 L -0.18663 -0.08858 L -0.21059 -0.13611 L -0.24028 -0.17191 L -0.34253 -0.23827 L -0.39045 -0.28426 L -0.41232 -0.29938 " pathEditMode="relative" rAng="0" ptsTypes="AAAAAAAAAA">
                                      <p:cBhvr>
                                        <p:cTn id="24" dur="8100" fill="hold"/>
                                        <p:tgtEl>
                                          <p:spTgt spid="3"/>
                                        </p:tgtEl>
                                        <p:attrNameLst>
                                          <p:attrName>ppt_x</p:attrName>
                                          <p:attrName>ppt_y</p:attrName>
                                        </p:attrNameLst>
                                      </p:cBhvr>
                                      <p:rCtr x="-20625" y="-14969"/>
                                    </p:animMotion>
                                  </p:childTnLst>
                                </p:cTn>
                              </p:par>
                              <p:par>
                                <p:cTn id="25" presetID="10" presetClass="exit" presetSubtype="0" fill="hold" nodeType="withEffect">
                                  <p:stCondLst>
                                    <p:cond delay="6900"/>
                                  </p:stCondLst>
                                  <p:childTnLst>
                                    <p:animEffect transition="out" filter="fade">
                                      <p:cBhvr>
                                        <p:cTn id="26" dur="1400"/>
                                        <p:tgtEl>
                                          <p:spTgt spid="3"/>
                                        </p:tgtEl>
                                      </p:cBhvr>
                                    </p:animEffect>
                                    <p:set>
                                      <p:cBhvr>
                                        <p:cTn id="27" dur="1" fill="hold">
                                          <p:stCondLst>
                                            <p:cond delay="13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1"/>
          <p:cNvSpPr>
            <a:spLocks noGrp="1"/>
          </p:cNvSpPr>
          <p:nvPr>
            <p:ph type="title"/>
          </p:nvPr>
        </p:nvSpPr>
        <p:spPr>
          <a:xfrm>
            <a:off x="1676400" y="1853067"/>
            <a:ext cx="10515600" cy="1325563"/>
          </a:xfrm>
        </p:spPr>
        <p:txBody>
          <a:bodyPr>
            <a:normAutofit/>
          </a:bodyPr>
          <a:lstStyle/>
          <a:p>
            <a:r>
              <a:rPr lang="tr-TR" b="1" dirty="0"/>
              <a:t>DENİZYOLUYLA İHRACATTA ÇIKIŞ İŞLEMLERİ</a:t>
            </a:r>
          </a:p>
        </p:txBody>
      </p:sp>
      <p:pic>
        <p:nvPicPr>
          <p:cNvPr id="4" name="Picture 3" descr="\\CLOUD\Work\work\genel\GUMRUK\DONE\ship-psd.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64687" y="3178630"/>
            <a:ext cx="7241263" cy="212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13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UD\Work\work\genel\GUMRUK\DONE\liman1.png"/>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artisticLightScreen trans="62000" gridSize="2"/>
                    </a14:imgEffect>
                    <a14:imgEffect>
                      <a14:colorTemperature colorTemp="7250"/>
                    </a14:imgEffect>
                    <a14:imgEffect>
                      <a14:saturation sat="0"/>
                    </a14:imgEffect>
                  </a14:imgLayer>
                </a14:imgProps>
              </a:ext>
              <a:ext uri="{28A0092B-C50C-407E-A947-70E740481C1C}">
                <a14:useLocalDpi xmlns:a14="http://schemas.microsoft.com/office/drawing/2010/main" val="0"/>
              </a:ext>
            </a:extLst>
          </a:blip>
          <a:srcRect t="2410" r="6123" b="4085"/>
          <a:stretch/>
        </p:blipFill>
        <p:spPr bwMode="auto">
          <a:xfrm>
            <a:off x="8727611" y="2448574"/>
            <a:ext cx="3467875" cy="275806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0" y="5061181"/>
            <a:ext cx="12192000" cy="1796819"/>
          </a:xfrm>
          <a:prstGeom prst="rect">
            <a:avLst/>
          </a:prstGeom>
          <a:gradFill>
            <a:gsLst>
              <a:gs pos="0">
                <a:srgbClr val="002060">
                  <a:alpha val="86000"/>
                </a:srgbClr>
              </a:gs>
              <a:gs pos="84000">
                <a:schemeClr val="tx2">
                  <a:lumMod val="87000"/>
                  <a:lumOff val="13000"/>
                  <a:alpha val="62000"/>
                </a:schemeClr>
              </a:gs>
              <a:gs pos="100000">
                <a:schemeClr val="tx2">
                  <a:lumMod val="40000"/>
                  <a:lumOff val="60000"/>
                  <a:alpha val="78000"/>
                </a:schemeClr>
              </a:gs>
            </a:gsLst>
            <a:lin ang="16200000" scaled="0"/>
          </a:gra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tr-TR" sz="2400">
              <a:latin typeface="Arial" pitchFamily="34" charset="0"/>
              <a:cs typeface="Arial" pitchFamily="34" charset="0"/>
            </a:endParaRPr>
          </a:p>
        </p:txBody>
      </p:sp>
      <p:sp>
        <p:nvSpPr>
          <p:cNvPr id="4" name="Dikdörtgen 3"/>
          <p:cNvSpPr/>
          <p:nvPr/>
        </p:nvSpPr>
        <p:spPr>
          <a:xfrm>
            <a:off x="2396870" y="1028733"/>
            <a:ext cx="7398261" cy="830997"/>
          </a:xfrm>
          <a:prstGeom prst="rect">
            <a:avLst/>
          </a:prstGeom>
        </p:spPr>
        <p:txBody>
          <a:bodyPr wrap="square">
            <a:spAutoFit/>
          </a:bodyPr>
          <a:lstStyle/>
          <a:p>
            <a:pPr algn="ctr">
              <a:lnSpc>
                <a:spcPct val="150000"/>
              </a:lnSpc>
            </a:pPr>
            <a:r>
              <a:rPr lang="tr-TR" sz="3200" b="1">
                <a:solidFill>
                  <a:srgbClr val="3C414B"/>
                </a:solidFill>
                <a:latin typeface="Arial" pitchFamily="34" charset="0"/>
                <a:cs typeface="Arial" pitchFamily="34" charset="0"/>
              </a:rPr>
              <a:t>EŞYANIN GEMİYE YÜKLENMESİ</a:t>
            </a:r>
            <a:endParaRPr lang="tr-TR" sz="3200" b="1" dirty="0">
              <a:solidFill>
                <a:schemeClr val="bg1">
                  <a:lumMod val="65000"/>
                </a:schemeClr>
              </a:solidFill>
              <a:latin typeface="Arial" pitchFamily="34" charset="0"/>
              <a:cs typeface="Arial" pitchFamily="34" charset="0"/>
            </a:endParaRPr>
          </a:p>
        </p:txBody>
      </p:sp>
      <p:pic>
        <p:nvPicPr>
          <p:cNvPr id="5" name="Picture 3" descr="\\CLOUD\Work\work\genel\GUMRUK\DONE\ship-ps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6446" y="4771936"/>
            <a:ext cx="1959397" cy="576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OUD\Work\work\genel\GUMRUK\DONE\ship-contain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0256" y="5065177"/>
            <a:ext cx="184576" cy="56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OUD\Work\work\genel\GUMRUK\DONE\ship-contain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8089" y="5060038"/>
            <a:ext cx="184576" cy="567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LOUD\Work\work\genel\GUMRUK\DONE\ship-contain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0259" y="5109446"/>
            <a:ext cx="184573" cy="567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LOUD\Work\work\genel\GUMRUK\DONE\ship-contain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6397" y="5065177"/>
            <a:ext cx="184576" cy="567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LOUD\Work\work\genel\GUMRUK\DONE\ship-contain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6397" y="5065105"/>
            <a:ext cx="184576" cy="56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LOUD\Work\work\genel\GUMRUK\DONE\ship-contain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5803" y="5058754"/>
            <a:ext cx="184576" cy="56793"/>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p:cNvSpPr/>
          <p:nvPr/>
        </p:nvSpPr>
        <p:spPr>
          <a:xfrm>
            <a:off x="1295467" y="1917463"/>
            <a:ext cx="8499664" cy="584712"/>
          </a:xfrm>
          <a:prstGeom prst="rect">
            <a:avLst/>
          </a:prstGeom>
        </p:spPr>
        <p:txBody>
          <a:bodyPr wrap="square">
            <a:spAutoFit/>
          </a:bodyPr>
          <a:lstStyle/>
          <a:p>
            <a:pPr>
              <a:lnSpc>
                <a:spcPct val="150000"/>
              </a:lnSpc>
            </a:pPr>
            <a:r>
              <a:rPr lang="tr-TR" sz="2133" b="1" dirty="0">
                <a:solidFill>
                  <a:srgbClr val="3C414B"/>
                </a:solidFill>
                <a:latin typeface="Arial" pitchFamily="34" charset="0"/>
                <a:cs typeface="Arial" pitchFamily="34" charset="0"/>
              </a:rPr>
              <a:t>• GÖZETİM MEMURU NEZARETİNDE EŞYA GEMİYE YÜKLENİR</a:t>
            </a:r>
          </a:p>
        </p:txBody>
      </p:sp>
    </p:spTree>
    <p:extLst>
      <p:ext uri="{BB962C8B-B14F-4D97-AF65-F5344CB8AC3E}">
        <p14:creationId xmlns:p14="http://schemas.microsoft.com/office/powerpoint/2010/main" val="1741497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0" y="5061181"/>
            <a:ext cx="12192000" cy="1796819"/>
          </a:xfrm>
          <a:prstGeom prst="rect">
            <a:avLst/>
          </a:prstGeom>
          <a:gradFill>
            <a:gsLst>
              <a:gs pos="0">
                <a:srgbClr val="002060">
                  <a:alpha val="86000"/>
                </a:srgbClr>
              </a:gs>
              <a:gs pos="84000">
                <a:schemeClr val="tx2">
                  <a:lumMod val="87000"/>
                  <a:lumOff val="13000"/>
                  <a:alpha val="62000"/>
                </a:schemeClr>
              </a:gs>
              <a:gs pos="100000">
                <a:schemeClr val="tx2">
                  <a:lumMod val="40000"/>
                  <a:lumOff val="60000"/>
                  <a:alpha val="78000"/>
                </a:schemeClr>
              </a:gs>
            </a:gsLst>
            <a:lin ang="16200000" scaled="0"/>
          </a:gra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tr-TR" sz="2400">
              <a:latin typeface="Arial" pitchFamily="34" charset="0"/>
              <a:cs typeface="Arial" pitchFamily="34" charset="0"/>
            </a:endParaRPr>
          </a:p>
        </p:txBody>
      </p:sp>
      <p:pic>
        <p:nvPicPr>
          <p:cNvPr id="4" name="Picture 3" descr="\\CLOUD\Work\work\genel\GUMRUK\DONE\Izmir_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014" y="2872679"/>
            <a:ext cx="4160837" cy="3692823"/>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396870" y="1028733"/>
            <a:ext cx="7398261" cy="830997"/>
          </a:xfrm>
          <a:prstGeom prst="rect">
            <a:avLst/>
          </a:prstGeom>
        </p:spPr>
        <p:txBody>
          <a:bodyPr wrap="square">
            <a:spAutoFit/>
          </a:bodyPr>
          <a:lstStyle/>
          <a:p>
            <a:pPr algn="ctr">
              <a:lnSpc>
                <a:spcPct val="150000"/>
              </a:lnSpc>
            </a:pPr>
            <a:r>
              <a:rPr lang="tr-TR" sz="3200" b="1">
                <a:solidFill>
                  <a:srgbClr val="3C414B"/>
                </a:solidFill>
                <a:latin typeface="Arial" pitchFamily="34" charset="0"/>
                <a:cs typeface="Arial" pitchFamily="34" charset="0"/>
              </a:rPr>
              <a:t>EŞYANIN GEMİYE YÜKLENMESİ</a:t>
            </a:r>
            <a:endParaRPr lang="tr-TR" sz="3200" b="1" dirty="0">
              <a:solidFill>
                <a:schemeClr val="bg1">
                  <a:lumMod val="65000"/>
                </a:schemeClr>
              </a:solidFill>
              <a:latin typeface="Arial" pitchFamily="34" charset="0"/>
              <a:cs typeface="Arial" pitchFamily="34" charset="0"/>
            </a:endParaRPr>
          </a:p>
        </p:txBody>
      </p:sp>
      <p:sp>
        <p:nvSpPr>
          <p:cNvPr id="6" name="Dikdörtgen 5"/>
          <p:cNvSpPr/>
          <p:nvPr/>
        </p:nvSpPr>
        <p:spPr>
          <a:xfrm>
            <a:off x="1295467" y="1917463"/>
            <a:ext cx="8499664" cy="584712"/>
          </a:xfrm>
          <a:prstGeom prst="rect">
            <a:avLst/>
          </a:prstGeom>
        </p:spPr>
        <p:txBody>
          <a:bodyPr wrap="square">
            <a:spAutoFit/>
          </a:bodyPr>
          <a:lstStyle/>
          <a:p>
            <a:pPr>
              <a:lnSpc>
                <a:spcPct val="150000"/>
              </a:lnSpc>
            </a:pPr>
            <a:r>
              <a:rPr lang="tr-TR" sz="2133" b="1">
                <a:solidFill>
                  <a:srgbClr val="3C414B"/>
                </a:solidFill>
                <a:latin typeface="Arial" pitchFamily="34" charset="0"/>
                <a:cs typeface="Arial" pitchFamily="34" charset="0"/>
              </a:rPr>
              <a:t>• GÖZETİM MEMURU NEZARETİNDE EŞYA GEMİYE YÜKLENİR</a:t>
            </a:r>
            <a:endParaRPr lang="tr-TR" sz="2133" b="1" dirty="0">
              <a:solidFill>
                <a:srgbClr val="3C414B"/>
              </a:solidFill>
              <a:latin typeface="Arial" pitchFamily="34" charset="0"/>
              <a:cs typeface="Arial" pitchFamily="34" charset="0"/>
            </a:endParaRPr>
          </a:p>
        </p:txBody>
      </p:sp>
      <p:sp>
        <p:nvSpPr>
          <p:cNvPr id="7" name="Dikdörtgen 6"/>
          <p:cNvSpPr/>
          <p:nvPr/>
        </p:nvSpPr>
        <p:spPr>
          <a:xfrm>
            <a:off x="1295467" y="2564904"/>
            <a:ext cx="7296811" cy="584712"/>
          </a:xfrm>
          <a:prstGeom prst="rect">
            <a:avLst/>
          </a:prstGeom>
        </p:spPr>
        <p:txBody>
          <a:bodyPr wrap="square">
            <a:spAutoFit/>
          </a:bodyPr>
          <a:lstStyle/>
          <a:p>
            <a:pPr>
              <a:lnSpc>
                <a:spcPct val="150000"/>
              </a:lnSpc>
            </a:pPr>
            <a:r>
              <a:rPr lang="tr-TR" sz="2133" b="1" dirty="0">
                <a:solidFill>
                  <a:srgbClr val="3C414B"/>
                </a:solidFill>
                <a:latin typeface="Arial" pitchFamily="34" charset="0"/>
                <a:cs typeface="Arial" pitchFamily="34" charset="0"/>
              </a:rPr>
              <a:t>• ULUSLARARASI TAŞIYICI ÇIKIŞ BİLDİRİMİNİ VERİR</a:t>
            </a:r>
          </a:p>
        </p:txBody>
      </p:sp>
      <p:sp>
        <p:nvSpPr>
          <p:cNvPr id="8" name="Dikdörtgen 7"/>
          <p:cNvSpPr/>
          <p:nvPr/>
        </p:nvSpPr>
        <p:spPr>
          <a:xfrm>
            <a:off x="1295467" y="3266401"/>
            <a:ext cx="8344912" cy="1077090"/>
          </a:xfrm>
          <a:prstGeom prst="rect">
            <a:avLst/>
          </a:prstGeom>
        </p:spPr>
        <p:txBody>
          <a:bodyPr wrap="square">
            <a:spAutoFit/>
          </a:bodyPr>
          <a:lstStyle/>
          <a:p>
            <a:pPr>
              <a:lnSpc>
                <a:spcPct val="150000"/>
              </a:lnSpc>
            </a:pPr>
            <a:r>
              <a:rPr lang="tr-TR" sz="2133" b="1" dirty="0">
                <a:solidFill>
                  <a:srgbClr val="3C414B"/>
                </a:solidFill>
                <a:latin typeface="Arial" pitchFamily="34" charset="0"/>
                <a:cs typeface="Arial" pitchFamily="34" charset="0"/>
              </a:rPr>
              <a:t>• GEMİ HAREKET EDER VE FİİLİ İHRACAT GERÇEKLEŞMİŞ OLUR</a:t>
            </a:r>
          </a:p>
        </p:txBody>
      </p:sp>
      <p:grpSp>
        <p:nvGrpSpPr>
          <p:cNvPr id="9" name="Grup 8"/>
          <p:cNvGrpSpPr/>
          <p:nvPr/>
        </p:nvGrpSpPr>
        <p:grpSpPr>
          <a:xfrm>
            <a:off x="4186843" y="4754192"/>
            <a:ext cx="1959397" cy="576063"/>
            <a:chOff x="4688396" y="3248001"/>
            <a:chExt cx="1469548" cy="432047"/>
          </a:xfrm>
        </p:grpSpPr>
        <p:pic>
          <p:nvPicPr>
            <p:cNvPr id="10" name="Picture 3" descr="\\CLOUD\Work\work\genel\GUMRUK\DONE\ship-ps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8396" y="3248001"/>
              <a:ext cx="1469548" cy="432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LOUD\Work\work\genel\GUMRUK\DONE\ship-contain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8750" y="3467021"/>
              <a:ext cx="138432" cy="42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UD\Work\work\genel\GUMRUK\DONE\ship-contain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2125" y="3463167"/>
              <a:ext cx="138432" cy="425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LOUD\Work\work\genel\GUMRUK\DONE\ship-contain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8752" y="3500223"/>
              <a:ext cx="138430" cy="425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LOUD\Work\work\genel\GUMRUK\DONE\ship-contain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5856" y="3467021"/>
              <a:ext cx="138432" cy="425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LOUD\Work\work\genel\GUMRUK\DONE\ship-contain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5856" y="3466967"/>
              <a:ext cx="138432" cy="425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LOUD\Work\work\genel\GUMRUK\DONE\ship-contain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2910" y="3462204"/>
              <a:ext cx="138432" cy="425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4628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9219864" y="2093414"/>
            <a:ext cx="1755117" cy="2340159"/>
            <a:chOff x="6914898" y="2559707"/>
            <a:chExt cx="1316338" cy="1755119"/>
          </a:xfrm>
        </p:grpSpPr>
        <p:pic>
          <p:nvPicPr>
            <p:cNvPr id="3" name="Picture 4" descr="\\CLOUD\Work\work\genel\GUMRUK\DONE\ozet-beyan-vec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4898" y="2559707"/>
              <a:ext cx="1316338" cy="17551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Dikdörtgen 3"/>
            <p:cNvSpPr/>
            <p:nvPr/>
          </p:nvSpPr>
          <p:spPr>
            <a:xfrm>
              <a:off x="7035725" y="2691680"/>
              <a:ext cx="1066948" cy="1524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67" b="1">
                  <a:latin typeface="Arial" pitchFamily="34" charset="0"/>
                  <a:cs typeface="Arial" pitchFamily="34" charset="0"/>
                </a:rPr>
                <a:t>ÇIKIŞ</a:t>
              </a:r>
              <a:br>
                <a:rPr lang="tr-TR" sz="1867" b="1">
                  <a:latin typeface="Arial" pitchFamily="34" charset="0"/>
                  <a:cs typeface="Arial" pitchFamily="34" charset="0"/>
                </a:rPr>
              </a:br>
              <a:r>
                <a:rPr lang="tr-TR" sz="1867" b="1">
                  <a:latin typeface="Arial" pitchFamily="34" charset="0"/>
                  <a:cs typeface="Arial" pitchFamily="34" charset="0"/>
                </a:rPr>
                <a:t>BİLDİRİMİ</a:t>
              </a:r>
            </a:p>
          </p:txBody>
        </p:sp>
      </p:grpSp>
      <p:sp>
        <p:nvSpPr>
          <p:cNvPr id="5" name="Dikdörtgen 4"/>
          <p:cNvSpPr/>
          <p:nvPr/>
        </p:nvSpPr>
        <p:spPr>
          <a:xfrm>
            <a:off x="802640" y="1028734"/>
            <a:ext cx="10586720" cy="830997"/>
          </a:xfrm>
          <a:prstGeom prst="rect">
            <a:avLst/>
          </a:prstGeom>
        </p:spPr>
        <p:txBody>
          <a:bodyPr wrap="square">
            <a:spAutoFit/>
          </a:bodyPr>
          <a:lstStyle/>
          <a:p>
            <a:pPr algn="ctr">
              <a:lnSpc>
                <a:spcPct val="150000"/>
              </a:lnSpc>
            </a:pPr>
            <a:r>
              <a:rPr lang="tr-TR" sz="3200" b="1" dirty="0">
                <a:solidFill>
                  <a:srgbClr val="3C414B"/>
                </a:solidFill>
                <a:latin typeface="Arial" pitchFamily="34" charset="0"/>
                <a:cs typeface="Arial" pitchFamily="34" charset="0"/>
              </a:rPr>
              <a:t>ÇIKIŞ BİLDİRİMİ ONAY İŞLEMLERİ</a:t>
            </a:r>
            <a:endParaRPr lang="tr-TR" sz="3200" b="1" dirty="0">
              <a:solidFill>
                <a:schemeClr val="bg1">
                  <a:lumMod val="65000"/>
                </a:schemeClr>
              </a:solidFill>
              <a:latin typeface="Arial" pitchFamily="34" charset="0"/>
              <a:cs typeface="Arial" pitchFamily="34" charset="0"/>
            </a:endParaRPr>
          </a:p>
        </p:txBody>
      </p:sp>
      <p:pic>
        <p:nvPicPr>
          <p:cNvPr id="6" name="Picture 2" descr="\\CLOUD\Work\work\genel\GUMRUK\DONE\insanlar\office-women-glasses-icon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169826" y="3044958"/>
            <a:ext cx="2902505" cy="3390655"/>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9497602" y="2685535"/>
            <a:ext cx="2359039" cy="2923877"/>
          </a:xfrm>
          <a:prstGeom prst="rect">
            <a:avLst/>
          </a:prstGeom>
        </p:spPr>
        <p:txBody>
          <a:bodyPr wrap="square">
            <a:spAutoFit/>
          </a:bodyPr>
          <a:lstStyle/>
          <a:p>
            <a:r>
              <a:rPr lang="tr-TR" sz="18400">
                <a:solidFill>
                  <a:srgbClr val="92D050"/>
                </a:solidFill>
              </a:rPr>
              <a:t>✓</a:t>
            </a:r>
          </a:p>
        </p:txBody>
      </p:sp>
      <p:sp>
        <p:nvSpPr>
          <p:cNvPr id="8" name="Dikdörtgen 7"/>
          <p:cNvSpPr/>
          <p:nvPr/>
        </p:nvSpPr>
        <p:spPr>
          <a:xfrm>
            <a:off x="911424" y="2512251"/>
            <a:ext cx="6630661" cy="379656"/>
          </a:xfrm>
          <a:prstGeom prst="rect">
            <a:avLst/>
          </a:prstGeom>
        </p:spPr>
        <p:txBody>
          <a:bodyPr wrap="none">
            <a:spAutoFit/>
          </a:bodyPr>
          <a:lstStyle/>
          <a:p>
            <a:r>
              <a:rPr lang="tr-TR" sz="1867" b="1" dirty="0">
                <a:solidFill>
                  <a:srgbClr val="3C414B"/>
                </a:solidFill>
                <a:latin typeface="Arial" pitchFamily="34" charset="0"/>
                <a:cs typeface="Arial" pitchFamily="34" charset="0"/>
              </a:rPr>
              <a:t>• GÜMRÜK TARAFINDAN ÇIKIŞ BİLDİRİMİ ONAYLANIR</a:t>
            </a:r>
          </a:p>
        </p:txBody>
      </p:sp>
      <p:sp>
        <p:nvSpPr>
          <p:cNvPr id="9" name="Dikdörtgen 8"/>
          <p:cNvSpPr/>
          <p:nvPr/>
        </p:nvSpPr>
        <p:spPr>
          <a:xfrm>
            <a:off x="911425" y="3114641"/>
            <a:ext cx="5673413" cy="379656"/>
          </a:xfrm>
          <a:prstGeom prst="rect">
            <a:avLst/>
          </a:prstGeom>
        </p:spPr>
        <p:txBody>
          <a:bodyPr wrap="none">
            <a:spAutoFit/>
          </a:bodyPr>
          <a:lstStyle/>
          <a:p>
            <a:r>
              <a:rPr lang="tr-TR" sz="1867" b="1">
                <a:solidFill>
                  <a:srgbClr val="3C414B"/>
                </a:solidFill>
                <a:latin typeface="Arial" pitchFamily="34" charset="0"/>
                <a:cs typeface="Arial" pitchFamily="34" charset="0"/>
              </a:rPr>
              <a:t>• BEYANNAMELER KAPANMIŞ STATÜYE GELİR.</a:t>
            </a:r>
            <a:endParaRPr lang="tr-TR" sz="1867" b="1" dirty="0">
              <a:solidFill>
                <a:srgbClr val="3C414B"/>
              </a:solidFill>
              <a:latin typeface="Arial" pitchFamily="34" charset="0"/>
              <a:cs typeface="Arial" pitchFamily="34" charset="0"/>
            </a:endParaRPr>
          </a:p>
        </p:txBody>
      </p:sp>
    </p:spTree>
    <p:extLst>
      <p:ext uri="{BB962C8B-B14F-4D97-AF65-F5344CB8AC3E}">
        <p14:creationId xmlns:p14="http://schemas.microsoft.com/office/powerpoint/2010/main" val="3823382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t="17374" b="21212"/>
          <a:stretch/>
        </p:blipFill>
        <p:spPr>
          <a:xfrm>
            <a:off x="1745672" y="1898072"/>
            <a:ext cx="9144000" cy="4211783"/>
          </a:xfrm>
          <a:prstGeom prst="rect">
            <a:avLst/>
          </a:prstGeom>
        </p:spPr>
      </p:pic>
    </p:spTree>
    <p:extLst>
      <p:ext uri="{BB962C8B-B14F-4D97-AF65-F5344CB8AC3E}">
        <p14:creationId xmlns:p14="http://schemas.microsoft.com/office/powerpoint/2010/main" val="2074337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24242"/>
          <a:stretch/>
        </p:blipFill>
        <p:spPr>
          <a:xfrm>
            <a:off x="2230582" y="1163780"/>
            <a:ext cx="9144000" cy="5195455"/>
          </a:xfrm>
          <a:prstGeom prst="rect">
            <a:avLst/>
          </a:prstGeom>
        </p:spPr>
      </p:pic>
    </p:spTree>
    <p:extLst>
      <p:ext uri="{BB962C8B-B14F-4D97-AF65-F5344CB8AC3E}">
        <p14:creationId xmlns:p14="http://schemas.microsoft.com/office/powerpoint/2010/main" val="1769056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t="9292" b="6869"/>
          <a:stretch/>
        </p:blipFill>
        <p:spPr>
          <a:xfrm>
            <a:off x="2466109" y="498763"/>
            <a:ext cx="9144000" cy="5749637"/>
          </a:xfrm>
          <a:prstGeom prst="rect">
            <a:avLst/>
          </a:prstGeom>
        </p:spPr>
      </p:pic>
    </p:spTree>
    <p:extLst>
      <p:ext uri="{BB962C8B-B14F-4D97-AF65-F5344CB8AC3E}">
        <p14:creationId xmlns:p14="http://schemas.microsoft.com/office/powerpoint/2010/main" val="2678435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82486" y="1410154"/>
            <a:ext cx="10515600" cy="1325563"/>
          </a:xfrm>
        </p:spPr>
        <p:txBody>
          <a:bodyPr>
            <a:normAutofit/>
          </a:bodyPr>
          <a:lstStyle/>
          <a:p>
            <a:r>
              <a:rPr lang="tr-TR" b="1" dirty="0"/>
              <a:t>HAVAYOLUYLA İHRACATTA ÇIKIŞ İŞLEMLERİ</a:t>
            </a:r>
          </a:p>
        </p:txBody>
      </p:sp>
      <p:pic>
        <p:nvPicPr>
          <p:cNvPr id="3" name="Picture 6" descr="\\CLOUD\Work\work\genel\GUMRUK\DONE\airplane.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flipH="1">
            <a:off x="1828800" y="3076444"/>
            <a:ext cx="8011886" cy="288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631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Düz Bağlayıcı 1"/>
          <p:cNvCxnSpPr/>
          <p:nvPr/>
        </p:nvCxnSpPr>
        <p:spPr>
          <a:xfrm>
            <a:off x="6140763" y="5349213"/>
            <a:ext cx="39464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5" descr="\\CLOUD\Work\work\genel\GUMRUK\DONE\insanlar\fo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196854" y="5273523"/>
            <a:ext cx="1471169" cy="7767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LOUD\Work\work\genel\GUMRUK\DONE\insanlar\forklift-h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140763" y="5582268"/>
            <a:ext cx="394643" cy="392145"/>
          </a:xfrm>
          <a:prstGeom prst="rect">
            <a:avLst/>
          </a:prstGeom>
          <a:noFill/>
          <a:extLst>
            <a:ext uri="{909E8E84-426E-40DD-AFC4-6F175D3DCCD1}">
              <a14:hiddenFill xmlns:a14="http://schemas.microsoft.com/office/drawing/2010/main">
                <a:solidFill>
                  <a:srgbClr val="FFFFFF"/>
                </a:solidFill>
              </a14:hiddenFill>
            </a:ext>
          </a:extLst>
        </p:spPr>
      </p:pic>
      <p:sp>
        <p:nvSpPr>
          <p:cNvPr id="5" name="Çapraz Şerit 4"/>
          <p:cNvSpPr/>
          <p:nvPr/>
        </p:nvSpPr>
        <p:spPr>
          <a:xfrm rot="19238178" flipH="1">
            <a:off x="6511052" y="5582354"/>
            <a:ext cx="1108107" cy="308831"/>
          </a:xfrm>
          <a:prstGeom prst="diagStripe">
            <a:avLst>
              <a:gd name="adj" fmla="val 631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i="1">
              <a:solidFill>
                <a:schemeClr val="tx1"/>
              </a:solidFill>
            </a:endParaRPr>
          </a:p>
        </p:txBody>
      </p:sp>
      <p:pic>
        <p:nvPicPr>
          <p:cNvPr id="6" name="Picture 6" descr="\\CLOUD\Work\work\genel\GUMRUK\DONE\airpla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34090" y="3138484"/>
            <a:ext cx="8396695" cy="3022809"/>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1118176" y="2372883"/>
            <a:ext cx="6407824" cy="830997"/>
          </a:xfrm>
          <a:prstGeom prst="rect">
            <a:avLst/>
          </a:prstGeom>
        </p:spPr>
        <p:txBody>
          <a:bodyPr wrap="square">
            <a:spAutoFit/>
          </a:bodyPr>
          <a:lstStyle/>
          <a:p>
            <a:r>
              <a:rPr lang="tr-TR" sz="2400" b="1">
                <a:solidFill>
                  <a:srgbClr val="3C414B"/>
                </a:solidFill>
                <a:latin typeface="Arial" pitchFamily="34" charset="0"/>
                <a:cs typeface="Arial" pitchFamily="34" charset="0"/>
              </a:rPr>
              <a:t>GÖZETİM MEMURU NEZARETİNDE EŞYA HAVA TAŞITINA YÜKLENİR</a:t>
            </a:r>
            <a:endParaRPr lang="tr-TR" sz="2400" b="1" spc="-200" dirty="0">
              <a:solidFill>
                <a:srgbClr val="3C414B"/>
              </a:solidFill>
              <a:latin typeface="Arial" pitchFamily="34" charset="0"/>
              <a:cs typeface="Arial" pitchFamily="34" charset="0"/>
            </a:endParaRPr>
          </a:p>
        </p:txBody>
      </p:sp>
      <p:grpSp>
        <p:nvGrpSpPr>
          <p:cNvPr id="8" name="Grup 7"/>
          <p:cNvGrpSpPr/>
          <p:nvPr/>
        </p:nvGrpSpPr>
        <p:grpSpPr>
          <a:xfrm flipH="1">
            <a:off x="5200896" y="5273610"/>
            <a:ext cx="1471169" cy="776797"/>
            <a:chOff x="4563159" y="1481683"/>
            <a:chExt cx="5610225" cy="2962275"/>
          </a:xfrm>
        </p:grpSpPr>
        <p:pic>
          <p:nvPicPr>
            <p:cNvPr id="9" name="Picture 5" descr="\\CLOUD\Work\work\genel\GUMRUK\DONE\insanlar\fo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159" y="1481683"/>
              <a:ext cx="5610225" cy="2962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LOUD\Work\work\genel\GUMRUK\DONE\insanlar\forklift-h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8888" y="2659063"/>
              <a:ext cx="1504950" cy="149542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LOUD\Work\work\genel\GUMRUK\DONE\insanlar\arkadan-adam-GUMRU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7757" y="5464963"/>
            <a:ext cx="338297" cy="890253"/>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p:cNvSpPr/>
          <p:nvPr/>
        </p:nvSpPr>
        <p:spPr>
          <a:xfrm>
            <a:off x="1098005" y="1623337"/>
            <a:ext cx="9126455" cy="584775"/>
          </a:xfrm>
          <a:prstGeom prst="rect">
            <a:avLst/>
          </a:prstGeom>
        </p:spPr>
        <p:txBody>
          <a:bodyPr wrap="square">
            <a:spAutoFit/>
          </a:bodyPr>
          <a:lstStyle/>
          <a:p>
            <a:r>
              <a:rPr lang="tr-TR" sz="3200" b="1" dirty="0">
                <a:solidFill>
                  <a:srgbClr val="3C414B"/>
                </a:solidFill>
                <a:latin typeface="Arial" pitchFamily="34" charset="0"/>
                <a:cs typeface="Arial" pitchFamily="34" charset="0"/>
              </a:rPr>
              <a:t>EŞYANIN HAVA TAŞITINA YÜKLENMESİ</a:t>
            </a:r>
            <a:endParaRPr lang="tr-TR" sz="3200" b="1"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256827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2000"/>
                                  </p:stCondLst>
                                  <p:childTnLst>
                                    <p:animMotion origin="layout" path="M -2.22222E-6 -2.59259E-6 L -2.22222E-6 -0.1466 " pathEditMode="relative" rAng="0" ptsTypes="AA">
                                      <p:cBhvr>
                                        <p:cTn id="6" dur="5000" fill="hold"/>
                                        <p:tgtEl>
                                          <p:spTgt spid="4"/>
                                        </p:tgtEl>
                                        <p:attrNameLst>
                                          <p:attrName>ppt_x</p:attrName>
                                          <p:attrName>ppt_y</p:attrName>
                                        </p:attrNameLst>
                                      </p:cBhvr>
                                      <p:rCtr x="0" y="-73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2"/>
          <p:cNvSpPr txBox="1">
            <a:spLocks/>
          </p:cNvSpPr>
          <p:nvPr/>
        </p:nvSpPr>
        <p:spPr>
          <a:xfrm>
            <a:off x="831850" y="1712423"/>
            <a:ext cx="10515600" cy="28512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6000" b="1" i="0" u="none" strike="noStrike" kern="1200" cap="none" spc="0" normalizeH="0" baseline="0" noProof="0">
                <a:ln>
                  <a:noFill/>
                </a:ln>
                <a:solidFill>
                  <a:sysClr val="windowText" lastClr="000000"/>
                </a:solidFill>
                <a:effectLst/>
                <a:uLnTx/>
                <a:uFillTx/>
                <a:latin typeface="Calibri Light"/>
                <a:ea typeface="+mj-ea"/>
                <a:cs typeface="+mj-cs"/>
              </a:rPr>
              <a:t>İHRACATTAN ÖNCE YAPILMASI GEREKENLER</a:t>
            </a:r>
            <a:endParaRPr kumimoji="0" lang="tr-TR" sz="6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1289827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83500" y="5323661"/>
            <a:ext cx="4195889" cy="666977"/>
          </a:xfrm>
          <a:prstGeom prst="rect">
            <a:avLst/>
          </a:prstGeom>
        </p:spPr>
        <p:txBody>
          <a:bodyPr wrap="square">
            <a:spAutoFit/>
          </a:bodyPr>
          <a:lstStyle/>
          <a:p>
            <a:pPr algn="ctr"/>
            <a:r>
              <a:rPr lang="tr-TR" sz="1867" b="1" dirty="0">
                <a:solidFill>
                  <a:srgbClr val="3C414B"/>
                </a:solidFill>
                <a:latin typeface="Arial" pitchFamily="34" charset="0"/>
                <a:cs typeface="Arial" pitchFamily="34" charset="0"/>
              </a:rPr>
              <a:t>ULUSLARARASI TAŞIYICI ÇIKIŞ </a:t>
            </a:r>
            <a:br>
              <a:rPr lang="tr-TR" sz="1867" b="1" dirty="0">
                <a:solidFill>
                  <a:srgbClr val="3C414B"/>
                </a:solidFill>
                <a:latin typeface="Arial" pitchFamily="34" charset="0"/>
                <a:cs typeface="Arial" pitchFamily="34" charset="0"/>
              </a:rPr>
            </a:br>
            <a:r>
              <a:rPr lang="tr-TR" sz="1867" b="1" dirty="0">
                <a:solidFill>
                  <a:srgbClr val="3C414B"/>
                </a:solidFill>
                <a:latin typeface="Arial" pitchFamily="34" charset="0"/>
                <a:cs typeface="Arial" pitchFamily="34" charset="0"/>
              </a:rPr>
              <a:t>  BİLDİRİMİ VERİR</a:t>
            </a:r>
            <a:endParaRPr lang="tr-TR" sz="1867" b="1" spc="-200" dirty="0">
              <a:solidFill>
                <a:srgbClr val="3C414B"/>
              </a:solidFill>
              <a:latin typeface="Arial" pitchFamily="34" charset="0"/>
              <a:cs typeface="Arial" pitchFamily="34" charset="0"/>
            </a:endParaRPr>
          </a:p>
        </p:txBody>
      </p:sp>
      <p:sp>
        <p:nvSpPr>
          <p:cNvPr id="3" name="Dikdörtgen 2"/>
          <p:cNvSpPr/>
          <p:nvPr/>
        </p:nvSpPr>
        <p:spPr>
          <a:xfrm>
            <a:off x="6520709" y="5323662"/>
            <a:ext cx="3511728" cy="379656"/>
          </a:xfrm>
          <a:prstGeom prst="rect">
            <a:avLst/>
          </a:prstGeom>
        </p:spPr>
        <p:txBody>
          <a:bodyPr wrap="square">
            <a:spAutoFit/>
          </a:bodyPr>
          <a:lstStyle/>
          <a:p>
            <a:r>
              <a:rPr lang="tr-TR" sz="1867" b="1">
                <a:solidFill>
                  <a:srgbClr val="3C414B"/>
                </a:solidFill>
                <a:latin typeface="Arial" pitchFamily="34" charset="0"/>
                <a:cs typeface="Arial" pitchFamily="34" charset="0"/>
              </a:rPr>
              <a:t>ÖZET BEYAN ONAYLANIR</a:t>
            </a:r>
            <a:endParaRPr lang="tr-TR" sz="1867" b="1" spc="-200" dirty="0">
              <a:solidFill>
                <a:srgbClr val="3C414B"/>
              </a:solidFill>
              <a:latin typeface="Arial" pitchFamily="34" charset="0"/>
              <a:cs typeface="Arial" pitchFamily="34" charset="0"/>
            </a:endParaRPr>
          </a:p>
        </p:txBody>
      </p:sp>
      <p:grpSp>
        <p:nvGrpSpPr>
          <p:cNvPr id="4" name="Grup 3"/>
          <p:cNvGrpSpPr/>
          <p:nvPr/>
        </p:nvGrpSpPr>
        <p:grpSpPr>
          <a:xfrm>
            <a:off x="2475472" y="1797306"/>
            <a:ext cx="2411941" cy="3215925"/>
            <a:chOff x="6914898" y="2559707"/>
            <a:chExt cx="1316338" cy="1755119"/>
          </a:xfrm>
        </p:grpSpPr>
        <p:pic>
          <p:nvPicPr>
            <p:cNvPr id="5" name="Picture 4" descr="\\CLOUD\Work\work\genel\GUMRUK\DONE\ozet-beyan-vec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4898" y="2559707"/>
              <a:ext cx="1316338" cy="17551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Dikdörtgen 5"/>
            <p:cNvSpPr/>
            <p:nvPr/>
          </p:nvSpPr>
          <p:spPr>
            <a:xfrm>
              <a:off x="7035725" y="2679792"/>
              <a:ext cx="1066948" cy="1536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67" b="1">
                  <a:latin typeface="Arial" pitchFamily="34" charset="0"/>
                  <a:cs typeface="Arial" pitchFamily="34" charset="0"/>
                </a:rPr>
                <a:t>ÇIKIŞ</a:t>
              </a:r>
              <a:br>
                <a:rPr lang="tr-TR" sz="1867" b="1">
                  <a:latin typeface="Arial" pitchFamily="34" charset="0"/>
                  <a:cs typeface="Arial" pitchFamily="34" charset="0"/>
                </a:rPr>
              </a:br>
              <a:r>
                <a:rPr lang="tr-TR" sz="1867" b="1">
                  <a:latin typeface="Arial" pitchFamily="34" charset="0"/>
                  <a:cs typeface="Arial" pitchFamily="34" charset="0"/>
                </a:rPr>
                <a:t>BİLDİRİMİ</a:t>
              </a:r>
            </a:p>
          </p:txBody>
        </p:sp>
      </p:grpSp>
      <p:pic>
        <p:nvPicPr>
          <p:cNvPr id="7" name="Picture 4" descr="\\CLOUD\Work\work\genel\GUMRUK\DONE\ozet-beyan-vect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4467" y="1844058"/>
            <a:ext cx="2427967" cy="323728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Dikdörtgen 7"/>
          <p:cNvSpPr/>
          <p:nvPr/>
        </p:nvSpPr>
        <p:spPr>
          <a:xfrm>
            <a:off x="8400257" y="1210599"/>
            <a:ext cx="2359039" cy="2062103"/>
          </a:xfrm>
          <a:prstGeom prst="rect">
            <a:avLst/>
          </a:prstGeom>
        </p:spPr>
        <p:txBody>
          <a:bodyPr wrap="square">
            <a:spAutoFit/>
          </a:bodyPr>
          <a:lstStyle/>
          <a:p>
            <a:r>
              <a:rPr lang="tr-TR" sz="12800">
                <a:solidFill>
                  <a:srgbClr val="92D050"/>
                </a:solidFill>
              </a:rPr>
              <a:t>✓</a:t>
            </a:r>
          </a:p>
        </p:txBody>
      </p:sp>
    </p:spTree>
    <p:extLst>
      <p:ext uri="{BB962C8B-B14F-4D97-AF65-F5344CB8AC3E}">
        <p14:creationId xmlns:p14="http://schemas.microsoft.com/office/powerpoint/2010/main" val="1724600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OUD\Work\work\genel\GUMRUK\DONE\avru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717" y="476461"/>
            <a:ext cx="9520193" cy="640892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2296736" y="1124744"/>
            <a:ext cx="9901173" cy="864096"/>
          </a:xfrm>
          <a:prstGeom prst="rect">
            <a:avLst/>
          </a:prstGeom>
          <a:solidFill>
            <a:schemeClr val="bg1">
              <a:alpha val="72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sz="2400"/>
          </a:p>
        </p:txBody>
      </p:sp>
      <p:sp>
        <p:nvSpPr>
          <p:cNvPr id="4" name="Dikdörtgen 3"/>
          <p:cNvSpPr/>
          <p:nvPr/>
        </p:nvSpPr>
        <p:spPr>
          <a:xfrm>
            <a:off x="2677717" y="1157843"/>
            <a:ext cx="8064896" cy="830997"/>
          </a:xfrm>
          <a:prstGeom prst="rect">
            <a:avLst/>
          </a:prstGeom>
        </p:spPr>
        <p:txBody>
          <a:bodyPr wrap="square">
            <a:spAutoFit/>
          </a:bodyPr>
          <a:lstStyle/>
          <a:p>
            <a:pPr>
              <a:lnSpc>
                <a:spcPct val="150000"/>
              </a:lnSpc>
            </a:pPr>
            <a:r>
              <a:rPr lang="tr-TR" sz="3200" b="1" dirty="0">
                <a:solidFill>
                  <a:srgbClr val="3C414B"/>
                </a:solidFill>
                <a:latin typeface="Arial" pitchFamily="34" charset="0"/>
                <a:cs typeface="Arial" pitchFamily="34" charset="0"/>
              </a:rPr>
              <a:t>FİİLİ İHRACAT GERÇEKLEŞMİŞ OLUR</a:t>
            </a:r>
            <a:endParaRPr lang="tr-TR" sz="3200" dirty="0">
              <a:solidFill>
                <a:srgbClr val="3C414B"/>
              </a:solidFill>
              <a:latin typeface="Arial" pitchFamily="34" charset="0"/>
              <a:cs typeface="Arial" pitchFamily="34" charset="0"/>
            </a:endParaRPr>
          </a:p>
        </p:txBody>
      </p:sp>
      <p:pic>
        <p:nvPicPr>
          <p:cNvPr id="5" name="Picture 2" descr="\\CLOUD\Work\work\genel\GUMRUK\DONE\aircraf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31141" flipH="1">
            <a:off x="9072332" y="5445225"/>
            <a:ext cx="570761" cy="570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82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900" fill="hold"/>
                                        <p:tgtEl>
                                          <p:spTgt spid="5"/>
                                        </p:tgtEl>
                                        <p:attrNameLst>
                                          <p:attrName>ppt_w</p:attrName>
                                        </p:attrNameLst>
                                      </p:cBhvr>
                                      <p:tavLst>
                                        <p:tav tm="0">
                                          <p:val>
                                            <p:fltVal val="0"/>
                                          </p:val>
                                        </p:tav>
                                        <p:tav tm="100000">
                                          <p:val>
                                            <p:strVal val="#ppt_w"/>
                                          </p:val>
                                        </p:tav>
                                      </p:tavLst>
                                    </p:anim>
                                    <p:anim calcmode="lin" valueType="num">
                                      <p:cBhvr>
                                        <p:cTn id="8" dur="900" fill="hold"/>
                                        <p:tgtEl>
                                          <p:spTgt spid="5"/>
                                        </p:tgtEl>
                                        <p:attrNameLst>
                                          <p:attrName>ppt_h</p:attrName>
                                        </p:attrNameLst>
                                      </p:cBhvr>
                                      <p:tavLst>
                                        <p:tav tm="0">
                                          <p:val>
                                            <p:fltVal val="0"/>
                                          </p:val>
                                        </p:tav>
                                        <p:tav tm="100000">
                                          <p:val>
                                            <p:strVal val="#ppt_h"/>
                                          </p:val>
                                        </p:tav>
                                      </p:tavLst>
                                    </p:anim>
                                    <p:animEffect transition="in" filter="fade">
                                      <p:cBhvr>
                                        <p:cTn id="9" dur="9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path" presetSubtype="0" accel="77000" decel="23000" fill="hold" nodeType="clickEffect">
                                  <p:stCondLst>
                                    <p:cond delay="0"/>
                                  </p:stCondLst>
                                  <p:childTnLst>
                                    <p:animMotion origin="layout" path="M 0.00018 -0.00061 L -0.03541 -0.12839 C -0.04288 -0.15524 -0.05572 -0.19382 -0.06996 -0.23302 C -0.08628 -0.27716 -0.1 -0.31203 -0.11128 -0.33549 L -0.16267 -0.44568 " pathEditMode="relative" rAng="14221836" ptsTypes="FffFF">
                                      <p:cBhvr>
                                        <p:cTn id="13" dur="4500" fill="hold"/>
                                        <p:tgtEl>
                                          <p:spTgt spid="5"/>
                                        </p:tgtEl>
                                        <p:attrNameLst>
                                          <p:attrName>ppt_x</p:attrName>
                                          <p:attrName>ppt_y</p:attrName>
                                        </p:attrNameLst>
                                      </p:cBhvr>
                                      <p:rCtr x="-7622" y="-22840"/>
                                    </p:animMotion>
                                  </p:childTnLst>
                                </p:cTn>
                              </p:par>
                              <p:par>
                                <p:cTn id="14" presetID="10" presetClass="exit" presetSubtype="0" fill="hold" nodeType="withEffect">
                                  <p:stCondLst>
                                    <p:cond delay="3700"/>
                                  </p:stCondLst>
                                  <p:childTnLst>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4119617" y="1025615"/>
            <a:ext cx="2827377" cy="444032"/>
          </a:xfrm>
          <a:prstGeom prst="rect">
            <a:avLst/>
          </a:prstGeom>
        </p:spPr>
        <p:txBody>
          <a:bodyPr wrap="none">
            <a:spAutoFit/>
          </a:bodyPr>
          <a:lstStyle/>
          <a:p>
            <a:pPr marL="483626" lvl="1" algn="just">
              <a:lnSpc>
                <a:spcPct val="90000"/>
              </a:lnSpc>
              <a:spcBef>
                <a:spcPts val="1058"/>
              </a:spcBef>
            </a:pPr>
            <a:r>
              <a:rPr lang="tr-TR" sz="2539" b="1" u="sng"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İhracat İş Akışı</a:t>
            </a:r>
            <a:endParaRPr lang="tr-TR" sz="2539" b="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4" name="Metin kutusu 3"/>
          <p:cNvSpPr txBox="1"/>
          <p:nvPr/>
        </p:nvSpPr>
        <p:spPr>
          <a:xfrm>
            <a:off x="4661920" y="1589350"/>
            <a:ext cx="2315890" cy="385362"/>
          </a:xfrm>
          <a:prstGeom prst="rect">
            <a:avLst/>
          </a:prstGeom>
          <a:solidFill>
            <a:schemeClr val="accent1"/>
          </a:solidFill>
        </p:spPr>
        <p:txBody>
          <a:bodyPr wrap="none" rtlCol="0">
            <a:spAutoFit/>
          </a:bodyPr>
          <a:lstStyle/>
          <a:p>
            <a:r>
              <a:rPr lang="tr-TR" sz="1904" dirty="0">
                <a:solidFill>
                  <a:schemeClr val="bg1"/>
                </a:solidFill>
              </a:rPr>
              <a:t>İhracatçı Birliği Onayı</a:t>
            </a:r>
          </a:p>
        </p:txBody>
      </p:sp>
      <p:sp>
        <p:nvSpPr>
          <p:cNvPr id="5" name="Metin kutusu 4"/>
          <p:cNvSpPr txBox="1"/>
          <p:nvPr/>
        </p:nvSpPr>
        <p:spPr>
          <a:xfrm>
            <a:off x="4308749" y="2293257"/>
            <a:ext cx="3001463" cy="385362"/>
          </a:xfrm>
          <a:prstGeom prst="rect">
            <a:avLst/>
          </a:prstGeom>
          <a:solidFill>
            <a:schemeClr val="accent1"/>
          </a:solidFill>
        </p:spPr>
        <p:txBody>
          <a:bodyPr wrap="none" rtlCol="0">
            <a:spAutoFit/>
          </a:bodyPr>
          <a:lstStyle/>
          <a:p>
            <a:r>
              <a:rPr lang="tr-TR" sz="1904" dirty="0">
                <a:solidFill>
                  <a:schemeClr val="bg1"/>
                </a:solidFill>
              </a:rPr>
              <a:t>Gümrük Beyannamesi Tescili</a:t>
            </a:r>
          </a:p>
        </p:txBody>
      </p:sp>
      <p:sp>
        <p:nvSpPr>
          <p:cNvPr id="6" name="Metin kutusu 5"/>
          <p:cNvSpPr txBox="1"/>
          <p:nvPr/>
        </p:nvSpPr>
        <p:spPr>
          <a:xfrm>
            <a:off x="4759062" y="2892310"/>
            <a:ext cx="2121606" cy="385362"/>
          </a:xfrm>
          <a:prstGeom prst="rect">
            <a:avLst/>
          </a:prstGeom>
          <a:solidFill>
            <a:schemeClr val="accent1"/>
          </a:solidFill>
        </p:spPr>
        <p:txBody>
          <a:bodyPr wrap="none" rtlCol="0">
            <a:spAutoFit/>
          </a:bodyPr>
          <a:lstStyle/>
          <a:p>
            <a:r>
              <a:rPr lang="tr-TR" sz="1904" dirty="0">
                <a:solidFill>
                  <a:schemeClr val="bg1"/>
                </a:solidFill>
              </a:rPr>
              <a:t>Gümrük Muayenesi</a:t>
            </a:r>
          </a:p>
        </p:txBody>
      </p:sp>
      <p:sp>
        <p:nvSpPr>
          <p:cNvPr id="7" name="Metin kutusu 6"/>
          <p:cNvSpPr txBox="1"/>
          <p:nvPr/>
        </p:nvSpPr>
        <p:spPr>
          <a:xfrm>
            <a:off x="4772527" y="3581892"/>
            <a:ext cx="2108141" cy="385362"/>
          </a:xfrm>
          <a:prstGeom prst="rect">
            <a:avLst/>
          </a:prstGeom>
          <a:solidFill>
            <a:schemeClr val="accent1"/>
          </a:solidFill>
        </p:spPr>
        <p:txBody>
          <a:bodyPr wrap="none" rtlCol="0">
            <a:spAutoFit/>
          </a:bodyPr>
          <a:lstStyle/>
          <a:p>
            <a:r>
              <a:rPr lang="tr-TR" sz="1904" dirty="0">
                <a:solidFill>
                  <a:schemeClr val="bg1"/>
                </a:solidFill>
              </a:rPr>
              <a:t>Eşyanın Yüklenmesi</a:t>
            </a:r>
          </a:p>
        </p:txBody>
      </p:sp>
      <p:sp>
        <p:nvSpPr>
          <p:cNvPr id="8" name="Metin kutusu 7"/>
          <p:cNvSpPr txBox="1"/>
          <p:nvPr/>
        </p:nvSpPr>
        <p:spPr>
          <a:xfrm>
            <a:off x="1809412" y="4885771"/>
            <a:ext cx="2724718" cy="678391"/>
          </a:xfrm>
          <a:prstGeom prst="rect">
            <a:avLst/>
          </a:prstGeom>
          <a:solidFill>
            <a:schemeClr val="accent1"/>
          </a:solidFill>
        </p:spPr>
        <p:txBody>
          <a:bodyPr wrap="square" rtlCol="0">
            <a:spAutoFit/>
          </a:bodyPr>
          <a:lstStyle/>
          <a:p>
            <a:r>
              <a:rPr lang="tr-TR" sz="1904" dirty="0">
                <a:solidFill>
                  <a:schemeClr val="bg1"/>
                </a:solidFill>
              </a:rPr>
              <a:t>Taşıtın Sınır Kapısından Çıkışı</a:t>
            </a:r>
          </a:p>
        </p:txBody>
      </p:sp>
      <p:sp>
        <p:nvSpPr>
          <p:cNvPr id="9" name="Metin kutusu 8"/>
          <p:cNvSpPr txBox="1"/>
          <p:nvPr/>
        </p:nvSpPr>
        <p:spPr>
          <a:xfrm>
            <a:off x="1259520" y="4125514"/>
            <a:ext cx="3202672" cy="385362"/>
          </a:xfrm>
          <a:prstGeom prst="rect">
            <a:avLst/>
          </a:prstGeom>
          <a:solidFill>
            <a:schemeClr val="accent1"/>
          </a:solidFill>
        </p:spPr>
        <p:txBody>
          <a:bodyPr wrap="none" rtlCol="0">
            <a:spAutoFit/>
          </a:bodyPr>
          <a:lstStyle/>
          <a:p>
            <a:r>
              <a:rPr lang="tr-TR" sz="1904" dirty="0">
                <a:solidFill>
                  <a:schemeClr val="bg1"/>
                </a:solidFill>
              </a:rPr>
              <a:t>Özet Beyan Tescili/TIR ve NCTS</a:t>
            </a:r>
          </a:p>
        </p:txBody>
      </p:sp>
      <p:sp>
        <p:nvSpPr>
          <p:cNvPr id="10" name="Metin kutusu 9"/>
          <p:cNvSpPr txBox="1"/>
          <p:nvPr/>
        </p:nvSpPr>
        <p:spPr>
          <a:xfrm>
            <a:off x="7146411" y="4900272"/>
            <a:ext cx="2373663" cy="385362"/>
          </a:xfrm>
          <a:prstGeom prst="rect">
            <a:avLst/>
          </a:prstGeom>
          <a:solidFill>
            <a:schemeClr val="accent1"/>
          </a:solidFill>
        </p:spPr>
        <p:txBody>
          <a:bodyPr wrap="none" rtlCol="0">
            <a:spAutoFit/>
          </a:bodyPr>
          <a:lstStyle/>
          <a:p>
            <a:r>
              <a:rPr lang="tr-TR" sz="1904" dirty="0">
                <a:solidFill>
                  <a:schemeClr val="bg1"/>
                </a:solidFill>
              </a:rPr>
              <a:t>Taşıtın Hareket Etmesi</a:t>
            </a:r>
          </a:p>
        </p:txBody>
      </p:sp>
      <p:sp>
        <p:nvSpPr>
          <p:cNvPr id="11" name="Metin kutusu 10"/>
          <p:cNvSpPr txBox="1"/>
          <p:nvPr/>
        </p:nvSpPr>
        <p:spPr>
          <a:xfrm>
            <a:off x="5261681" y="6160982"/>
            <a:ext cx="1258999" cy="385362"/>
          </a:xfrm>
          <a:prstGeom prst="rect">
            <a:avLst/>
          </a:prstGeom>
          <a:solidFill>
            <a:schemeClr val="accent1"/>
          </a:solidFill>
        </p:spPr>
        <p:txBody>
          <a:bodyPr wrap="none" rtlCol="0">
            <a:spAutoFit/>
          </a:bodyPr>
          <a:lstStyle/>
          <a:p>
            <a:r>
              <a:rPr lang="tr-TR" sz="1904" dirty="0">
                <a:solidFill>
                  <a:schemeClr val="bg1"/>
                </a:solidFill>
              </a:rPr>
              <a:t>Fiili İhracat</a:t>
            </a:r>
          </a:p>
        </p:txBody>
      </p:sp>
      <p:cxnSp>
        <p:nvCxnSpPr>
          <p:cNvPr id="12" name="Düz Ok Bağlayıcısı 11"/>
          <p:cNvCxnSpPr/>
          <p:nvPr/>
        </p:nvCxnSpPr>
        <p:spPr>
          <a:xfrm>
            <a:off x="5819865" y="2018475"/>
            <a:ext cx="0" cy="191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Düz Ok Bağlayıcısı 12"/>
          <p:cNvCxnSpPr/>
          <p:nvPr/>
        </p:nvCxnSpPr>
        <p:spPr>
          <a:xfrm>
            <a:off x="5819865" y="2683932"/>
            <a:ext cx="0" cy="191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Düz Ok Bağlayıcısı 13"/>
          <p:cNvCxnSpPr/>
          <p:nvPr/>
        </p:nvCxnSpPr>
        <p:spPr>
          <a:xfrm>
            <a:off x="5819865" y="3338628"/>
            <a:ext cx="0" cy="191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Düz Ok Bağlayıcısı 14"/>
          <p:cNvCxnSpPr>
            <a:stCxn id="7" idx="1"/>
          </p:cNvCxnSpPr>
          <p:nvPr/>
        </p:nvCxnSpPr>
        <p:spPr>
          <a:xfrm flipH="1">
            <a:off x="4170531" y="3774573"/>
            <a:ext cx="601996" cy="2568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Düz Ok Bağlayıcısı 15"/>
          <p:cNvCxnSpPr>
            <a:stCxn id="7" idx="3"/>
          </p:cNvCxnSpPr>
          <p:nvPr/>
        </p:nvCxnSpPr>
        <p:spPr>
          <a:xfrm>
            <a:off x="6880668" y="3774573"/>
            <a:ext cx="787385" cy="3201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Düz Ok Bağlayıcısı 16"/>
          <p:cNvCxnSpPr/>
          <p:nvPr/>
        </p:nvCxnSpPr>
        <p:spPr>
          <a:xfrm>
            <a:off x="2956194" y="4516189"/>
            <a:ext cx="0" cy="3695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Metin kutusu 17"/>
          <p:cNvSpPr txBox="1"/>
          <p:nvPr/>
        </p:nvSpPr>
        <p:spPr>
          <a:xfrm>
            <a:off x="7578627" y="4125514"/>
            <a:ext cx="1510350" cy="385362"/>
          </a:xfrm>
          <a:prstGeom prst="rect">
            <a:avLst/>
          </a:prstGeom>
          <a:solidFill>
            <a:schemeClr val="accent1"/>
          </a:solidFill>
        </p:spPr>
        <p:txBody>
          <a:bodyPr wrap="none" rtlCol="0">
            <a:spAutoFit/>
          </a:bodyPr>
          <a:lstStyle/>
          <a:p>
            <a:r>
              <a:rPr lang="tr-TR" sz="1904" dirty="0">
                <a:solidFill>
                  <a:schemeClr val="bg1"/>
                </a:solidFill>
              </a:rPr>
              <a:t>Çıkış Bildirimi</a:t>
            </a:r>
          </a:p>
        </p:txBody>
      </p:sp>
      <p:sp>
        <p:nvSpPr>
          <p:cNvPr id="19" name="Metin kutusu 18"/>
          <p:cNvSpPr txBox="1"/>
          <p:nvPr/>
        </p:nvSpPr>
        <p:spPr>
          <a:xfrm>
            <a:off x="2333771" y="3708227"/>
            <a:ext cx="1037015" cy="385362"/>
          </a:xfrm>
          <a:prstGeom prst="rect">
            <a:avLst/>
          </a:prstGeom>
          <a:noFill/>
        </p:spPr>
        <p:txBody>
          <a:bodyPr wrap="none" rtlCol="0">
            <a:spAutoFit/>
          </a:bodyPr>
          <a:lstStyle/>
          <a:p>
            <a:r>
              <a:rPr lang="tr-TR" sz="1904" dirty="0"/>
              <a:t>Karayolu</a:t>
            </a:r>
          </a:p>
        </p:txBody>
      </p:sp>
      <p:sp>
        <p:nvSpPr>
          <p:cNvPr id="20" name="Metin kutusu 19"/>
          <p:cNvSpPr txBox="1"/>
          <p:nvPr/>
        </p:nvSpPr>
        <p:spPr>
          <a:xfrm>
            <a:off x="7322435" y="3708228"/>
            <a:ext cx="1997322" cy="385362"/>
          </a:xfrm>
          <a:prstGeom prst="rect">
            <a:avLst/>
          </a:prstGeom>
          <a:noFill/>
        </p:spPr>
        <p:txBody>
          <a:bodyPr wrap="square" rtlCol="0">
            <a:spAutoFit/>
          </a:bodyPr>
          <a:lstStyle/>
          <a:p>
            <a:r>
              <a:rPr lang="tr-TR" sz="1904" dirty="0"/>
              <a:t>Deniz ve Havayolu</a:t>
            </a:r>
          </a:p>
        </p:txBody>
      </p:sp>
      <p:cxnSp>
        <p:nvCxnSpPr>
          <p:cNvPr id="21" name="Düz Ok Bağlayıcısı 20"/>
          <p:cNvCxnSpPr/>
          <p:nvPr/>
        </p:nvCxnSpPr>
        <p:spPr>
          <a:xfrm>
            <a:off x="2977555" y="5577687"/>
            <a:ext cx="2284125" cy="7786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Düz Ok Bağlayıcısı 21"/>
          <p:cNvCxnSpPr>
            <a:stCxn id="10" idx="2"/>
            <a:endCxn id="11" idx="3"/>
          </p:cNvCxnSpPr>
          <p:nvPr/>
        </p:nvCxnSpPr>
        <p:spPr>
          <a:xfrm flipH="1">
            <a:off x="6520680" y="5285634"/>
            <a:ext cx="1812563" cy="10680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Düz Ok Bağlayıcısı 22"/>
          <p:cNvCxnSpPr/>
          <p:nvPr/>
        </p:nvCxnSpPr>
        <p:spPr>
          <a:xfrm>
            <a:off x="8326822" y="4516189"/>
            <a:ext cx="0" cy="3695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957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
          <p:cNvSpPr>
            <a:spLocks noGrp="1"/>
          </p:cNvSpPr>
          <p:nvPr>
            <p:ph type="title"/>
          </p:nvPr>
        </p:nvSpPr>
        <p:spPr>
          <a:xfrm>
            <a:off x="2360418" y="730590"/>
            <a:ext cx="10515600" cy="1325562"/>
          </a:xfrm>
        </p:spPr>
        <p:txBody>
          <a:bodyPr/>
          <a:lstStyle/>
          <a:p>
            <a:r>
              <a:rPr lang="tr-TR" b="1" dirty="0"/>
              <a:t>İhraç Bedellerinin Yurda Getirilmesi</a:t>
            </a:r>
          </a:p>
        </p:txBody>
      </p:sp>
      <p:sp>
        <p:nvSpPr>
          <p:cNvPr id="3" name="İçerik Yer Tutucusu 4"/>
          <p:cNvSpPr>
            <a:spLocks noGrp="1"/>
          </p:cNvSpPr>
          <p:nvPr>
            <p:ph idx="1"/>
          </p:nvPr>
        </p:nvSpPr>
        <p:spPr>
          <a:xfrm>
            <a:off x="1054133" y="1654628"/>
            <a:ext cx="10846130" cy="4915949"/>
          </a:xfrm>
        </p:spPr>
        <p:txBody>
          <a:bodyPr>
            <a:normAutofit lnSpcReduction="10000"/>
          </a:bodyPr>
          <a:lstStyle/>
          <a:p>
            <a:pPr>
              <a:buFont typeface="Wingdings" panose="05000000000000000000" pitchFamily="2" charset="2"/>
              <a:buChar char="Ø"/>
            </a:pPr>
            <a:r>
              <a:rPr lang="tr-TR" sz="3200" dirty="0"/>
              <a:t>04.09.2018 tarih ve 30525 sayılı Resmi </a:t>
            </a:r>
            <a:r>
              <a:rPr lang="tr-TR" sz="3200" dirty="0" err="1"/>
              <a:t>Gazete’de</a:t>
            </a:r>
            <a:r>
              <a:rPr lang="tr-TR" sz="3200" dirty="0"/>
              <a:t> yayımlanan Türk Parası Kıymetini Koruma Hakkında 32 sayılı Karara İlişkin 2018-32/48 sayılı İhracat Bedelleri Hakkında Tebliğ ile yapılan düzenlemeye göre;</a:t>
            </a:r>
          </a:p>
          <a:p>
            <a:pPr marL="0" indent="0">
              <a:buNone/>
            </a:pPr>
            <a:endParaRPr lang="tr-TR" sz="3200" dirty="0"/>
          </a:p>
          <a:p>
            <a:pPr>
              <a:buFont typeface="Wingdings" panose="05000000000000000000" pitchFamily="2" charset="2"/>
              <a:buChar char="Ø"/>
            </a:pPr>
            <a:r>
              <a:rPr lang="tr-TR" sz="3200" dirty="0"/>
              <a:t>İhracat bedellerinin yurda getirilme süresi </a:t>
            </a:r>
            <a:r>
              <a:rPr lang="tr-TR" sz="3200" b="1" dirty="0">
                <a:solidFill>
                  <a:srgbClr val="C00000"/>
                </a:solidFill>
              </a:rPr>
              <a:t>fiili ihraç tarihinden itibaren 180 günü geçemez</a:t>
            </a:r>
            <a:r>
              <a:rPr lang="tr-TR" sz="3200" dirty="0"/>
              <a:t>. </a:t>
            </a:r>
          </a:p>
          <a:p>
            <a:pPr>
              <a:buFont typeface="Wingdings" panose="05000000000000000000" pitchFamily="2" charset="2"/>
              <a:buChar char="Ø"/>
            </a:pPr>
            <a:endParaRPr lang="tr-TR" sz="3200" dirty="0"/>
          </a:p>
          <a:p>
            <a:pPr>
              <a:buFont typeface="Wingdings" panose="05000000000000000000" pitchFamily="2" charset="2"/>
              <a:buChar char="Ø"/>
            </a:pPr>
            <a:r>
              <a:rPr lang="tr-TR" sz="3200" dirty="0"/>
              <a:t>Süresinde getirilmeyen ihraç bedelleri için 1567 sayılı Türk Parası Kıymetini Koruma Hakkında Kanun kapsamında </a:t>
            </a:r>
            <a:r>
              <a:rPr lang="tr-TR" sz="3200" dirty="0">
                <a:solidFill>
                  <a:srgbClr val="C00000"/>
                </a:solidFill>
              </a:rPr>
              <a:t>idari para cezası</a:t>
            </a:r>
            <a:r>
              <a:rPr lang="tr-TR" sz="3200" dirty="0"/>
              <a:t> uygulanır.</a:t>
            </a:r>
          </a:p>
        </p:txBody>
      </p:sp>
    </p:spTree>
    <p:extLst>
      <p:ext uri="{BB962C8B-B14F-4D97-AF65-F5344CB8AC3E}">
        <p14:creationId xmlns:p14="http://schemas.microsoft.com/office/powerpoint/2010/main" val="1798371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
          <p:cNvSpPr>
            <a:spLocks noGrp="1"/>
          </p:cNvSpPr>
          <p:nvPr>
            <p:ph type="title"/>
          </p:nvPr>
        </p:nvSpPr>
        <p:spPr>
          <a:xfrm>
            <a:off x="2256832" y="606391"/>
            <a:ext cx="10515600" cy="1325562"/>
          </a:xfrm>
        </p:spPr>
        <p:txBody>
          <a:bodyPr/>
          <a:lstStyle/>
          <a:p>
            <a:r>
              <a:rPr lang="tr-TR" b="1" dirty="0"/>
              <a:t>İhraç Bedellerinin Yurda Getirilmesi</a:t>
            </a:r>
          </a:p>
        </p:txBody>
      </p:sp>
      <p:sp>
        <p:nvSpPr>
          <p:cNvPr id="3" name="İçerik Yer Tutucusu 4"/>
          <p:cNvSpPr>
            <a:spLocks noGrp="1"/>
          </p:cNvSpPr>
          <p:nvPr>
            <p:ph idx="1"/>
          </p:nvPr>
        </p:nvSpPr>
        <p:spPr>
          <a:xfrm>
            <a:off x="911628" y="1676003"/>
            <a:ext cx="10846130" cy="4915949"/>
          </a:xfrm>
        </p:spPr>
        <p:txBody>
          <a:bodyPr>
            <a:normAutofit fontScale="92500" lnSpcReduction="20000"/>
          </a:bodyPr>
          <a:lstStyle/>
          <a:p>
            <a:pPr marL="0" indent="0">
              <a:buNone/>
            </a:pPr>
            <a:r>
              <a:rPr lang="tr-TR" sz="3200" dirty="0"/>
              <a:t>26/10/2021 tarihli TCMB İhracat Genelgesi’nin 22 inci maddesine göre;</a:t>
            </a:r>
          </a:p>
          <a:p>
            <a:r>
              <a:rPr lang="tr-TR" sz="3200" dirty="0"/>
              <a:t>Hizmet ihracatı,</a:t>
            </a:r>
          </a:p>
          <a:p>
            <a:r>
              <a:rPr lang="tr-TR" sz="3200" dirty="0"/>
              <a:t>Transit ticaret, </a:t>
            </a:r>
          </a:p>
          <a:p>
            <a:r>
              <a:rPr lang="tr-TR" sz="3200" dirty="0"/>
              <a:t>Türkiye’de ikamet etmeyenlere özel fatura ile yapılan satış,</a:t>
            </a:r>
          </a:p>
          <a:p>
            <a:r>
              <a:rPr lang="tr-TR" sz="3200" dirty="0"/>
              <a:t>Türkiye’de ikamet etmeyenlere KDV hesaplanarak yapılan satış,</a:t>
            </a:r>
          </a:p>
          <a:p>
            <a:r>
              <a:rPr lang="tr-TR" sz="3200" dirty="0"/>
              <a:t>Mikro ihracat </a:t>
            </a:r>
          </a:p>
          <a:p>
            <a:r>
              <a:rPr lang="tr-TR" sz="3200" dirty="0"/>
              <a:t>Serbest bölge işlem formu kapsamında gerçekleştirilen 5.000,- ABD doları veya karşılığı döviz ya da Türk lirasını geçmeyen tutardaki ihracat işlemlerinde </a:t>
            </a:r>
          </a:p>
          <a:p>
            <a:pPr marL="0" indent="0">
              <a:buNone/>
            </a:pPr>
            <a:r>
              <a:rPr lang="tr-TR" sz="3200" dirty="0"/>
              <a:t>bedellerin tamamının </a:t>
            </a:r>
            <a:r>
              <a:rPr lang="tr-TR" sz="3200" b="1" dirty="0">
                <a:solidFill>
                  <a:srgbClr val="C00000"/>
                </a:solidFill>
              </a:rPr>
              <a:t>tasarrufu serbesttir</a:t>
            </a:r>
            <a:r>
              <a:rPr lang="tr-TR" sz="3200" dirty="0"/>
              <a:t>.</a:t>
            </a:r>
          </a:p>
        </p:txBody>
      </p:sp>
    </p:spTree>
    <p:extLst>
      <p:ext uri="{BB962C8B-B14F-4D97-AF65-F5344CB8AC3E}">
        <p14:creationId xmlns:p14="http://schemas.microsoft.com/office/powerpoint/2010/main" val="126754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
          <p:cNvSpPr>
            <a:spLocks noGrp="1"/>
          </p:cNvSpPr>
          <p:nvPr>
            <p:ph type="title"/>
          </p:nvPr>
        </p:nvSpPr>
        <p:spPr>
          <a:xfrm>
            <a:off x="1676400" y="2842954"/>
            <a:ext cx="10515600" cy="2851208"/>
          </a:xfrm>
        </p:spPr>
        <p:txBody>
          <a:bodyPr/>
          <a:lstStyle/>
          <a:p>
            <a:r>
              <a:rPr lang="tr-TR" b="1" dirty="0"/>
              <a:t>GERİ GELEN EŞYA</a:t>
            </a:r>
          </a:p>
        </p:txBody>
      </p:sp>
    </p:spTree>
    <p:extLst>
      <p:ext uri="{BB962C8B-B14F-4D97-AF65-F5344CB8AC3E}">
        <p14:creationId xmlns:p14="http://schemas.microsoft.com/office/powerpoint/2010/main" val="2539785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
          <p:cNvSpPr>
            <a:spLocks noGrp="1"/>
          </p:cNvSpPr>
          <p:nvPr>
            <p:ph type="title"/>
          </p:nvPr>
        </p:nvSpPr>
        <p:spPr>
          <a:xfrm>
            <a:off x="2310063" y="734728"/>
            <a:ext cx="9050664" cy="981777"/>
          </a:xfrm>
        </p:spPr>
        <p:txBody>
          <a:bodyPr/>
          <a:lstStyle/>
          <a:p>
            <a:r>
              <a:rPr lang="tr-TR" b="1" dirty="0"/>
              <a:t>GERİ GELEN EŞYA</a:t>
            </a:r>
          </a:p>
        </p:txBody>
      </p:sp>
      <p:sp>
        <p:nvSpPr>
          <p:cNvPr id="3" name="İçerik Yer Tutucusu 4"/>
          <p:cNvSpPr>
            <a:spLocks noGrp="1"/>
          </p:cNvSpPr>
          <p:nvPr>
            <p:ph idx="1"/>
          </p:nvPr>
        </p:nvSpPr>
        <p:spPr>
          <a:xfrm>
            <a:off x="845127" y="1828800"/>
            <a:ext cx="10515600" cy="4351337"/>
          </a:xfrm>
        </p:spPr>
        <p:txBody>
          <a:bodyPr>
            <a:normAutofit/>
          </a:bodyPr>
          <a:lstStyle/>
          <a:p>
            <a:r>
              <a:rPr lang="tr-TR" sz="3600" dirty="0"/>
              <a:t>Bir eşya Türkiye’den ihraç edildikten sonra </a:t>
            </a:r>
            <a:r>
              <a:rPr lang="tr-TR" sz="3600" b="1" dirty="0">
                <a:solidFill>
                  <a:srgbClr val="C00000"/>
                </a:solidFill>
              </a:rPr>
              <a:t>3 yıl içinde </a:t>
            </a:r>
            <a:r>
              <a:rPr lang="tr-TR" sz="3600" dirty="0"/>
              <a:t>geri gelmesi halinde, yükümlüsünün talebi üzerine, belli koşulların karşılanması şartıyla ithalat vergilerinden </a:t>
            </a:r>
            <a:r>
              <a:rPr lang="tr-TR" sz="3600" dirty="0">
                <a:solidFill>
                  <a:srgbClr val="C00000"/>
                </a:solidFill>
              </a:rPr>
              <a:t>muaf olarak </a:t>
            </a:r>
            <a:r>
              <a:rPr lang="tr-TR" sz="3600" dirty="0"/>
              <a:t>yeniden serbest dolaşıma sokulabilmektedir.</a:t>
            </a:r>
          </a:p>
          <a:p>
            <a:r>
              <a:rPr lang="tr-TR" sz="3600" dirty="0"/>
              <a:t>3 yıllık süre beklenmeyen haller ve mücbir sebeplerle uzatılabilir.</a:t>
            </a:r>
          </a:p>
        </p:txBody>
      </p:sp>
    </p:spTree>
    <p:extLst>
      <p:ext uri="{BB962C8B-B14F-4D97-AF65-F5344CB8AC3E}">
        <p14:creationId xmlns:p14="http://schemas.microsoft.com/office/powerpoint/2010/main" val="280605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18611" y="365760"/>
            <a:ext cx="8842116" cy="1325562"/>
          </a:xfrm>
        </p:spPr>
        <p:txBody>
          <a:bodyPr/>
          <a:lstStyle/>
          <a:p>
            <a:r>
              <a:rPr lang="tr-TR" b="1" dirty="0"/>
              <a:t>GERİ GELEN EŞYA</a:t>
            </a:r>
          </a:p>
        </p:txBody>
      </p:sp>
      <p:sp>
        <p:nvSpPr>
          <p:cNvPr id="3" name="İçerik Yer Tutucusu 2"/>
          <p:cNvSpPr>
            <a:spLocks noGrp="1"/>
          </p:cNvSpPr>
          <p:nvPr>
            <p:ph idx="1"/>
          </p:nvPr>
        </p:nvSpPr>
        <p:spPr>
          <a:xfrm>
            <a:off x="838200" y="1502229"/>
            <a:ext cx="10515600" cy="4674734"/>
          </a:xfrm>
        </p:spPr>
        <p:txBody>
          <a:bodyPr>
            <a:normAutofit/>
          </a:bodyPr>
          <a:lstStyle/>
          <a:p>
            <a:pPr marL="0" indent="0">
              <a:buNone/>
            </a:pPr>
            <a:r>
              <a:rPr lang="tr-TR" sz="3600" dirty="0"/>
              <a:t>Muafiyet,</a:t>
            </a:r>
          </a:p>
          <a:p>
            <a:r>
              <a:rPr lang="tr-TR" sz="3600" dirty="0"/>
              <a:t>Geri gelen eşyanın ihracı sırasındaki ayniyetinin değişmemesi,</a:t>
            </a:r>
          </a:p>
          <a:p>
            <a:r>
              <a:rPr lang="tr-TR" sz="3600" dirty="0"/>
              <a:t>İhracat nedeniyle yararlanılan hak ve menfaat varsa bunların iade edildiğini gösteren belgenin sunulması,</a:t>
            </a:r>
          </a:p>
          <a:p>
            <a:r>
              <a:rPr lang="tr-TR" sz="3600" dirty="0"/>
              <a:t>İhracat nedeniyle KDV ve ÖTV iadesinden yararlanılan eşyanın söz konusu vergilerinin tahsil edilmesi,</a:t>
            </a:r>
          </a:p>
          <a:p>
            <a:pPr marL="0" indent="0">
              <a:buNone/>
            </a:pPr>
            <a:r>
              <a:rPr lang="tr-TR" sz="3600" dirty="0"/>
              <a:t>Halinde tanınır.</a:t>
            </a:r>
          </a:p>
        </p:txBody>
      </p:sp>
    </p:spTree>
    <p:extLst>
      <p:ext uri="{BB962C8B-B14F-4D97-AF65-F5344CB8AC3E}">
        <p14:creationId xmlns:p14="http://schemas.microsoft.com/office/powerpoint/2010/main" val="409940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
          <p:cNvSpPr>
            <a:spLocks noGrp="1"/>
          </p:cNvSpPr>
          <p:nvPr>
            <p:ph type="title"/>
          </p:nvPr>
        </p:nvSpPr>
        <p:spPr>
          <a:xfrm>
            <a:off x="1269746" y="2602806"/>
            <a:ext cx="7538427" cy="1395203"/>
          </a:xfrm>
        </p:spPr>
        <p:txBody>
          <a:bodyPr/>
          <a:lstStyle/>
          <a:p>
            <a:r>
              <a:rPr lang="tr-TR" b="1" dirty="0"/>
              <a:t>MİKRO İHRACAT</a:t>
            </a:r>
          </a:p>
        </p:txBody>
      </p:sp>
    </p:spTree>
    <p:extLst>
      <p:ext uri="{BB962C8B-B14F-4D97-AF65-F5344CB8AC3E}">
        <p14:creationId xmlns:p14="http://schemas.microsoft.com/office/powerpoint/2010/main" val="2011734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82F3C885-7D92-4A28-AF61-B31035AD9B26}"/>
              </a:ext>
            </a:extLst>
          </p:cNvPr>
          <p:cNvSpPr>
            <a:spLocks noGrp="1"/>
          </p:cNvSpPr>
          <p:nvPr>
            <p:ph type="title"/>
          </p:nvPr>
        </p:nvSpPr>
        <p:spPr>
          <a:xfrm>
            <a:off x="2374230" y="775954"/>
            <a:ext cx="7975843" cy="828257"/>
          </a:xfrm>
        </p:spPr>
        <p:txBody>
          <a:bodyPr/>
          <a:lstStyle/>
          <a:p>
            <a:r>
              <a:rPr lang="tr-TR" b="1" dirty="0"/>
              <a:t>MİKRO İHRACAT</a:t>
            </a:r>
          </a:p>
        </p:txBody>
      </p:sp>
      <p:sp>
        <p:nvSpPr>
          <p:cNvPr id="3" name="İçerik Yer Tutucusu 4">
            <a:extLst>
              <a:ext uri="{FF2B5EF4-FFF2-40B4-BE49-F238E27FC236}">
                <a16:creationId xmlns:a16="http://schemas.microsoft.com/office/drawing/2014/main" id="{F00A701F-6E48-4E99-B549-E39E0BE3EBF4}"/>
              </a:ext>
            </a:extLst>
          </p:cNvPr>
          <p:cNvSpPr>
            <a:spLocks noGrp="1"/>
          </p:cNvSpPr>
          <p:nvPr>
            <p:ph idx="1"/>
          </p:nvPr>
        </p:nvSpPr>
        <p:spPr>
          <a:xfrm>
            <a:off x="845127" y="1828800"/>
            <a:ext cx="10515600" cy="4351337"/>
          </a:xfrm>
        </p:spPr>
        <p:txBody>
          <a:bodyPr>
            <a:normAutofit/>
          </a:bodyPr>
          <a:lstStyle/>
          <a:p>
            <a:pPr>
              <a:buFont typeface="Wingdings" panose="05000000000000000000" pitchFamily="2" charset="2"/>
              <a:buChar char="Ø"/>
            </a:pPr>
            <a:r>
              <a:rPr lang="tr-TR" sz="3600" dirty="0"/>
              <a:t>Mikro ihracat (e-ihracat), temel olarak, mal ve hizmetlerin internet üzerinden yurt dışına satılmasıdır.</a:t>
            </a:r>
          </a:p>
          <a:p>
            <a:pPr marL="0" indent="0">
              <a:buNone/>
            </a:pPr>
            <a:endParaRPr lang="tr-TR" sz="3600" dirty="0"/>
          </a:p>
          <a:p>
            <a:pPr>
              <a:buFont typeface="Wingdings" panose="05000000000000000000" pitchFamily="2" charset="2"/>
              <a:buChar char="Ø"/>
            </a:pPr>
            <a:r>
              <a:rPr lang="tr-TR" sz="3600" dirty="0"/>
              <a:t>Değeri </a:t>
            </a:r>
            <a:r>
              <a:rPr lang="tr-TR" sz="3600" dirty="0">
                <a:solidFill>
                  <a:srgbClr val="C00000"/>
                </a:solidFill>
              </a:rPr>
              <a:t>15.000 Avro </a:t>
            </a:r>
            <a:r>
              <a:rPr lang="tr-TR" sz="3600" dirty="0"/>
              <a:t>ve miktarı </a:t>
            </a:r>
            <a:r>
              <a:rPr lang="tr-TR" sz="3600" dirty="0">
                <a:solidFill>
                  <a:srgbClr val="C00000"/>
                </a:solidFill>
              </a:rPr>
              <a:t>brüt 300 kilograma </a:t>
            </a:r>
            <a:r>
              <a:rPr lang="tr-TR" sz="3600" dirty="0"/>
              <a:t>kadar olan eşyanın ihracatına ilişkin </a:t>
            </a:r>
            <a:r>
              <a:rPr lang="tr-TR" sz="3600" u="sng" dirty="0"/>
              <a:t>gümrük işlemleri</a:t>
            </a:r>
            <a:r>
              <a:rPr lang="tr-TR" sz="3600" dirty="0"/>
              <a:t>, Ticaret Bakanlığı tarafından operatör yetkisi verilmiş olan </a:t>
            </a:r>
            <a:r>
              <a:rPr lang="tr-TR" sz="3600" u="sng" dirty="0"/>
              <a:t>posta ve hızlı kargo firmaları tarafından yapılır.</a:t>
            </a:r>
          </a:p>
        </p:txBody>
      </p:sp>
    </p:spTree>
    <p:extLst>
      <p:ext uri="{BB962C8B-B14F-4D97-AF65-F5344CB8AC3E}">
        <p14:creationId xmlns:p14="http://schemas.microsoft.com/office/powerpoint/2010/main" val="77879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2091590" y="546443"/>
            <a:ext cx="10515600" cy="1325562"/>
          </a:xfrm>
        </p:spPr>
        <p:txBody>
          <a:bodyPr>
            <a:normAutofit/>
          </a:bodyPr>
          <a:lstStyle/>
          <a:p>
            <a:r>
              <a:rPr lang="tr-TR" dirty="0"/>
              <a:t> </a:t>
            </a:r>
            <a:r>
              <a:rPr lang="tr-TR" b="1" dirty="0"/>
              <a:t>İHRACATTAN ÖNCE YAPILMASI GEREKENLER</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69770"/>
            <a:ext cx="7052187" cy="4568771"/>
          </a:xfrm>
          <a:prstGeom prst="rect">
            <a:avLst/>
          </a:prstGeom>
        </p:spPr>
      </p:pic>
      <p:sp>
        <p:nvSpPr>
          <p:cNvPr id="6" name="Metin kutusu 5"/>
          <p:cNvSpPr txBox="1"/>
          <p:nvPr/>
        </p:nvSpPr>
        <p:spPr>
          <a:xfrm>
            <a:off x="838200" y="1579618"/>
            <a:ext cx="5083443" cy="584775"/>
          </a:xfrm>
          <a:prstGeom prst="rect">
            <a:avLst/>
          </a:prstGeom>
          <a:noFill/>
        </p:spPr>
        <p:txBody>
          <a:bodyPr wrap="none" rtlCol="0">
            <a:spAutoFit/>
          </a:bodyPr>
          <a:lstStyle/>
          <a:p>
            <a:r>
              <a:rPr lang="tr-TR" sz="3200" b="1" dirty="0"/>
              <a:t>İhracatçı Birliği’ne üye olmak</a:t>
            </a:r>
          </a:p>
        </p:txBody>
      </p:sp>
      <p:sp>
        <p:nvSpPr>
          <p:cNvPr id="7" name="Metin kutusu 6"/>
          <p:cNvSpPr txBox="1"/>
          <p:nvPr/>
        </p:nvSpPr>
        <p:spPr>
          <a:xfrm>
            <a:off x="8138651" y="2164393"/>
            <a:ext cx="3215149" cy="1938992"/>
          </a:xfrm>
          <a:prstGeom prst="rect">
            <a:avLst/>
          </a:prstGeom>
          <a:noFill/>
        </p:spPr>
        <p:txBody>
          <a:bodyPr wrap="square" rtlCol="0">
            <a:spAutoFit/>
          </a:bodyPr>
          <a:lstStyle/>
          <a:p>
            <a:r>
              <a:rPr lang="tr-TR" sz="2000" dirty="0"/>
              <a:t>13 İhracatçı Birliği Genel Sekreterliği ve bunların altında 27 farklı alanda faaliyet gösteren toplam 61 İhracatçı Birliği bulunmaktadır.</a:t>
            </a:r>
          </a:p>
        </p:txBody>
      </p:sp>
    </p:spTree>
    <p:extLst>
      <p:ext uri="{BB962C8B-B14F-4D97-AF65-F5344CB8AC3E}">
        <p14:creationId xmlns:p14="http://schemas.microsoft.com/office/powerpoint/2010/main" val="1661973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82F3C885-7D92-4A28-AF61-B31035AD9B26}"/>
              </a:ext>
            </a:extLst>
          </p:cNvPr>
          <p:cNvSpPr>
            <a:spLocks noGrp="1"/>
          </p:cNvSpPr>
          <p:nvPr>
            <p:ph type="title"/>
          </p:nvPr>
        </p:nvSpPr>
        <p:spPr>
          <a:xfrm>
            <a:off x="2358188" y="721893"/>
            <a:ext cx="8601485" cy="889217"/>
          </a:xfrm>
        </p:spPr>
        <p:txBody>
          <a:bodyPr/>
          <a:lstStyle/>
          <a:p>
            <a:r>
              <a:rPr lang="tr-TR" b="1" dirty="0"/>
              <a:t>MİKRO İHRACAT</a:t>
            </a:r>
          </a:p>
        </p:txBody>
      </p:sp>
      <p:sp>
        <p:nvSpPr>
          <p:cNvPr id="3" name="İçerik Yer Tutucusu 4">
            <a:extLst>
              <a:ext uri="{FF2B5EF4-FFF2-40B4-BE49-F238E27FC236}">
                <a16:creationId xmlns:a16="http://schemas.microsoft.com/office/drawing/2014/main" id="{F00A701F-6E48-4E99-B549-E39E0BE3EBF4}"/>
              </a:ext>
            </a:extLst>
          </p:cNvPr>
          <p:cNvSpPr>
            <a:spLocks noGrp="1"/>
          </p:cNvSpPr>
          <p:nvPr>
            <p:ph idx="1"/>
          </p:nvPr>
        </p:nvSpPr>
        <p:spPr>
          <a:xfrm>
            <a:off x="845127" y="1828800"/>
            <a:ext cx="10515600" cy="4351337"/>
          </a:xfrm>
        </p:spPr>
        <p:txBody>
          <a:bodyPr>
            <a:normAutofit/>
          </a:bodyPr>
          <a:lstStyle/>
          <a:p>
            <a:pPr>
              <a:buFont typeface="Wingdings" panose="05000000000000000000" pitchFamily="2" charset="2"/>
              <a:buChar char="Ø"/>
            </a:pPr>
            <a:r>
              <a:rPr lang="tr-TR" dirty="0"/>
              <a:t> </a:t>
            </a:r>
            <a:r>
              <a:rPr lang="tr-TR" sz="3200" dirty="0"/>
              <a:t>Mikro ihracat işlemlerinizde,</a:t>
            </a:r>
          </a:p>
          <a:p>
            <a:pPr lvl="1"/>
            <a:r>
              <a:rPr lang="tr-TR" sz="2800" dirty="0"/>
              <a:t>Hızlı kargo firması ya da posta idaresine ödenen taşıma ücreti dışında bir maliyet yoktur,</a:t>
            </a:r>
          </a:p>
          <a:p>
            <a:pPr lvl="1"/>
            <a:r>
              <a:rPr lang="tr-TR" sz="2800" dirty="0"/>
              <a:t>Gümrük beyanı ihracatçı birliği onayına tabi değildir. </a:t>
            </a:r>
          </a:p>
          <a:p>
            <a:pPr>
              <a:buFont typeface="Wingdings" panose="05000000000000000000" pitchFamily="2" charset="2"/>
              <a:buChar char="Ø"/>
            </a:pPr>
            <a:r>
              <a:rPr lang="tr-TR" sz="3200" dirty="0"/>
              <a:t> Eşyanız, operatör firma tarafından kapınızdan teslim alınarak ve gümrük beyanı dahil tüm gümrük işlemleri bu firma tarafından yapılarak yurt dışına gönderilir. </a:t>
            </a:r>
          </a:p>
          <a:p>
            <a:pPr>
              <a:buFont typeface="Wingdings" panose="05000000000000000000" pitchFamily="2" charset="2"/>
              <a:buChar char="Ø"/>
            </a:pPr>
            <a:r>
              <a:rPr lang="tr-TR" sz="3200" dirty="0"/>
              <a:t> Ayrıca, bu şekilde yaptığınız ihracattan doğan KDV iadesini de alabilirsiniz.</a:t>
            </a:r>
          </a:p>
        </p:txBody>
      </p:sp>
    </p:spTree>
    <p:extLst>
      <p:ext uri="{BB962C8B-B14F-4D97-AF65-F5344CB8AC3E}">
        <p14:creationId xmlns:p14="http://schemas.microsoft.com/office/powerpoint/2010/main" val="1991791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3"/>
          <p:cNvSpPr>
            <a:spLocks noGrp="1"/>
          </p:cNvSpPr>
          <p:nvPr>
            <p:ph type="title"/>
          </p:nvPr>
        </p:nvSpPr>
        <p:spPr>
          <a:xfrm>
            <a:off x="1173494" y="2041333"/>
            <a:ext cx="7538427" cy="1395203"/>
          </a:xfrm>
        </p:spPr>
        <p:txBody>
          <a:bodyPr/>
          <a:lstStyle/>
          <a:p>
            <a:r>
              <a:rPr lang="tr-TR" b="1" dirty="0"/>
              <a:t>TEK PENCERE SİSTEMİ</a:t>
            </a:r>
          </a:p>
        </p:txBody>
      </p:sp>
    </p:spTree>
    <p:extLst>
      <p:ext uri="{BB962C8B-B14F-4D97-AF65-F5344CB8AC3E}">
        <p14:creationId xmlns:p14="http://schemas.microsoft.com/office/powerpoint/2010/main" val="3785803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479134" y="612627"/>
            <a:ext cx="4885174" cy="707886"/>
          </a:xfrm>
          <a:prstGeom prst="rect">
            <a:avLst/>
          </a:prstGeom>
          <a:noFill/>
          <a:ln>
            <a:noFill/>
          </a:ln>
        </p:spPr>
        <p:txBody>
          <a:bodyPr wrap="square" rtlCol="0">
            <a:spAutoFit/>
          </a:bodyPr>
          <a:lstStyle/>
          <a:p>
            <a:pPr defTabSz="457189"/>
            <a:r>
              <a:rPr lang="tr-TR" sz="4000" b="1" dirty="0"/>
              <a:t>TEK PENCERE SİSTEMİ</a:t>
            </a:r>
            <a:endParaRPr lang="tr-TR" sz="4000" b="1" i="1" dirty="0">
              <a:latin typeface="Cambria" pitchFamily="18" charset="0"/>
            </a:endParaRPr>
          </a:p>
        </p:txBody>
      </p:sp>
      <p:sp>
        <p:nvSpPr>
          <p:cNvPr id="3" name="Dikdörtgen 2"/>
          <p:cNvSpPr/>
          <p:nvPr/>
        </p:nvSpPr>
        <p:spPr>
          <a:xfrm>
            <a:off x="370114" y="848583"/>
            <a:ext cx="11560629" cy="2215991"/>
          </a:xfrm>
          <a:prstGeom prst="rect">
            <a:avLst/>
          </a:prstGeom>
        </p:spPr>
        <p:txBody>
          <a:bodyPr wrap="square">
            <a:spAutoFit/>
          </a:bodyPr>
          <a:lstStyle/>
          <a:p>
            <a:endParaRPr lang="tr-TR" sz="4000" dirty="0"/>
          </a:p>
          <a:p>
            <a:r>
              <a:rPr lang="tr-TR" sz="4000" dirty="0"/>
              <a:t>Gümrük işlemleri sırasında istenen tüm belgelerin tek noktadan temin edilmesini sağlayan sistemdir. </a:t>
            </a:r>
          </a:p>
          <a:p>
            <a:pPr marL="285750" indent="-285750">
              <a:buFont typeface="Arial" panose="020B0604020202020204" pitchFamily="34" charset="0"/>
              <a:buChar char="•"/>
            </a:pPr>
            <a:endParaRPr lang="tr-TR" dirty="0"/>
          </a:p>
        </p:txBody>
      </p:sp>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6292" t="20203" r="6651" b="8696"/>
          <a:stretch/>
        </p:blipFill>
        <p:spPr>
          <a:xfrm>
            <a:off x="2960914" y="3064574"/>
            <a:ext cx="5290458" cy="3243943"/>
          </a:xfrm>
          <a:prstGeom prst="rect">
            <a:avLst/>
          </a:prstGeom>
        </p:spPr>
      </p:pic>
    </p:spTree>
    <p:extLst>
      <p:ext uri="{BB962C8B-B14F-4D97-AF65-F5344CB8AC3E}">
        <p14:creationId xmlns:p14="http://schemas.microsoft.com/office/powerpoint/2010/main" val="291515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Slayt Numarası Yer Tutucusu"/>
          <p:cNvSpPr txBox="1">
            <a:spLocks/>
          </p:cNvSpPr>
          <p:nvPr/>
        </p:nvSpPr>
        <p:spPr>
          <a:xfrm>
            <a:off x="8617527" y="6356350"/>
            <a:ext cx="2743200" cy="365125"/>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8532-AD03-8A4F-977F-AB500C7AD685}" type="slidenum">
              <a:rPr lang="en-US" smtClean="0">
                <a:solidFill>
                  <a:prstClr val="black">
                    <a:tint val="75000"/>
                  </a:prstClr>
                </a:solidFill>
              </a:rPr>
              <a:pPr/>
              <a:t>62</a:t>
            </a:fld>
            <a:endParaRPr lang="en-US">
              <a:solidFill>
                <a:prstClr val="black">
                  <a:tint val="75000"/>
                </a:prstClr>
              </a:solidFill>
            </a:endParaRPr>
          </a:p>
        </p:txBody>
      </p:sp>
      <p:sp useBgFill="1">
        <p:nvSpPr>
          <p:cNvPr id="3" name="Metin kutusu 2"/>
          <p:cNvSpPr txBox="1"/>
          <p:nvPr/>
        </p:nvSpPr>
        <p:spPr>
          <a:xfrm>
            <a:off x="2422358" y="464653"/>
            <a:ext cx="8650195" cy="707886"/>
          </a:xfrm>
          <a:prstGeom prst="rect">
            <a:avLst/>
          </a:prstGeom>
        </p:spPr>
        <p:txBody>
          <a:bodyPr wrap="square" rtlCol="0">
            <a:spAutoFit/>
          </a:bodyPr>
          <a:lstStyle/>
          <a:p>
            <a:pPr defTabSz="457189"/>
            <a:r>
              <a:rPr lang="tr-TR" sz="4000" b="1" dirty="0">
                <a:latin typeface="Calibri" panose="020F0502020204030204" pitchFamily="34" charset="0"/>
                <a:cs typeface="Calibri" panose="020F0502020204030204" pitchFamily="34" charset="0"/>
              </a:rPr>
              <a:t>TEK PENCERE SİSTEMİNİN AŞAMALARI</a:t>
            </a:r>
          </a:p>
        </p:txBody>
      </p:sp>
      <p:sp>
        <p:nvSpPr>
          <p:cNvPr id="4" name="Dikdörtgen 3"/>
          <p:cNvSpPr/>
          <p:nvPr/>
        </p:nvSpPr>
        <p:spPr>
          <a:xfrm>
            <a:off x="1620983" y="2363666"/>
            <a:ext cx="9819650" cy="1754326"/>
          </a:xfrm>
          <a:prstGeom prst="rect">
            <a:avLst/>
          </a:prstGeom>
        </p:spPr>
        <p:txBody>
          <a:bodyPr wrap="square">
            <a:spAutoFit/>
          </a:bodyPr>
          <a:lstStyle/>
          <a:p>
            <a:endParaRPr lang="tr-TR" sz="3600" dirty="0">
              <a:solidFill>
                <a:schemeClr val="tx2"/>
              </a:solidFill>
            </a:endParaRPr>
          </a:p>
          <a:p>
            <a:pPr marL="571500" indent="-571500">
              <a:buFont typeface="Arial" panose="020B0604020202020204" pitchFamily="34" charset="0"/>
              <a:buChar char="•"/>
            </a:pPr>
            <a:endParaRPr lang="tr-TR" sz="3600" dirty="0"/>
          </a:p>
          <a:p>
            <a:pPr marL="571500" lvl="0" indent="-571500">
              <a:buFont typeface="Arial" panose="020B0604020202020204" pitchFamily="34" charset="0"/>
              <a:buChar char="•"/>
            </a:pPr>
            <a:endParaRPr lang="tr-TR" sz="3600" dirty="0">
              <a:solidFill>
                <a:schemeClr val="tx2"/>
              </a:solidFill>
            </a:endParaRPr>
          </a:p>
        </p:txBody>
      </p:sp>
      <p:sp>
        <p:nvSpPr>
          <p:cNvPr id="5" name="Rectangle 1"/>
          <p:cNvSpPr/>
          <p:nvPr/>
        </p:nvSpPr>
        <p:spPr>
          <a:xfrm>
            <a:off x="320842" y="1468787"/>
            <a:ext cx="4702629" cy="5539978"/>
          </a:xfrm>
          <a:prstGeom prst="rect">
            <a:avLst/>
          </a:prstGeom>
        </p:spPr>
        <p:txBody>
          <a:bodyPr wrap="square">
            <a:spAutoFit/>
          </a:bodyPr>
          <a:lstStyle/>
          <a:p>
            <a:pPr algn="just"/>
            <a:r>
              <a:rPr lang="tr-TR" sz="2800" dirty="0"/>
              <a:t>Sistem iki aşamalı olarak uygulamaya geçirilmiştir:</a:t>
            </a:r>
          </a:p>
          <a:p>
            <a:pPr algn="just"/>
            <a:endParaRPr lang="tr-TR" sz="2800" dirty="0"/>
          </a:p>
          <a:p>
            <a:r>
              <a:rPr lang="tr-TR" sz="2800" b="1" dirty="0"/>
              <a:t>1) “E-Belge”:</a:t>
            </a:r>
            <a:r>
              <a:rPr lang="tr-TR" sz="2800" dirty="0"/>
              <a:t> İlgili Bakanlık/Kurum tarafından düzenlenen izin, onay ve belgelerin elektronik ortamda Ticaret Bakanlığına aktarılması ve bunların kâğıt ortamında ibraz edilmeksizin, doğrudan gümrük işlemlerinde kullanılması ve takibi,</a:t>
            </a:r>
          </a:p>
          <a:p>
            <a:pPr algn="just"/>
            <a:endParaRPr lang="tr-TR" dirty="0"/>
          </a:p>
        </p:txBody>
      </p:sp>
      <p:pic>
        <p:nvPicPr>
          <p:cNvPr id="6" name="Resim 5"/>
          <p:cNvPicPr>
            <a:picLocks noChangeAspect="1"/>
          </p:cNvPicPr>
          <p:nvPr/>
        </p:nvPicPr>
        <p:blipFill>
          <a:blip r:embed="rId3"/>
          <a:stretch>
            <a:fillRect/>
          </a:stretch>
        </p:blipFill>
        <p:spPr>
          <a:xfrm>
            <a:off x="5354078" y="1468787"/>
            <a:ext cx="5266128" cy="2916698"/>
          </a:xfrm>
          <a:prstGeom prst="rect">
            <a:avLst/>
          </a:prstGeom>
        </p:spPr>
      </p:pic>
      <p:sp>
        <p:nvSpPr>
          <p:cNvPr id="7" name="Metin kutusu 6"/>
          <p:cNvSpPr txBox="1"/>
          <p:nvPr/>
        </p:nvSpPr>
        <p:spPr>
          <a:xfrm>
            <a:off x="5354078" y="4652978"/>
            <a:ext cx="6791533" cy="2246769"/>
          </a:xfrm>
          <a:prstGeom prst="rect">
            <a:avLst/>
          </a:prstGeom>
          <a:noFill/>
        </p:spPr>
        <p:txBody>
          <a:bodyPr wrap="square" rtlCol="0">
            <a:spAutoFit/>
          </a:bodyPr>
          <a:lstStyle/>
          <a:p>
            <a:pPr lvl="0" algn="just"/>
            <a:r>
              <a:rPr lang="tr-TR" sz="2800" b="1" dirty="0">
                <a:solidFill>
                  <a:prstClr val="black"/>
                </a:solidFill>
              </a:rPr>
              <a:t>2) “E-Başvuru”:</a:t>
            </a:r>
            <a:r>
              <a:rPr lang="tr-TR" sz="2800" dirty="0">
                <a:solidFill>
                  <a:prstClr val="black"/>
                </a:solidFill>
              </a:rPr>
              <a:t> İzin, onay ve belgelere ilişkin başvuruların doğrudan Ticaret Bakanlığına yapılarak ilgili kuruma iletilmesi ve başvuru sonucunun ilgili kurumdan elektronik ortamda alınması. </a:t>
            </a:r>
          </a:p>
        </p:txBody>
      </p:sp>
    </p:spTree>
    <p:extLst>
      <p:ext uri="{BB962C8B-B14F-4D97-AF65-F5344CB8AC3E}">
        <p14:creationId xmlns:p14="http://schemas.microsoft.com/office/powerpoint/2010/main" val="1563990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Metin kutusu 2"/>
          <p:cNvSpPr txBox="1"/>
          <p:nvPr/>
        </p:nvSpPr>
        <p:spPr>
          <a:xfrm>
            <a:off x="2500746" y="362780"/>
            <a:ext cx="8513618" cy="707886"/>
          </a:xfrm>
          <a:prstGeom prst="rect">
            <a:avLst/>
          </a:prstGeom>
        </p:spPr>
        <p:txBody>
          <a:bodyPr wrap="square" rtlCol="0">
            <a:spAutoFit/>
          </a:bodyPr>
          <a:lstStyle/>
          <a:p>
            <a:pPr defTabSz="457189"/>
            <a:r>
              <a:rPr lang="tr-TR" sz="4000" b="1" dirty="0">
                <a:latin typeface="Calibri" panose="020F0502020204030204" pitchFamily="34" charset="0"/>
                <a:cs typeface="Calibri" panose="020F0502020204030204" pitchFamily="34" charset="0"/>
              </a:rPr>
              <a:t>TEK PENCERE SİSTEMİNİN FAYDALARI</a:t>
            </a:r>
          </a:p>
        </p:txBody>
      </p:sp>
      <p:pic>
        <p:nvPicPr>
          <p:cNvPr id="4" name="Resim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892" y="1029786"/>
            <a:ext cx="4896544" cy="4780449"/>
          </a:xfrm>
          <a:prstGeom prst="ellipse">
            <a:avLst/>
          </a:prstGeom>
        </p:spPr>
      </p:pic>
      <p:sp>
        <p:nvSpPr>
          <p:cNvPr id="5" name="Yuvarlatılmış Dikdörtgen 11"/>
          <p:cNvSpPr/>
          <p:nvPr/>
        </p:nvSpPr>
        <p:spPr>
          <a:xfrm>
            <a:off x="1242013" y="1783430"/>
            <a:ext cx="1930637" cy="2420600"/>
          </a:xfrm>
          <a:prstGeom prst="roundRect">
            <a:avLst/>
          </a:prstGeom>
          <a:noFill/>
          <a:ln w="6350">
            <a:solidFill>
              <a:srgbClr val="FFFFFF"/>
            </a:solidFill>
          </a:ln>
          <a:effectLst/>
        </p:spPr>
        <p:txBody>
          <a:bodyPr wrap="square">
            <a:spAutoFit/>
          </a:bodyPr>
          <a:lstStyle/>
          <a:p>
            <a:pPr algn="ctr"/>
            <a:r>
              <a:rPr lang="tr-TR" sz="2000" dirty="0">
                <a:solidFill>
                  <a:srgbClr val="0D2450"/>
                </a:solidFill>
                <a:latin typeface="Avenir Next LT W04 Demi" panose="020B0703020202020204" pitchFamily="34" charset="-94"/>
                <a:ea typeface="Calibri" panose="020F0502020204030204" pitchFamily="34" charset="0"/>
                <a:cs typeface="Times New Roman" panose="02020603050405020304" pitchFamily="18" charset="0"/>
              </a:rPr>
              <a:t>Farklı Kurumlarca düzenlenen </a:t>
            </a:r>
          </a:p>
          <a:p>
            <a:pPr algn="ctr"/>
            <a:r>
              <a:rPr lang="tr-TR" sz="2000" dirty="0">
                <a:solidFill>
                  <a:srgbClr val="C00000"/>
                </a:solidFill>
                <a:latin typeface="Avenir Next LT W04 Demi" panose="020B0703020202020204" pitchFamily="34" charset="-94"/>
                <a:ea typeface="Calibri" panose="020F0502020204030204" pitchFamily="34" charset="0"/>
                <a:cs typeface="Times New Roman" panose="02020603050405020304" pitchFamily="18" charset="0"/>
              </a:rPr>
              <a:t>168 belgenin </a:t>
            </a:r>
          </a:p>
          <a:p>
            <a:pPr algn="ctr"/>
            <a:r>
              <a:rPr lang="tr-TR" sz="2000" dirty="0">
                <a:solidFill>
                  <a:srgbClr val="0D2450"/>
                </a:solidFill>
                <a:latin typeface="Avenir Next LT W04 Demi" panose="020B0703020202020204" pitchFamily="34" charset="-94"/>
                <a:ea typeface="Calibri" panose="020F0502020204030204" pitchFamily="34" charset="0"/>
                <a:cs typeface="Times New Roman" panose="02020603050405020304" pitchFamily="18" charset="0"/>
              </a:rPr>
              <a:t>E-Devlet kapısı üzerinden başvurusu</a:t>
            </a:r>
          </a:p>
        </p:txBody>
      </p:sp>
      <p:sp>
        <p:nvSpPr>
          <p:cNvPr id="6" name="Yuvarlatılmış Dikdörtgen 12"/>
          <p:cNvSpPr/>
          <p:nvPr/>
        </p:nvSpPr>
        <p:spPr>
          <a:xfrm>
            <a:off x="8700655" y="1565563"/>
            <a:ext cx="2313709" cy="2145268"/>
          </a:xfrm>
          <a:prstGeom prst="roundRect">
            <a:avLst/>
          </a:prstGeom>
          <a:ln>
            <a:solidFill>
              <a:srgbClr val="FFFFFF"/>
            </a:solidFill>
          </a:ln>
        </p:spPr>
        <p:txBody>
          <a:bodyPr wrap="square">
            <a:spAutoFit/>
          </a:bodyPr>
          <a:lstStyle/>
          <a:p>
            <a:pPr algn="ctr"/>
            <a:r>
              <a:rPr lang="tr-TR" sz="2400" dirty="0">
                <a:solidFill>
                  <a:srgbClr val="0D2450"/>
                </a:solidFill>
                <a:latin typeface="Avenir Next LT W04 Demi" panose="020B0703020202020204" pitchFamily="34" charset="-94"/>
                <a:ea typeface="Calibri" panose="020F0502020204030204" pitchFamily="34" charset="0"/>
                <a:cs typeface="Times New Roman" panose="02020603050405020304" pitchFamily="18" charset="0"/>
              </a:rPr>
              <a:t>İzlenebilirlik </a:t>
            </a:r>
          </a:p>
          <a:p>
            <a:pPr algn="ctr"/>
            <a:r>
              <a:rPr lang="tr-TR" sz="2400" dirty="0">
                <a:solidFill>
                  <a:srgbClr val="0D2450"/>
                </a:solidFill>
                <a:latin typeface="Avenir Next LT W04 Demi" panose="020B0703020202020204" pitchFamily="34" charset="-94"/>
                <a:ea typeface="Calibri" panose="020F0502020204030204" pitchFamily="34" charset="0"/>
                <a:cs typeface="Times New Roman" panose="02020603050405020304" pitchFamily="18" charset="0"/>
              </a:rPr>
              <a:t>ve </a:t>
            </a:r>
          </a:p>
          <a:p>
            <a:pPr algn="ctr"/>
            <a:r>
              <a:rPr lang="tr-TR" sz="2400" dirty="0">
                <a:solidFill>
                  <a:srgbClr val="0D2450"/>
                </a:solidFill>
                <a:latin typeface="Avenir Next LT W04 Demi" panose="020B0703020202020204" pitchFamily="34" charset="-94"/>
                <a:ea typeface="Calibri" panose="020F0502020204030204" pitchFamily="34" charset="0"/>
                <a:cs typeface="Times New Roman" panose="02020603050405020304" pitchFamily="18" charset="0"/>
              </a:rPr>
              <a:t>kontrollerin</a:t>
            </a:r>
          </a:p>
          <a:p>
            <a:pPr algn="ctr"/>
            <a:r>
              <a:rPr lang="tr-TR" sz="2400" dirty="0">
                <a:solidFill>
                  <a:srgbClr val="0D2450"/>
                </a:solidFill>
                <a:latin typeface="Avenir Next LT W04 Demi" panose="020B0703020202020204" pitchFamily="34" charset="-94"/>
                <a:ea typeface="Calibri" panose="020F0502020204030204" pitchFamily="34" charset="0"/>
                <a:cs typeface="Times New Roman" panose="02020603050405020304" pitchFamily="18" charset="0"/>
              </a:rPr>
              <a:t>etkinliğinin artırılması</a:t>
            </a:r>
          </a:p>
        </p:txBody>
      </p:sp>
      <p:sp>
        <p:nvSpPr>
          <p:cNvPr id="7" name="Yuvarlatılmış Dikdörtgen 13"/>
          <p:cNvSpPr/>
          <p:nvPr/>
        </p:nvSpPr>
        <p:spPr>
          <a:xfrm>
            <a:off x="8700655" y="4482212"/>
            <a:ext cx="2154628" cy="1328023"/>
          </a:xfrm>
          <a:prstGeom prst="roundRect">
            <a:avLst/>
          </a:prstGeom>
          <a:ln>
            <a:solidFill>
              <a:srgbClr val="FFFFFF"/>
            </a:solidFill>
          </a:ln>
        </p:spPr>
        <p:txBody>
          <a:bodyPr wrap="square">
            <a:spAutoFit/>
          </a:bodyPr>
          <a:lstStyle/>
          <a:p>
            <a:pPr algn="ctr"/>
            <a:r>
              <a:rPr lang="tr-TR" sz="2400" dirty="0">
                <a:solidFill>
                  <a:srgbClr val="0D2450"/>
                </a:solidFill>
                <a:latin typeface="Avenir Next LT W04 Demi" panose="020B0703020202020204" pitchFamily="34" charset="-94"/>
                <a:ea typeface="Calibri" panose="020F0502020204030204" pitchFamily="34" charset="0"/>
                <a:cs typeface="Times New Roman" panose="02020603050405020304" pitchFamily="18" charset="0"/>
              </a:rPr>
              <a:t>Zaman ve kaynak tasarrufu</a:t>
            </a:r>
          </a:p>
        </p:txBody>
      </p:sp>
      <p:sp>
        <p:nvSpPr>
          <p:cNvPr id="8" name="Yuvarlatılmış Dikdörtgen 16"/>
          <p:cNvSpPr/>
          <p:nvPr/>
        </p:nvSpPr>
        <p:spPr>
          <a:xfrm>
            <a:off x="842780" y="4488324"/>
            <a:ext cx="3148566" cy="1736646"/>
          </a:xfrm>
          <a:prstGeom prst="roundRect">
            <a:avLst/>
          </a:prstGeom>
          <a:ln>
            <a:noFill/>
          </a:ln>
        </p:spPr>
        <p:txBody>
          <a:bodyPr wrap="square">
            <a:spAutoFit/>
          </a:bodyPr>
          <a:lstStyle/>
          <a:p>
            <a:pPr algn="ctr"/>
            <a:r>
              <a:rPr lang="tr-TR" sz="2400" dirty="0">
                <a:solidFill>
                  <a:srgbClr val="0D2450"/>
                </a:solidFill>
                <a:latin typeface="Avenir Next LT W04 Demi" panose="020B0703020202020204" pitchFamily="34" charset="-94"/>
                <a:ea typeface="Calibri" panose="020F0502020204030204" pitchFamily="34" charset="0"/>
                <a:cs typeface="Times New Roman" panose="02020603050405020304" pitchFamily="18" charset="0"/>
              </a:rPr>
              <a:t>Farklı kurumlarca düzenlenen belgelerin standartlaştırılması</a:t>
            </a:r>
          </a:p>
        </p:txBody>
      </p:sp>
      <p:sp>
        <p:nvSpPr>
          <p:cNvPr id="9" name="Yuvarlatılmış Dikdörtgen 8"/>
          <p:cNvSpPr/>
          <p:nvPr/>
        </p:nvSpPr>
        <p:spPr>
          <a:xfrm>
            <a:off x="872836" y="4482212"/>
            <a:ext cx="3020291" cy="175205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57590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33072" y="700045"/>
            <a:ext cx="8325856" cy="5983220"/>
          </a:xfrm>
        </p:spPr>
        <p:txBody>
          <a:bodyPr>
            <a:noAutofit/>
          </a:bodyPr>
          <a:lstStyle/>
          <a:p>
            <a:pPr marL="0" indent="0" algn="ctr">
              <a:buNone/>
            </a:pPr>
            <a:endParaRPr lang="tr-TR" sz="6000" b="1" dirty="0">
              <a:solidFill>
                <a:srgbClr val="2A3E6E"/>
              </a:solidFill>
            </a:endParaRPr>
          </a:p>
          <a:p>
            <a:pPr marL="0" indent="0" algn="ctr">
              <a:buNone/>
            </a:pPr>
            <a:r>
              <a:rPr lang="tr-TR" sz="4800" b="1" dirty="0">
                <a:solidFill>
                  <a:srgbClr val="2A3E6E"/>
                </a:solidFill>
              </a:rPr>
              <a:t>TEŞEKKÜR EDERİM</a:t>
            </a:r>
          </a:p>
          <a:p>
            <a:pPr marL="0" indent="0" algn="ctr">
              <a:buNone/>
            </a:pPr>
            <a:endParaRPr lang="tr-TR" sz="3600" b="1" dirty="0">
              <a:solidFill>
                <a:srgbClr val="2A3E6E"/>
              </a:solidFill>
            </a:endParaRPr>
          </a:p>
          <a:p>
            <a:pPr marL="0" indent="0" algn="ctr">
              <a:buNone/>
            </a:pPr>
            <a:r>
              <a:rPr lang="tr-TR" sz="3600" b="1" dirty="0">
                <a:solidFill>
                  <a:srgbClr val="2A3E6E"/>
                </a:solidFill>
              </a:rPr>
              <a:t>ALİ MURAT PALA</a:t>
            </a:r>
          </a:p>
          <a:p>
            <a:pPr marL="0" indent="0" algn="ctr">
              <a:buNone/>
            </a:pPr>
            <a:r>
              <a:rPr lang="tr-TR" sz="3600" b="1" dirty="0">
                <a:solidFill>
                  <a:srgbClr val="2A3E6E"/>
                </a:solidFill>
              </a:rPr>
              <a:t>TİCARET UZMANI</a:t>
            </a:r>
          </a:p>
          <a:p>
            <a:pPr marL="0" indent="0" algn="ctr">
              <a:buNone/>
            </a:pPr>
            <a:r>
              <a:rPr lang="tr-TR" sz="3600" b="1" dirty="0">
                <a:solidFill>
                  <a:srgbClr val="2A3E6E"/>
                </a:solidFill>
              </a:rPr>
              <a:t>a.pala@ticaret.gov.tr</a:t>
            </a:r>
            <a:endParaRPr lang="tr-TR" sz="4400" b="1" dirty="0">
              <a:solidFill>
                <a:srgbClr val="2A3E6E"/>
              </a:solidFill>
            </a:endParaRPr>
          </a:p>
        </p:txBody>
      </p:sp>
      <p:sp>
        <p:nvSpPr>
          <p:cNvPr id="6" name="Dikdörtgen 5"/>
          <p:cNvSpPr/>
          <p:nvPr/>
        </p:nvSpPr>
        <p:spPr>
          <a:xfrm>
            <a:off x="2053" y="6481187"/>
            <a:ext cx="896712" cy="3674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sz="1904"/>
          </a:p>
        </p:txBody>
      </p:sp>
    </p:spTree>
    <p:extLst>
      <p:ext uri="{BB962C8B-B14F-4D97-AF65-F5344CB8AC3E}">
        <p14:creationId xmlns:p14="http://schemas.microsoft.com/office/powerpoint/2010/main" val="2902353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van 1"/>
          <p:cNvSpPr>
            <a:spLocks noGrp="1"/>
          </p:cNvSpPr>
          <p:nvPr>
            <p:ph type="title"/>
          </p:nvPr>
        </p:nvSpPr>
        <p:spPr>
          <a:xfrm>
            <a:off x="2112453" y="427314"/>
            <a:ext cx="10515600" cy="1325562"/>
          </a:xfrm>
        </p:spPr>
        <p:txBody>
          <a:bodyPr>
            <a:normAutofit/>
          </a:bodyPr>
          <a:lstStyle/>
          <a:p>
            <a:r>
              <a:rPr lang="tr-TR" b="1" dirty="0"/>
              <a:t>İHRACATTAN ÖNCE YAPILMASI GEREKENLER</a:t>
            </a: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6686"/>
            <a:ext cx="8740413" cy="4173793"/>
          </a:xfrm>
          <a:prstGeom prst="rect">
            <a:avLst/>
          </a:prstGeom>
        </p:spPr>
      </p:pic>
      <p:sp>
        <p:nvSpPr>
          <p:cNvPr id="11" name="Metin kutusu 10"/>
          <p:cNvSpPr txBox="1"/>
          <p:nvPr/>
        </p:nvSpPr>
        <p:spPr>
          <a:xfrm>
            <a:off x="8912866" y="2212257"/>
            <a:ext cx="2613387" cy="2031325"/>
          </a:xfrm>
          <a:prstGeom prst="rect">
            <a:avLst/>
          </a:prstGeom>
          <a:noFill/>
        </p:spPr>
        <p:txBody>
          <a:bodyPr wrap="square" rtlCol="0">
            <a:spAutoFit/>
          </a:bodyPr>
          <a:lstStyle/>
          <a:p>
            <a:pPr lvl="0"/>
            <a:r>
              <a:rPr lang="tr-TR" dirty="0"/>
              <a:t>18 Gümrük ve Dış Ticaret Bölge Müdürlüğü,</a:t>
            </a:r>
          </a:p>
          <a:p>
            <a:r>
              <a:rPr lang="tr-TR" dirty="0"/>
              <a:t>164 gümrük müdürlüğü bulunmaktadır. </a:t>
            </a:r>
          </a:p>
          <a:p>
            <a:r>
              <a:rPr lang="tr-TR" dirty="0"/>
              <a:t>(</a:t>
            </a:r>
            <a:r>
              <a:rPr lang="tr-TR" i="1" dirty="0"/>
              <a:t>150 adedi faal, 14 adedi faal değildir</a:t>
            </a:r>
            <a:r>
              <a:rPr lang="tr-TR" dirty="0"/>
              <a:t>)</a:t>
            </a:r>
          </a:p>
          <a:p>
            <a:pPr>
              <a:buFont typeface="Wingdings" panose="05000000000000000000" pitchFamily="2" charset="2"/>
              <a:buChar char="§"/>
            </a:pPr>
            <a:endParaRPr lang="tr-TR" dirty="0"/>
          </a:p>
        </p:txBody>
      </p:sp>
      <p:sp>
        <p:nvSpPr>
          <p:cNvPr id="12" name="Metin kutusu 11"/>
          <p:cNvSpPr txBox="1"/>
          <p:nvPr/>
        </p:nvSpPr>
        <p:spPr>
          <a:xfrm>
            <a:off x="838200" y="1460489"/>
            <a:ext cx="8740413" cy="584775"/>
          </a:xfrm>
          <a:prstGeom prst="rect">
            <a:avLst/>
          </a:prstGeom>
          <a:noFill/>
        </p:spPr>
        <p:txBody>
          <a:bodyPr wrap="square" rtlCol="0">
            <a:spAutoFit/>
          </a:bodyPr>
          <a:lstStyle/>
          <a:p>
            <a:r>
              <a:rPr lang="tr-TR" sz="3200" b="1" dirty="0"/>
              <a:t>BİLGE Kullanıcı Kodu almak </a:t>
            </a:r>
          </a:p>
        </p:txBody>
      </p:sp>
      <p:sp>
        <p:nvSpPr>
          <p:cNvPr id="13" name="Metin kutusu 12">
            <a:extLst>
              <a:ext uri="{FF2B5EF4-FFF2-40B4-BE49-F238E27FC236}">
                <a16:creationId xmlns:a16="http://schemas.microsoft.com/office/drawing/2014/main" id="{C460A9BD-B757-45C1-8B63-4D64567C8BE0}"/>
              </a:ext>
            </a:extLst>
          </p:cNvPr>
          <p:cNvSpPr txBox="1"/>
          <p:nvPr/>
        </p:nvSpPr>
        <p:spPr>
          <a:xfrm>
            <a:off x="8912866" y="4118148"/>
            <a:ext cx="2460986" cy="1477328"/>
          </a:xfrm>
          <a:prstGeom prst="rect">
            <a:avLst/>
          </a:prstGeom>
          <a:noFill/>
        </p:spPr>
        <p:txBody>
          <a:bodyPr wrap="square" rtlCol="0">
            <a:spAutoFit/>
          </a:bodyPr>
          <a:lstStyle/>
          <a:p>
            <a:r>
              <a:rPr lang="tr-TR" dirty="0"/>
              <a:t>BİLGE şifresini </a:t>
            </a:r>
            <a:r>
              <a:rPr lang="tr-TR" dirty="0">
                <a:hlinkClick r:id="rId4"/>
              </a:rPr>
              <a:t>https://uygulama.gtb.gov.tr/BilgeSifreIslemleri/</a:t>
            </a:r>
            <a:r>
              <a:rPr lang="tr-TR" dirty="0"/>
              <a:t>  adresinden belirleyebilirsiniz.</a:t>
            </a:r>
          </a:p>
        </p:txBody>
      </p:sp>
    </p:spTree>
    <p:extLst>
      <p:ext uri="{BB962C8B-B14F-4D97-AF65-F5344CB8AC3E}">
        <p14:creationId xmlns:p14="http://schemas.microsoft.com/office/powerpoint/2010/main" val="339694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0"/>
          <p:cNvSpPr>
            <a:spLocks noGrp="1"/>
          </p:cNvSpPr>
          <p:nvPr>
            <p:ph type="title"/>
          </p:nvPr>
        </p:nvSpPr>
        <p:spPr>
          <a:xfrm>
            <a:off x="1676400" y="714994"/>
            <a:ext cx="10515600" cy="905259"/>
          </a:xfrm>
        </p:spPr>
        <p:txBody>
          <a:bodyPr>
            <a:normAutofit/>
          </a:bodyPr>
          <a:lstStyle/>
          <a:p>
            <a:r>
              <a:rPr lang="tr-TR" b="1" dirty="0"/>
              <a:t>    İHRACATTAN ÖNCE YAPILMASI GEREKENLER</a:t>
            </a:r>
          </a:p>
        </p:txBody>
      </p:sp>
      <p:sp>
        <p:nvSpPr>
          <p:cNvPr id="5" name="İçerik Yer Tutucusu 11"/>
          <p:cNvSpPr>
            <a:spLocks noGrp="1"/>
          </p:cNvSpPr>
          <p:nvPr>
            <p:ph idx="1"/>
          </p:nvPr>
        </p:nvSpPr>
        <p:spPr>
          <a:xfrm>
            <a:off x="1676400" y="1844842"/>
            <a:ext cx="10515600" cy="4351337"/>
          </a:xfrm>
        </p:spPr>
        <p:txBody>
          <a:bodyPr/>
          <a:lstStyle/>
          <a:p>
            <a:pPr marL="0" indent="0">
              <a:buNone/>
            </a:pPr>
            <a:r>
              <a:rPr lang="tr-TR" sz="3600" b="1" dirty="0"/>
              <a:t>Gümrük işlemlerini kimin yapacağına karar vermek</a:t>
            </a:r>
          </a:p>
          <a:p>
            <a:r>
              <a:rPr lang="tr-TR" dirty="0"/>
              <a:t>Bütün kişiler, gümrük mevzuatı ile öngörülen tasarrufları ve işlemleri kendileri yapabileceği gibi bu işlemleri gerçekleştirmek üzere bir temsilci tayin edebilirler. </a:t>
            </a: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r>
              <a:rPr kumimoji="0" lang="tr-TR" sz="2800" b="1" i="0" u="none" strike="noStrike" kern="1200" cap="none" spc="0" normalizeH="0" baseline="0" noProof="0" dirty="0">
                <a:ln>
                  <a:noFill/>
                </a:ln>
                <a:solidFill>
                  <a:srgbClr val="C00000"/>
                </a:solidFill>
                <a:effectLst/>
                <a:uLnTx/>
                <a:uFillTx/>
                <a:latin typeface="Calibri"/>
                <a:ea typeface="+mn-ea"/>
                <a:cs typeface="+mn-cs"/>
              </a:rPr>
              <a:t>Doğrudan temsil </a:t>
            </a:r>
          </a:p>
          <a:p>
            <a:pPr marL="457200" marR="0" lvl="1" indent="-220663" algn="l" defTabSz="914400" rtl="0" eaLnBrk="1" fontAlgn="auto" latinLnBrk="0" hangingPunct="1">
              <a:lnSpc>
                <a:spcPct val="100000"/>
              </a:lnSpc>
              <a:spcBef>
                <a:spcPts val="0"/>
              </a:spcBef>
              <a:spcAft>
                <a:spcPts val="0"/>
              </a:spcAft>
              <a:buClrTx/>
              <a:buSzTx/>
              <a:buFontTx/>
              <a:buNone/>
              <a:tabLst>
                <a:tab pos="365125" algn="l"/>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Başkasının adına ve hesabına hareket (şirket veya kamu kurum-kuruluş çalışanları)</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r>
              <a:rPr kumimoji="0" lang="tr-TR" sz="2800" b="1" i="0" u="none" strike="noStrike" kern="1200" cap="none" spc="0" normalizeH="0" baseline="0" noProof="0" dirty="0">
                <a:ln>
                  <a:noFill/>
                </a:ln>
                <a:solidFill>
                  <a:srgbClr val="C00000"/>
                </a:solidFill>
                <a:effectLst/>
                <a:uLnTx/>
                <a:uFillTx/>
                <a:latin typeface="Calibri"/>
                <a:ea typeface="+mn-ea"/>
                <a:cs typeface="+mn-cs"/>
              </a:rPr>
              <a:t>Dolaylı temsil</a:t>
            </a:r>
          </a:p>
          <a:p>
            <a:pPr marL="457200" marR="0" lvl="1" indent="-220663" algn="l" defTabSz="914400" rtl="0" eaLnBrk="1" fontAlgn="auto" latinLnBrk="0" hangingPunct="1">
              <a:lnSpc>
                <a:spcPct val="100000"/>
              </a:lnSpc>
              <a:spcBef>
                <a:spcPts val="0"/>
              </a:spcBef>
              <a:spcAft>
                <a:spcPts val="0"/>
              </a:spcAft>
              <a:buClrTx/>
              <a:buSzTx/>
              <a:buFontTx/>
              <a:buNone/>
              <a:tabLst>
                <a:tab pos="365125" algn="l"/>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Kendi adına başkasının hesabına hareket (Gümrük müşavirleri)</a:t>
            </a:r>
            <a:endParaRPr lang="tr-TR" dirty="0"/>
          </a:p>
          <a:p>
            <a:endParaRPr lang="tr-TR" dirty="0"/>
          </a:p>
        </p:txBody>
      </p:sp>
    </p:spTree>
    <p:extLst>
      <p:ext uri="{BB962C8B-B14F-4D97-AF65-F5344CB8AC3E}">
        <p14:creationId xmlns:p14="http://schemas.microsoft.com/office/powerpoint/2010/main" val="244214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7819053" y="2496575"/>
            <a:ext cx="4215631" cy="3970318"/>
          </a:xfrm>
          <a:prstGeom prst="rect">
            <a:avLst/>
          </a:prstGeom>
          <a:noFill/>
        </p:spPr>
        <p:txBody>
          <a:bodyPr wrap="square" rtlCol="0">
            <a:spAutoFit/>
          </a:bodyPr>
          <a:lstStyle/>
          <a:p>
            <a:r>
              <a:rPr lang="tr-TR" sz="2800" dirty="0">
                <a:hlinkClick r:id="rId3"/>
              </a:rPr>
              <a:t>https://uygulama.gtb.gov.tr/FirmaVekalet</a:t>
            </a:r>
            <a:r>
              <a:rPr lang="tr-TR" sz="2800" dirty="0"/>
              <a:t>  linki ile sisteme giriş yapılır ve yandaki ekrandan gümrük idaresi tarafından verilecek “</a:t>
            </a:r>
            <a:r>
              <a:rPr lang="tr-TR" sz="2800" b="1" dirty="0"/>
              <a:t>BİLGE Kullanıcı Kodu ve Şifresi” </a:t>
            </a:r>
            <a:r>
              <a:rPr lang="tr-TR" sz="2800" dirty="0"/>
              <a:t>ile “</a:t>
            </a:r>
            <a:r>
              <a:rPr lang="tr-TR" sz="2800" b="1" dirty="0"/>
              <a:t>Mükellef” </a:t>
            </a:r>
            <a:r>
              <a:rPr lang="tr-TR" sz="2800" dirty="0"/>
              <a:t>butonu seçilerek giriş yapılır. </a:t>
            </a:r>
          </a:p>
        </p:txBody>
      </p:sp>
      <p:sp>
        <p:nvSpPr>
          <p:cNvPr id="7" name="Metin kutusu 6"/>
          <p:cNvSpPr txBox="1"/>
          <p:nvPr/>
        </p:nvSpPr>
        <p:spPr>
          <a:xfrm>
            <a:off x="895358" y="1422608"/>
            <a:ext cx="8021169" cy="1077218"/>
          </a:xfrm>
          <a:prstGeom prst="rect">
            <a:avLst/>
          </a:prstGeom>
          <a:noFill/>
        </p:spPr>
        <p:txBody>
          <a:bodyPr wrap="square" rtlCol="0">
            <a:spAutoFit/>
          </a:bodyPr>
          <a:lstStyle/>
          <a:p>
            <a:r>
              <a:rPr lang="tr-TR" sz="3200" b="1" dirty="0"/>
              <a:t>Yükümlü Kayıt Takip Sistemine firma ve vekalet(temsil) bilgilerini kaydetmek</a:t>
            </a:r>
          </a:p>
        </p:txBody>
      </p:sp>
      <p:pic>
        <p:nvPicPr>
          <p:cNvPr id="8" name="Resim 7">
            <a:extLst>
              <a:ext uri="{FF2B5EF4-FFF2-40B4-BE49-F238E27FC236}">
                <a16:creationId xmlns:a16="http://schemas.microsoft.com/office/drawing/2014/main" id="{67F250BD-C7AF-4E13-8E75-5940B19422F2}"/>
              </a:ext>
            </a:extLst>
          </p:cNvPr>
          <p:cNvPicPr>
            <a:picLocks noChangeAspect="1"/>
          </p:cNvPicPr>
          <p:nvPr/>
        </p:nvPicPr>
        <p:blipFill>
          <a:blip r:embed="rId4"/>
          <a:stretch>
            <a:fillRect/>
          </a:stretch>
        </p:blipFill>
        <p:spPr>
          <a:xfrm>
            <a:off x="845127" y="2463753"/>
            <a:ext cx="6768653" cy="4301343"/>
          </a:xfrm>
          <a:prstGeom prst="rect">
            <a:avLst/>
          </a:prstGeom>
        </p:spPr>
      </p:pic>
    </p:spTree>
    <p:extLst>
      <p:ext uri="{BB962C8B-B14F-4D97-AF65-F5344CB8AC3E}">
        <p14:creationId xmlns:p14="http://schemas.microsoft.com/office/powerpoint/2010/main" val="1396222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9357</TotalTime>
  <Words>4261</Words>
  <Application>Microsoft Office PowerPoint</Application>
  <PresentationFormat>Geniş ekran</PresentationFormat>
  <Paragraphs>475</Paragraphs>
  <Slides>65</Slides>
  <Notes>61</Notes>
  <HiddenSlides>0</HiddenSlides>
  <MMClips>0</MMClips>
  <ScaleCrop>false</ScaleCrop>
  <HeadingPairs>
    <vt:vector size="8" baseType="variant">
      <vt:variant>
        <vt:lpstr>Kullanılan Yazı Tipleri</vt:lpstr>
      </vt:variant>
      <vt:variant>
        <vt:i4>10</vt:i4>
      </vt:variant>
      <vt:variant>
        <vt:lpstr>Tema</vt:lpstr>
      </vt:variant>
      <vt:variant>
        <vt:i4>1</vt:i4>
      </vt:variant>
      <vt:variant>
        <vt:lpstr>Eklenmiş OLE Hizmet Programları</vt:lpstr>
      </vt:variant>
      <vt:variant>
        <vt:i4>1</vt:i4>
      </vt:variant>
      <vt:variant>
        <vt:lpstr>Slayt Başlıkları</vt:lpstr>
      </vt:variant>
      <vt:variant>
        <vt:i4>65</vt:i4>
      </vt:variant>
    </vt:vector>
  </HeadingPairs>
  <TitlesOfParts>
    <vt:vector size="77" baseType="lpstr">
      <vt:lpstr>Arial</vt:lpstr>
      <vt:lpstr>Avenir Next LT W04 Demi</vt:lpstr>
      <vt:lpstr>Calibri</vt:lpstr>
      <vt:lpstr>Calibri Light</vt:lpstr>
      <vt:lpstr>Cambria</vt:lpstr>
      <vt:lpstr>Comic Sans MS</vt:lpstr>
      <vt:lpstr>Myriad Pro</vt:lpstr>
      <vt:lpstr>Times New Roman</vt:lpstr>
      <vt:lpstr>Verdana</vt:lpstr>
      <vt:lpstr>Wingdings</vt:lpstr>
      <vt:lpstr>Office Theme</vt:lpstr>
      <vt:lpstr>ClipArt</vt:lpstr>
      <vt:lpstr>PowerPoint Sunusu</vt:lpstr>
      <vt:lpstr>PowerPoint Sunusu</vt:lpstr>
      <vt:lpstr>PowerPoint Sunusu</vt:lpstr>
      <vt:lpstr>   İHRACATÇI OLMANIN ŞARTLARI</vt:lpstr>
      <vt:lpstr>PowerPoint Sunusu</vt:lpstr>
      <vt:lpstr> İHRACATTAN ÖNCE YAPILMASI GEREKENLER</vt:lpstr>
      <vt:lpstr>İHRACATTAN ÖNCE YAPILMASI GEREKENLER</vt:lpstr>
      <vt:lpstr>    İHRACATTAN ÖNCE YAPILMASI GEREKENLER</vt:lpstr>
      <vt:lpstr>PowerPoint Sunusu</vt:lpstr>
      <vt:lpstr>PowerPoint Sunusu</vt:lpstr>
      <vt:lpstr>PowerPoint Sunusu</vt:lpstr>
      <vt:lpstr>PowerPoint Sunusu</vt:lpstr>
      <vt:lpstr>PowerPoint Sunusu</vt:lpstr>
      <vt:lpstr> GÜMRÜK BEYANI</vt:lpstr>
      <vt:lpstr>PowerPoint Sunusu</vt:lpstr>
      <vt:lpstr> GÜMRÜK BEYANI</vt:lpstr>
      <vt:lpstr> GÜMRÜK BEYANI</vt:lpstr>
      <vt:lpstr>GÜMRÜK BEYANI</vt:lpstr>
      <vt:lpstr>PowerPoint Sunusu</vt:lpstr>
      <vt:lpstr>BEYANNAMEYE EKLENECEK BELGELER</vt:lpstr>
      <vt:lpstr> İHRACATÇI BİRLİĞİ ONAYI</vt:lpstr>
      <vt:lpstr>İHRACATÇI BİRLİĞİ ONAYI</vt:lpstr>
      <vt:lpstr> Gümrük Beyannamesi</vt:lpstr>
      <vt:lpstr>MUAYENE</vt:lpstr>
      <vt:lpstr>KIRMIZI HAT</vt:lpstr>
      <vt:lpstr>KIRMIZI HAT</vt:lpstr>
      <vt:lpstr>KIRMIZI HAT</vt:lpstr>
      <vt:lpstr>SARI HAT</vt:lpstr>
      <vt:lpstr>SARI HAT</vt:lpstr>
      <vt:lpstr>SARI HAT</vt:lpstr>
      <vt:lpstr>SARI HAT</vt:lpstr>
      <vt:lpstr>MUAYENE</vt:lpstr>
      <vt:lpstr>FİİLİ İHRACAT VE İHRACATTA EŞYANIN ÇIKIŞ İŞLEMLERİ</vt:lpstr>
      <vt:lpstr> FİİLİ İHRACAT</vt:lpstr>
      <vt:lpstr>FİİLİ İHRACAT TARİHİ NİÇİN ÖNEMLİDİR? </vt:lpstr>
      <vt:lpstr>PowerPoint Sunusu</vt:lpstr>
      <vt:lpstr>PowerPoint Sunusu</vt:lpstr>
      <vt:lpstr>PowerPoint Sunusu</vt:lpstr>
      <vt:lpstr>PowerPoint Sunusu</vt:lpstr>
      <vt:lpstr>PowerPoint Sunusu</vt:lpstr>
      <vt:lpstr>DENİZYOLUYLA İHRACATTA ÇIKIŞ İŞLEMLERİ</vt:lpstr>
      <vt:lpstr>PowerPoint Sunusu</vt:lpstr>
      <vt:lpstr>PowerPoint Sunusu</vt:lpstr>
      <vt:lpstr>PowerPoint Sunusu</vt:lpstr>
      <vt:lpstr>PowerPoint Sunusu</vt:lpstr>
      <vt:lpstr>PowerPoint Sunusu</vt:lpstr>
      <vt:lpstr>PowerPoint Sunusu</vt:lpstr>
      <vt:lpstr>HAVAYOLUYLA İHRACATTA ÇIKIŞ İŞLEMLERİ</vt:lpstr>
      <vt:lpstr>PowerPoint Sunusu</vt:lpstr>
      <vt:lpstr>PowerPoint Sunusu</vt:lpstr>
      <vt:lpstr>PowerPoint Sunusu</vt:lpstr>
      <vt:lpstr>PowerPoint Sunusu</vt:lpstr>
      <vt:lpstr>İhraç Bedellerinin Yurda Getirilmesi</vt:lpstr>
      <vt:lpstr>İhraç Bedellerinin Yurda Getirilmesi</vt:lpstr>
      <vt:lpstr>GERİ GELEN EŞYA</vt:lpstr>
      <vt:lpstr>GERİ GELEN EŞYA</vt:lpstr>
      <vt:lpstr>GERİ GELEN EŞYA</vt:lpstr>
      <vt:lpstr>MİKRO İHRACAT</vt:lpstr>
      <vt:lpstr>MİKRO İHRACAT</vt:lpstr>
      <vt:lpstr>MİKRO İHRACAT</vt:lpstr>
      <vt:lpstr>TEK PENCERE SİSTEMİ</vt:lpstr>
      <vt:lpstr>PowerPoint Sunusu</vt:lpstr>
      <vt:lpstr>PowerPoint Sunusu</vt:lpstr>
      <vt:lpstr>PowerPoint Sunusu</vt:lpstr>
      <vt:lpstr>PowerPoint Sunusu</vt:lpstr>
    </vt:vector>
  </TitlesOfParts>
  <Company>T.C. Gümrük ve Ticaret Bakanlığı</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Ebru ARISOY</dc:creator>
  <cp:lastModifiedBy>Edanur Ertürk</cp:lastModifiedBy>
  <cp:revision>848</cp:revision>
  <cp:lastPrinted>2020-01-04T11:57:15Z</cp:lastPrinted>
  <dcterms:created xsi:type="dcterms:W3CDTF">2019-12-18T08:40:06Z</dcterms:created>
  <dcterms:modified xsi:type="dcterms:W3CDTF">2023-02-22T11:59:53Z</dcterms:modified>
</cp:coreProperties>
</file>