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6"/>
  </p:sldMasterIdLst>
  <p:notesMasterIdLst>
    <p:notesMasterId r:id="rId25"/>
  </p:notesMasterIdLst>
  <p:handoutMasterIdLst>
    <p:handoutMasterId r:id="rId26"/>
  </p:handoutMasterIdLst>
  <p:sldIdLst>
    <p:sldId id="2532" r:id="rId7"/>
    <p:sldId id="12088" r:id="rId8"/>
    <p:sldId id="12082" r:id="rId9"/>
    <p:sldId id="2989" r:id="rId10"/>
    <p:sldId id="310" r:id="rId11"/>
    <p:sldId id="12091" r:id="rId12"/>
    <p:sldId id="12097" r:id="rId13"/>
    <p:sldId id="12100" r:id="rId14"/>
    <p:sldId id="12092" r:id="rId15"/>
    <p:sldId id="12093" r:id="rId16"/>
    <p:sldId id="12094" r:id="rId17"/>
    <p:sldId id="12096" r:id="rId18"/>
    <p:sldId id="12099" r:id="rId19"/>
    <p:sldId id="12101" r:id="rId20"/>
    <p:sldId id="12102" r:id="rId21"/>
    <p:sldId id="12103" r:id="rId22"/>
    <p:sldId id="12105" r:id="rId23"/>
    <p:sldId id="2535" r:id="rId24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202910-B29F-4547-8619-2F1DE7DB278C}">
          <p14:sldIdLst>
            <p14:sldId id="2532"/>
            <p14:sldId id="12088"/>
            <p14:sldId id="12082"/>
            <p14:sldId id="2989"/>
            <p14:sldId id="310"/>
            <p14:sldId id="12091"/>
            <p14:sldId id="12097"/>
            <p14:sldId id="12100"/>
            <p14:sldId id="12092"/>
            <p14:sldId id="12093"/>
            <p14:sldId id="12094"/>
            <p14:sldId id="12096"/>
            <p14:sldId id="12099"/>
            <p14:sldId id="12101"/>
            <p14:sldId id="12102"/>
            <p14:sldId id="12103"/>
            <p14:sldId id="12105"/>
            <p14:sldId id="25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nderson , Turi (US - Seattle)" initials="" lastIdx="4" clrIdx="0"/>
  <p:cmAuthor id="7" name="Solak, Besim (TR - Istanbul)" initials="SB(-I" lastIdx="2" clrIdx="7">
    <p:extLst>
      <p:ext uri="{19B8F6BF-5375-455C-9EA6-DF929625EA0E}">
        <p15:presenceInfo xmlns:p15="http://schemas.microsoft.com/office/powerpoint/2012/main" userId="S-1-5-21-2094927150-201071529-617630493-880218" providerId="AD"/>
      </p:ext>
    </p:extLst>
  </p:cmAuthor>
  <p:cmAuthor id="1" name="Yanmaz, Ozlem (TR - Istanbul)" initials="YO(-I" lastIdx="130" clrIdx="1">
    <p:extLst>
      <p:ext uri="{19B8F6BF-5375-455C-9EA6-DF929625EA0E}">
        <p15:presenceInfo xmlns:p15="http://schemas.microsoft.com/office/powerpoint/2012/main" userId="S-1-5-21-2094927150-201071529-617630493-163268" providerId="AD"/>
      </p:ext>
    </p:extLst>
  </p:cmAuthor>
  <p:cmAuthor id="8" name="Gol, Hakan" initials="GH" lastIdx="95" clrIdx="8">
    <p:extLst>
      <p:ext uri="{19B8F6BF-5375-455C-9EA6-DF929625EA0E}">
        <p15:presenceInfo xmlns:p15="http://schemas.microsoft.com/office/powerpoint/2012/main" userId="S-1-5-21-2094927150-201071529-617630493-56508" providerId="AD"/>
      </p:ext>
    </p:extLst>
  </p:cmAuthor>
  <p:cmAuthor id="2" name="Gumus, Serpil (TR - Istanbul)" initials="GS(-I" lastIdx="23" clrIdx="2">
    <p:extLst>
      <p:ext uri="{19B8F6BF-5375-455C-9EA6-DF929625EA0E}">
        <p15:presenceInfo xmlns:p15="http://schemas.microsoft.com/office/powerpoint/2012/main" userId="S-1-5-21-2094927150-201071529-617630493-1102100" providerId="AD"/>
      </p:ext>
    </p:extLst>
  </p:cmAuthor>
  <p:cmAuthor id="9" name="Turan, Ipek" initials="TI" lastIdx="32" clrIdx="9">
    <p:extLst>
      <p:ext uri="{19B8F6BF-5375-455C-9EA6-DF929625EA0E}">
        <p15:presenceInfo xmlns:p15="http://schemas.microsoft.com/office/powerpoint/2012/main" userId="S::ituran@deloitte.com::476a0b52-c563-4caf-b845-ecf4dacc0b7d" providerId="AD"/>
      </p:ext>
    </p:extLst>
  </p:cmAuthor>
  <p:cmAuthor id="3" name="Tirkaz, Tunca (TR - Istanbul)" initials="TT(-I" lastIdx="29" clrIdx="3">
    <p:extLst>
      <p:ext uri="{19B8F6BF-5375-455C-9EA6-DF929625EA0E}">
        <p15:presenceInfo xmlns:p15="http://schemas.microsoft.com/office/powerpoint/2012/main" userId="S-1-5-21-2094927150-201071529-617630493-1051177" providerId="AD"/>
      </p:ext>
    </p:extLst>
  </p:cmAuthor>
  <p:cmAuthor id="4" name="Dalci, Mine Aydinol (TR - Istanbul)" initials="DMA(-I" lastIdx="15" clrIdx="4">
    <p:extLst>
      <p:ext uri="{19B8F6BF-5375-455C-9EA6-DF929625EA0E}">
        <p15:presenceInfo xmlns:p15="http://schemas.microsoft.com/office/powerpoint/2012/main" userId="f464df45-41d3-46f2-b44c-cf94853755b9" providerId="Windows Live"/>
      </p:ext>
    </p:extLst>
  </p:cmAuthor>
  <p:cmAuthor id="5" name="Ot, Ibrahim (TR - Istanbul)" initials="OI(-I" lastIdx="18" clrIdx="5">
    <p:extLst>
      <p:ext uri="{19B8F6BF-5375-455C-9EA6-DF929625EA0E}">
        <p15:presenceInfo xmlns:p15="http://schemas.microsoft.com/office/powerpoint/2012/main" userId="a6959ab7-5e30-4c94-a5d0-c2446c244fee" providerId="Windows Live"/>
      </p:ext>
    </p:extLst>
  </p:cmAuthor>
  <p:cmAuthor id="6" name="Ilhan, Erdem (TR - Istanbul)" initials="IE(-I" lastIdx="18" clrIdx="6">
    <p:extLst>
      <p:ext uri="{19B8F6BF-5375-455C-9EA6-DF929625EA0E}">
        <p15:presenceInfo xmlns:p15="http://schemas.microsoft.com/office/powerpoint/2012/main" userId="786754df-5908-420e-b41f-4ed4cee9f2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EC0"/>
    <a:srgbClr val="F389D1"/>
    <a:srgbClr val="FFE465"/>
    <a:srgbClr val="3DFAC5"/>
    <a:srgbClr val="3BFCC6"/>
    <a:srgbClr val="84F200"/>
    <a:srgbClr val="FED302"/>
    <a:srgbClr val="B2FDE8"/>
    <a:srgbClr val="C9C9C9"/>
    <a:srgbClr val="FFE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95707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882" y="114"/>
      </p:cViewPr>
      <p:guideLst/>
    </p:cSldViewPr>
  </p:slideViewPr>
  <p:outlineViewPr>
    <p:cViewPr>
      <p:scale>
        <a:sx n="33" d="100"/>
        <a:sy n="33" d="100"/>
      </p:scale>
      <p:origin x="0" y="-4720"/>
    </p:cViewPr>
  </p:outlineViewPr>
  <p:notesTextViewPr>
    <p:cViewPr>
      <p:scale>
        <a:sx n="90" d="100"/>
        <a:sy n="90" d="100"/>
      </p:scale>
      <p:origin x="0" y="0"/>
    </p:cViewPr>
  </p:notesTextViewPr>
  <p:sorterViewPr>
    <p:cViewPr varScale="1">
      <p:scale>
        <a:sx n="100" d="100"/>
        <a:sy n="100" d="100"/>
      </p:scale>
      <p:origin x="0" y="-4560"/>
    </p:cViewPr>
  </p:sorterViewPr>
  <p:notesViewPr>
    <p:cSldViewPr snapToGrid="0" snapToObjects="1">
      <p:cViewPr varScale="1">
        <p:scale>
          <a:sx n="83" d="100"/>
          <a:sy n="83" d="100"/>
        </p:scale>
        <p:origin x="3930" y="96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EEADE-084D-EF46-9E06-49157D51E4F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5D719-9150-F743-805E-17E4DF1A3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5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03A04-0626-44D4-B6D6-43B9D98023F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34052-12FB-4B01-8A2E-D87AD737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1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34052-12FB-4B01-8A2E-D87AD7371E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6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28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46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30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8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28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8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4052-12FB-4B01-8A2E-D87AD7371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5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9E7E8-36E4-467C-8300-85BCF6933F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4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9AF6D-BA0E-4594-94DB-478664329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596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9AF6D-BA0E-4594-94DB-478664329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0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70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0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03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9AF6D-BA0E-4594-94DB-478664329D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6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965303"/>
            <a:ext cx="4407673" cy="897983"/>
          </a:xfrm>
        </p:spPr>
        <p:txBody>
          <a:bodyPr anchor="b" anchorCtr="0"/>
          <a:lstStyle>
            <a:lvl1pPr>
              <a:lnSpc>
                <a:spcPct val="85000"/>
              </a:lnSpc>
              <a:defRPr sz="2800" b="1" baseline="0"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2" y="5940663"/>
            <a:ext cx="4407673" cy="47820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 dirty="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Click to edit Subtitle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2" y="4585210"/>
            <a:ext cx="4407673" cy="348286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62001"/>
            <a:ext cx="1788289" cy="82826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322074" y="0"/>
            <a:ext cx="6869925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887117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solidFill>
                  <a:srgbClr val="002776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body" sz="quarter" idx="13"/>
          </p:nvPr>
        </p:nvSpPr>
        <p:spPr>
          <a:xfrm>
            <a:off x="493484" y="755779"/>
            <a:ext cx="11184000" cy="37093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A1DE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4400" y="1804987"/>
            <a:ext cx="11184000" cy="4537075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246191" indent="-246191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8339" y="6597650"/>
            <a:ext cx="5032284" cy="12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97484" y="6597650"/>
            <a:ext cx="480000" cy="12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880FF-B11A-4FA9-B5CC-7226C1B851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body" sz="quarter" idx="15"/>
          </p:nvPr>
        </p:nvSpPr>
        <p:spPr>
          <a:xfrm>
            <a:off x="493484" y="1124744"/>
            <a:ext cx="11184000" cy="504056"/>
          </a:xfrm>
          <a:solidFill>
            <a:srgbClr val="C7E9F5">
              <a:alpha val="50000"/>
            </a:srgbClr>
          </a:solidFill>
        </p:spPr>
        <p:txBody>
          <a:bodyPr anchor="ctr">
            <a:noAutofit/>
          </a:bodyPr>
          <a:lstStyle>
            <a:lvl1pPr marL="66463" indent="0">
              <a:spcBef>
                <a:spcPts val="0"/>
              </a:spcBef>
              <a:buNone/>
              <a:defRPr sz="1100" b="1">
                <a:solidFill>
                  <a:srgbClr val="002776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7649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readcrum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b="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D545910-EC58-4E59-AC9B-9F096DAB35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365075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36871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b="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        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992359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91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409242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4672"/>
            <a:ext cx="3347390" cy="1995802"/>
          </a:xfrm>
        </p:spPr>
        <p:txBody>
          <a:bodyPr vert="horz" lIns="0" tIns="45720" rIns="0" bIns="0" rtlCol="0" anchor="t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2743200"/>
            <a:ext cx="3355975" cy="1169988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84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04672"/>
            <a:ext cx="3352800" cy="1993390"/>
          </a:xfrm>
        </p:spPr>
        <p:txBody>
          <a:bodyPr vert="horz" lIns="0" tIns="45720" rIns="0" bIns="0" rtlCol="0" anchor="t" anchorCtr="0">
            <a:noAutofit/>
          </a:bodyPr>
          <a:lstStyle>
            <a:lvl1pPr>
              <a:defRPr lang="en-US" sz="360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971" y="466344"/>
            <a:ext cx="3355848" cy="2032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 dirty="0"/>
              <a:t>BREADCRUMBS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2743200"/>
            <a:ext cx="3355975" cy="1169988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10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69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1" y="1961812"/>
            <a:ext cx="8001000" cy="2921731"/>
          </a:xfrm>
        </p:spPr>
        <p:txBody>
          <a:bodyPr anchor="b" anchorCtr="0"/>
          <a:lstStyle>
            <a:lvl1pPr>
              <a:lnSpc>
                <a:spcPct val="85000"/>
              </a:lnSpc>
              <a:defRPr sz="5400" b="1" baseline="0">
                <a:latin typeface="+mn-lt"/>
              </a:defRPr>
            </a:lvl1pPr>
          </a:lstStyle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Goes Here.</a:t>
            </a:r>
          </a:p>
        </p:txBody>
      </p:sp>
    </p:spTree>
    <p:extLst>
      <p:ext uri="{BB962C8B-B14F-4D97-AF65-F5344CB8AC3E}">
        <p14:creationId xmlns:p14="http://schemas.microsoft.com/office/powerpoint/2010/main" val="12671283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Block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14400" y="1217629"/>
            <a:ext cx="10363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/>
              <a:t>Do not use this</a:t>
            </a:r>
            <a:r>
              <a:rPr lang="en-US" sz="11500" b="1" baseline="0"/>
              <a:t> layout</a:t>
            </a:r>
          </a:p>
          <a:p>
            <a:pPr algn="ctr"/>
            <a:endParaRPr lang="en-US" sz="3200" b="1" baseline="0"/>
          </a:p>
          <a:p>
            <a:pPr algn="ctr"/>
            <a:r>
              <a:rPr lang="en-US" sz="3200" b="0" baseline="0"/>
              <a:t>Delete any master slides that occur after this layout</a:t>
            </a:r>
            <a:endParaRPr lang="en-US" sz="3200" b="0"/>
          </a:p>
        </p:txBody>
      </p:sp>
    </p:spTree>
    <p:extLst>
      <p:ext uri="{BB962C8B-B14F-4D97-AF65-F5344CB8AC3E}">
        <p14:creationId xmlns:p14="http://schemas.microsoft.com/office/powerpoint/2010/main" val="33588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95588"/>
            <a:ext cx="10972800" cy="574472"/>
          </a:xfrm>
          <a:prstGeom prst="rect">
            <a:avLst/>
          </a:prstGeom>
        </p:spPr>
        <p:txBody>
          <a:bodyPr vert="horz" lIns="141063" tIns="70533" rIns="141063" bIns="70533" rtlCol="0" anchor="t" anchorCtr="0">
            <a:noAutofit/>
          </a:bodyPr>
          <a:lstStyle>
            <a:lvl1pPr>
              <a:defRPr sz="2454"/>
            </a:lvl1pPr>
          </a:lstStyle>
          <a:p>
            <a:r>
              <a:rPr lang="en-US" dirty="0"/>
              <a:t>Basic slide (white)</a:t>
            </a:r>
          </a:p>
        </p:txBody>
      </p:sp>
    </p:spTree>
    <p:extLst>
      <p:ext uri="{BB962C8B-B14F-4D97-AF65-F5344CB8AC3E}">
        <p14:creationId xmlns:p14="http://schemas.microsoft.com/office/powerpoint/2010/main" val="158589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10363200" cy="4346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912" y="439971"/>
            <a:ext cx="10362688" cy="879756"/>
          </a:xfrm>
          <a:prstGeom prst="rect">
            <a:avLst/>
          </a:prstGeom>
        </p:spPr>
        <p:txBody>
          <a:bodyPr vert="horz" lIns="0" tIns="45720" rIns="91440" bIns="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4" name="Rectangle 2"/>
          <p:cNvSpPr>
            <a:spLocks/>
          </p:cNvSpPr>
          <p:nvPr userDrawn="1"/>
        </p:nvSpPr>
        <p:spPr bwMode="auto">
          <a:xfrm>
            <a:off x="10241293" y="6444147"/>
            <a:ext cx="148758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fld id="{C84F2FB2-4A16-1542-BD5E-F56870239E74}" type="slidenum">
              <a:rPr lang="tr-TR" sz="800" noProof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charset="0"/>
                <a:ea typeface="Open Sans" charset="0"/>
                <a:cs typeface="Open Sans" charset="0"/>
                <a:sym typeface="Frutiger Next Pro Light" charset="0"/>
              </a:rPr>
              <a:t>‹#›</a:t>
            </a:fld>
            <a:r>
              <a:rPr lang="tr-TR" sz="800" noProof="0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charset="0"/>
                <a:ea typeface="Open Sans" charset="0"/>
                <a:cs typeface="Open Sans" charset="0"/>
                <a:sym typeface="Frutiger Next Pro Light" charset="0"/>
              </a:rPr>
              <a:t> / 16 | T.C. Ticaret Bakanlığı  </a:t>
            </a:r>
          </a:p>
        </p:txBody>
      </p:sp>
    </p:spTree>
    <p:extLst>
      <p:ext uri="{BB962C8B-B14F-4D97-AF65-F5344CB8AC3E}">
        <p14:creationId xmlns:p14="http://schemas.microsoft.com/office/powerpoint/2010/main" val="205293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8" r:id="rId2"/>
    <p:sldLayoutId id="2147483810" r:id="rId3"/>
    <p:sldLayoutId id="2147483809" r:id="rId4"/>
    <p:sldLayoutId id="2147483828" r:id="rId5"/>
    <p:sldLayoutId id="2147483814" r:id="rId6"/>
    <p:sldLayoutId id="2147483815" r:id="rId7"/>
    <p:sldLayoutId id="2147483827" r:id="rId8"/>
    <p:sldLayoutId id="2147483847" r:id="rId9"/>
    <p:sldLayoutId id="2147483848" r:id="rId10"/>
    <p:sldLayoutId id="2147483849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800" b="0" i="0" kern="1200" cap="none" spc="-100" baseline="0">
          <a:solidFill>
            <a:schemeClr val="tx1"/>
          </a:solidFill>
          <a:latin typeface="+mj-lt"/>
          <a:ea typeface="Bebas Neue" charset="0"/>
          <a:cs typeface="Chronicle Display Black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5"/>
        </a:buClr>
        <a:buSzPct val="75000"/>
        <a:buFont typeface="Arial" panose="020B0604020202020204" pitchFamily="34" charset="0"/>
        <a:buChar char="•"/>
        <a:defRPr sz="2000" kern="1200" spc="-30">
          <a:solidFill>
            <a:schemeClr val="tx1"/>
          </a:solidFill>
          <a:latin typeface="+mn-lt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SzPct val="75000"/>
        <a:buFont typeface="Arial" panose="020B0604020202020204" pitchFamily="34" charset="0"/>
        <a:buChar char="•"/>
        <a:defRPr sz="1800" kern="1200" spc="-30">
          <a:solidFill>
            <a:schemeClr val="tx1"/>
          </a:solidFill>
          <a:latin typeface="+mn-lt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SzPct val="75000"/>
        <a:buFont typeface="Arial" panose="020B0604020202020204" pitchFamily="34" charset="0"/>
        <a:buChar char="•"/>
        <a:defRPr sz="1600" kern="1200" spc="-30">
          <a:solidFill>
            <a:schemeClr val="tx1"/>
          </a:solidFill>
          <a:latin typeface="+mn-lt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SzPct val="75000"/>
        <a:buFont typeface="Arial" panose="020B0604020202020204" pitchFamily="34" charset="0"/>
        <a:buChar char="•"/>
        <a:defRPr sz="1400" kern="1200" spc="-30">
          <a:solidFill>
            <a:schemeClr val="tx1"/>
          </a:solidFill>
          <a:latin typeface="+mn-lt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SzPct val="75000"/>
        <a:buFont typeface="Arial" panose="020B0604020202020204" pitchFamily="34" charset="0"/>
        <a:buChar char="•"/>
        <a:defRPr sz="1400" kern="1200" spc="-30">
          <a:solidFill>
            <a:schemeClr val="tx1"/>
          </a:solidFill>
          <a:latin typeface="+mn-lt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6">
          <p15:clr>
            <a:srgbClr val="F26B43"/>
          </p15:clr>
        </p15:guide>
        <p15:guide id="4" pos="7104">
          <p15:clr>
            <a:srgbClr val="F26B43"/>
          </p15:clr>
        </p15:guide>
        <p15:guide id="5" pos="2976">
          <p15:clr>
            <a:srgbClr val="F26B43"/>
          </p15:clr>
        </p15:guide>
        <p15:guide id="6" orient="horz" pos="1152">
          <p15:clr>
            <a:srgbClr val="F26B43"/>
          </p15:clr>
        </p15:guide>
        <p15:guide id="7" pos="26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tif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e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e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-ihracat@ticaret.gov.t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.xml"/><Relationship Id="rId7" Type="http://schemas.openxmlformats.org/officeDocument/2006/relationships/image" Target="../media/image5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cene, orange, harbor&#10;&#10;Description automatically generated">
            <a:extLst>
              <a:ext uri="{FF2B5EF4-FFF2-40B4-BE49-F238E27FC236}">
                <a16:creationId xmlns:a16="http://schemas.microsoft.com/office/drawing/2014/main" id="{F7630C95-B0DB-C544-826E-CD9AAC7DE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58"/>
            <a:ext cx="12192000" cy="68646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179158-FDA0-3D41-BAC6-8BEF750B4F4B}"/>
              </a:ext>
            </a:extLst>
          </p:cNvPr>
          <p:cNvSpPr/>
          <p:nvPr/>
        </p:nvSpPr>
        <p:spPr>
          <a:xfrm>
            <a:off x="0" y="0"/>
            <a:ext cx="12192000" cy="6864658"/>
          </a:xfrm>
          <a:prstGeom prst="rect">
            <a:avLst/>
          </a:prstGeom>
          <a:solidFill>
            <a:srgbClr val="D9D9D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 dirty="0"/>
          </a:p>
        </p:txBody>
      </p:sp>
      <p:pic>
        <p:nvPicPr>
          <p:cNvPr id="6" name="Picture 2" descr="Vektörel Çizim | Ticaret Bakanlığı Yeni Logo">
            <a:extLst>
              <a:ext uri="{FF2B5EF4-FFF2-40B4-BE49-F238E27FC236}">
                <a16:creationId xmlns:a16="http://schemas.microsoft.com/office/drawing/2014/main" id="{26D581BD-1A3C-439B-8CAA-C8F5FA534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538" y="1118852"/>
            <a:ext cx="4352925" cy="181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312EB46-9327-4E5E-98BE-0AD27B9DCF3B}"/>
              </a:ext>
            </a:extLst>
          </p:cNvPr>
          <p:cNvSpPr txBox="1">
            <a:spLocks/>
          </p:cNvSpPr>
          <p:nvPr/>
        </p:nvSpPr>
        <p:spPr>
          <a:xfrm>
            <a:off x="1553531" y="3312712"/>
            <a:ext cx="9316167" cy="897983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i="0" kern="1200" cap="none" spc="-100" baseline="0">
                <a:solidFill>
                  <a:schemeClr val="tx1"/>
                </a:solidFill>
                <a:latin typeface="+mn-lt"/>
                <a:ea typeface="Bebas Neue" charset="0"/>
                <a:cs typeface="Chronicle Display Black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tr-TR" sz="4400" dirty="0">
                <a:solidFill>
                  <a:sysClr val="windowText" lastClr="000000"/>
                </a:solidFill>
                <a:latin typeface="+mj-lt"/>
              </a:rPr>
              <a:t>KOLAY İHRACAT PLATFORMU</a:t>
            </a:r>
          </a:p>
        </p:txBody>
      </p:sp>
    </p:spTree>
    <p:extLst>
      <p:ext uri="{BB962C8B-B14F-4D97-AF65-F5344CB8AC3E}">
        <p14:creationId xmlns:p14="http://schemas.microsoft.com/office/powerpoint/2010/main" val="198365801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5. Sektör Sayfası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7E5D2-F343-BA48-ABC1-133670238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693" y="323282"/>
            <a:ext cx="5620237" cy="2835188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FB92B8-03BF-42A8-987D-342E930CE433}"/>
              </a:ext>
            </a:extLst>
          </p:cNvPr>
          <p:cNvSpPr txBox="1"/>
          <p:nvPr/>
        </p:nvSpPr>
        <p:spPr>
          <a:xfrm>
            <a:off x="580254" y="1498900"/>
            <a:ext cx="4211202" cy="7489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Sektörün küresel gidişatı ile ilgili öngörüler ve son 5 yıla ait ithalat ihracat durumu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E7056-6FD0-4C96-9ED8-00ED94121D06}"/>
              </a:ext>
            </a:extLst>
          </p:cNvPr>
          <p:cNvSpPr txBox="1"/>
          <p:nvPr/>
        </p:nvSpPr>
        <p:spPr>
          <a:xfrm>
            <a:off x="568812" y="5189587"/>
            <a:ext cx="4211203" cy="78337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buNone/>
            </a:pPr>
            <a:r>
              <a:rPr lang="tr-TR" dirty="0"/>
              <a:t>Sektör içinde seçilen GTIP için ihracat potansiyeli en yüksek ilk 10 Pazar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BF37F2-C052-4D66-8FDA-8E56A4C942E8}"/>
              </a:ext>
            </a:extLst>
          </p:cNvPr>
          <p:cNvSpPr txBox="1"/>
          <p:nvPr/>
        </p:nvSpPr>
        <p:spPr>
          <a:xfrm>
            <a:off x="580254" y="2566437"/>
            <a:ext cx="4211202" cy="7489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Sektörün Türkiye’deki durumu ve son 5 yıla ait ithalat ve ihracat verileri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A0D2B-8C34-4D18-943F-A3FB1850BA98}"/>
              </a:ext>
            </a:extLst>
          </p:cNvPr>
          <p:cNvSpPr txBox="1"/>
          <p:nvPr/>
        </p:nvSpPr>
        <p:spPr>
          <a:xfrm>
            <a:off x="580254" y="3633974"/>
            <a:ext cx="4211202" cy="4257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Sektöre yön veren global trendler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FEE1BB-D35C-49BF-B6E6-D9477D539D9D}"/>
              </a:ext>
            </a:extLst>
          </p:cNvPr>
          <p:cNvSpPr txBox="1"/>
          <p:nvPr/>
        </p:nvSpPr>
        <p:spPr>
          <a:xfrm>
            <a:off x="580254" y="4378347"/>
            <a:ext cx="4211202" cy="4257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Sektörel haberler ve fuarlar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001" y="3377835"/>
            <a:ext cx="5113436" cy="2941292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28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-419359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6. İhracat Kokpiti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73149" y="420538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CDEA5-9E54-4042-831F-E7DB76594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386" y="383676"/>
            <a:ext cx="6552000" cy="3338656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511BE2-4815-4A4C-8E83-3CBD93BB01F6}"/>
              </a:ext>
            </a:extLst>
          </p:cNvPr>
          <p:cNvSpPr txBox="1"/>
          <p:nvPr/>
        </p:nvSpPr>
        <p:spPr>
          <a:xfrm>
            <a:off x="580254" y="1096123"/>
            <a:ext cx="4211202" cy="1395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Kullanıcı tercihlerine göre belirlenen öncelikli ülkeler, pazarlar ve bu tercihlere göre özelleştirilen fuarlar, heyetler ve seminerlerin gösterilmesi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D3F4CA-97F3-41D0-BC5A-B4FCACFF6710}"/>
              </a:ext>
            </a:extLst>
          </p:cNvPr>
          <p:cNvSpPr txBox="1"/>
          <p:nvPr/>
        </p:nvSpPr>
        <p:spPr>
          <a:xfrm>
            <a:off x="606982" y="2797343"/>
            <a:ext cx="4211202" cy="4257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Favori sektör ve ülkelere ait bildirimler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48105-1795-45A6-B5E3-46F2FC245516}"/>
              </a:ext>
            </a:extLst>
          </p:cNvPr>
          <p:cNvSpPr txBox="1"/>
          <p:nvPr/>
        </p:nvSpPr>
        <p:spPr>
          <a:xfrm>
            <a:off x="6374638" y="4049613"/>
            <a:ext cx="5295453" cy="1072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buNone/>
            </a:pPr>
            <a:r>
              <a:rPr lang="tr-TR" dirty="0"/>
              <a:t>Geçmiş yıllara ait ihracat tutarlarının ve kullanılan devlet desteklerinin gösterilmesi, geçmiş yıllarda gerçekleştirilen ihracatların zaman çizelgesi üzerinden takip edilebilmesi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4AE48105-1795-45A6-B5E3-46F2FC245516}"/>
              </a:ext>
            </a:extLst>
          </p:cNvPr>
          <p:cNvSpPr txBox="1"/>
          <p:nvPr/>
        </p:nvSpPr>
        <p:spPr>
          <a:xfrm>
            <a:off x="641838" y="3413247"/>
            <a:ext cx="4299087" cy="4202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buNone/>
            </a:pPr>
            <a:r>
              <a:rPr lang="tr-TR" dirty="0"/>
              <a:t>Ayarlar sekmesinden yetkilendirme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85" y="4101802"/>
            <a:ext cx="3778596" cy="24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7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-5170" y="-11101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7. Mevzuat Modülü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73149" y="420538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C0213-0D95-4EC4-81F0-E779EC297E8B}"/>
              </a:ext>
            </a:extLst>
          </p:cNvPr>
          <p:cNvSpPr txBox="1"/>
          <p:nvPr/>
        </p:nvSpPr>
        <p:spPr>
          <a:xfrm>
            <a:off x="580254" y="1498900"/>
            <a:ext cx="4211202" cy="1072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Yü</a:t>
            </a:r>
            <a:r>
              <a:rPr lang="tr-TR" sz="1400" dirty="0"/>
              <a:t>rürlükte olan mevzuatın gösterilmesi, mülga durumundaki mevzuatın otomatik olarak gizlenmesi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C45B0-6A38-4DBF-940B-86D0034F9D32}"/>
              </a:ext>
            </a:extLst>
          </p:cNvPr>
          <p:cNvSpPr txBox="1"/>
          <p:nvPr/>
        </p:nvSpPr>
        <p:spPr>
          <a:xfrm>
            <a:off x="580254" y="2820522"/>
            <a:ext cx="4211202" cy="1072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tr-TR" dirty="0">
                <a:ea typeface="Montserrat Light" charset="0"/>
                <a:cs typeface="Montserrat Light" charset="0"/>
              </a:rPr>
              <a:t>Her bir mevzuatın kapsamını anlatan kısa açıklamalar, etiketler ve madde bazlı / ekli içerikler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398D2-CB38-4857-AAC4-ABC5B4233EB5}"/>
              </a:ext>
            </a:extLst>
          </p:cNvPr>
          <p:cNvSpPr txBox="1"/>
          <p:nvPr/>
        </p:nvSpPr>
        <p:spPr>
          <a:xfrm>
            <a:off x="580254" y="4142145"/>
            <a:ext cx="4211202" cy="1072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tr-TR" dirty="0">
                <a:ea typeface="Montserrat Light" charset="0"/>
                <a:cs typeface="Montserrat Light" charset="0"/>
              </a:rPr>
              <a:t>Mevzuat detay sayfalarında ilgili maddelerin tarihçeleri ve yürürlüğe giriş tarihlerine ilişkin açıklamalar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E7056-6FD0-4C96-9ED8-00ED94121D06}"/>
              </a:ext>
            </a:extLst>
          </p:cNvPr>
          <p:cNvSpPr txBox="1"/>
          <p:nvPr/>
        </p:nvSpPr>
        <p:spPr>
          <a:xfrm>
            <a:off x="5793584" y="5379639"/>
            <a:ext cx="5652000" cy="748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buNone/>
            </a:pPr>
            <a:r>
              <a:rPr lang="tr-TR" dirty="0"/>
              <a:t>İhracat rejimi, gümrük mevzuatı, destek mevzuatı ve ihracatçıların bilmesi gereken tüm yasal düzenlemelerin sunulması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523" y="807755"/>
            <a:ext cx="5238215" cy="430937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68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8324260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8. Tamamlayıcı Ürün Önerisi Modülü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1B79EF-6C3F-2443-A873-1073F0A14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25" y="1025934"/>
            <a:ext cx="4997928" cy="2888996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E76BF6-39FF-8D46-81D7-5116F4122298}"/>
              </a:ext>
            </a:extLst>
          </p:cNvPr>
          <p:cNvSpPr/>
          <p:nvPr/>
        </p:nvSpPr>
        <p:spPr>
          <a:xfrm>
            <a:off x="3291547" y="3288324"/>
            <a:ext cx="2880000" cy="237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tr-TR" sz="1200" b="1" kern="100" spc="67" dirty="0">
                <a:solidFill>
                  <a:schemeClr val="tx1"/>
                </a:solidFill>
                <a:ea typeface="Open Sans" charset="0"/>
                <a:cs typeface="Open Sans" charset="0"/>
              </a:rPr>
              <a:t>BİRLİKTE İTHAL EDİLEN ÜRÜNLER</a:t>
            </a:r>
            <a:endParaRPr lang="tr-TR" sz="1200" dirty="0">
              <a:solidFill>
                <a:schemeClr val="tx1"/>
              </a:solidFill>
            </a:endParaRPr>
          </a:p>
          <a:p>
            <a:pPr lvl="0" algn="ctr" defTabSz="1219140">
              <a:defRPr/>
            </a:pPr>
            <a:r>
              <a:rPr lang="tr-TR" sz="1200" dirty="0">
                <a:solidFill>
                  <a:schemeClr val="tx1"/>
                </a:solidFill>
              </a:rPr>
              <a:t>Türkiye ihracat beyannamelerinden, hangi </a:t>
            </a:r>
            <a:r>
              <a:rPr lang="tr-TR" sz="1200" dirty="0" err="1">
                <a:solidFill>
                  <a:schemeClr val="tx1"/>
                </a:solidFill>
              </a:rPr>
              <a:t>GTİP'lerin</a:t>
            </a:r>
            <a:r>
              <a:rPr lang="tr-TR" sz="1200" dirty="0">
                <a:solidFill>
                  <a:schemeClr val="tx1"/>
                </a:solidFill>
              </a:rPr>
              <a:t> alıcılar tarafından beraber ithal edildiği tespit edilmektedir. Bu değerlendirme baz alınarak bir arada işlem görme olasılıkları yüksek olan </a:t>
            </a:r>
            <a:r>
              <a:rPr lang="tr-TR" sz="1200" dirty="0" err="1">
                <a:solidFill>
                  <a:schemeClr val="tx1"/>
                </a:solidFill>
              </a:rPr>
              <a:t>GTİP'ler</a:t>
            </a:r>
            <a:r>
              <a:rPr lang="tr-TR" sz="1200" dirty="0">
                <a:solidFill>
                  <a:schemeClr val="tx1"/>
                </a:solidFill>
              </a:rPr>
              <a:t> belirlenmektedir.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5C51B-634C-3D47-8BB0-CD8008001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419" y="1943854"/>
            <a:ext cx="5043501" cy="2888996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836B87E-FBF7-4996-82B2-B1509B55D89F}"/>
              </a:ext>
            </a:extLst>
          </p:cNvPr>
          <p:cNvSpPr/>
          <p:nvPr/>
        </p:nvSpPr>
        <p:spPr>
          <a:xfrm>
            <a:off x="9007180" y="4237735"/>
            <a:ext cx="2880000" cy="237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tr-TR" sz="1200" b="1" kern="100" spc="67" dirty="0">
                <a:solidFill>
                  <a:schemeClr val="tx1"/>
                </a:solidFill>
                <a:ea typeface="Open Sans" charset="0"/>
                <a:cs typeface="Open Sans" charset="0"/>
              </a:rPr>
              <a:t>BİRLİKTE İHRAÇ EDİLEN ÜRÜNLER</a:t>
            </a:r>
            <a:endParaRPr lang="tr-TR" sz="1200" dirty="0">
              <a:solidFill>
                <a:schemeClr val="tx1"/>
              </a:solidFill>
            </a:endParaRPr>
          </a:p>
          <a:p>
            <a:pPr lvl="0" algn="ctr" defTabSz="1219140">
              <a:defRPr/>
            </a:pPr>
            <a:r>
              <a:rPr lang="tr-TR" sz="1200" dirty="0">
                <a:solidFill>
                  <a:schemeClr val="tx1"/>
                </a:solidFill>
              </a:rPr>
              <a:t>Türkiye ihracat beyannamelerinin analiz edilmesi ile hangi </a:t>
            </a:r>
            <a:r>
              <a:rPr lang="tr-TR" sz="1200" dirty="0" err="1">
                <a:solidFill>
                  <a:schemeClr val="tx1"/>
                </a:solidFill>
              </a:rPr>
              <a:t>GTİP'lerin</a:t>
            </a:r>
            <a:r>
              <a:rPr lang="tr-TR" sz="1200" dirty="0">
                <a:solidFill>
                  <a:schemeClr val="tx1"/>
                </a:solidFill>
              </a:rPr>
              <a:t> hangi sıklıkla bir arada ihraç edildiği tespit edilmektedir. Bu değerlendirme baz alınarak bir arada işlem görme olasılıkları yüksek olan </a:t>
            </a:r>
            <a:r>
              <a:rPr lang="tr-TR" sz="1200" dirty="0" err="1">
                <a:solidFill>
                  <a:schemeClr val="tx1"/>
                </a:solidFill>
              </a:rPr>
              <a:t>GTİP'ler</a:t>
            </a:r>
            <a:r>
              <a:rPr lang="tr-TR" sz="1200" dirty="0">
                <a:solidFill>
                  <a:schemeClr val="tx1"/>
                </a:solidFill>
              </a:rPr>
              <a:t> belirlenmektedir.</a:t>
            </a:r>
          </a:p>
        </p:txBody>
      </p:sp>
    </p:spTree>
    <p:extLst>
      <p:ext uri="{BB962C8B-B14F-4D97-AF65-F5344CB8AC3E}">
        <p14:creationId xmlns:p14="http://schemas.microsoft.com/office/powerpoint/2010/main" val="46486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5" y="480351"/>
            <a:ext cx="562711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9. Ask Türkiye Platformu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30CFD-E821-004C-A9E8-C072695A3A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84" r="21781" b="20773"/>
          <a:stretch/>
        </p:blipFill>
        <p:spPr>
          <a:xfrm>
            <a:off x="8312867" y="903445"/>
            <a:ext cx="3409775" cy="5433376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C8077C-9555-B84F-A358-CFE355F1E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36" y="949569"/>
            <a:ext cx="3755469" cy="2479431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95306E-8592-49EC-8B9A-50DB4ADC94BD}"/>
              </a:ext>
            </a:extLst>
          </p:cNvPr>
          <p:cNvSpPr txBox="1"/>
          <p:nvPr/>
        </p:nvSpPr>
        <p:spPr>
          <a:xfrm>
            <a:off x="1341649" y="3225307"/>
            <a:ext cx="2930839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8 ayrı dilde hizmet veren platform </a:t>
            </a:r>
            <a:endParaRPr kumimoji="0" lang="tr-TR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7EFCF-9FE4-F448-BD93-7FD4DA698C11}"/>
              </a:ext>
            </a:extLst>
          </p:cNvPr>
          <p:cNvSpPr txBox="1"/>
          <p:nvPr/>
        </p:nvSpPr>
        <p:spPr>
          <a:xfrm>
            <a:off x="8728650" y="5873867"/>
            <a:ext cx="340977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Firmaların ürün detaylarından , sertifikalarına, ihracat tercihlerinden detaylı iletişim bilgilerine kadar detaylı tanıtım yapabilecekleri vitrin sayfaları</a:t>
            </a:r>
            <a:endParaRPr kumimoji="0" lang="tr-TR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C528E3-545F-FE44-98B1-78B12C10B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641" y="3725278"/>
            <a:ext cx="3506696" cy="2843940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2439CFB-0305-B441-B302-CE0F7FDCC40F}"/>
              </a:ext>
            </a:extLst>
          </p:cNvPr>
          <p:cNvSpPr txBox="1"/>
          <p:nvPr/>
        </p:nvSpPr>
        <p:spPr>
          <a:xfrm>
            <a:off x="2892842" y="6211068"/>
            <a:ext cx="340977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Daha kullanıcı dostu tasarım ve gelişmiş arama seçenekleri</a:t>
            </a:r>
            <a:endParaRPr kumimoji="0" lang="tr-TR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564A1A-153D-F04D-A622-FD8CBE052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5571" y="987373"/>
            <a:ext cx="3409775" cy="2368321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1E52301-F305-FB40-A9EA-7A9BD74ACAC3}"/>
              </a:ext>
            </a:extLst>
          </p:cNvPr>
          <p:cNvSpPr txBox="1"/>
          <p:nvPr/>
        </p:nvSpPr>
        <p:spPr>
          <a:xfrm>
            <a:off x="5242398" y="3243733"/>
            <a:ext cx="2930839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Kolay İhracat Platformu entegrasyonu ile tek platform üzerinden ihracat sürecinde ihtiyaç duyulan tüm bilgilere erişim sağlanabilmesi</a:t>
            </a:r>
            <a:endParaRPr kumimoji="0" lang="tr-TR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23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10. Eğitim Modülü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5F4AB7-B596-416E-AD42-5381BB487742}"/>
              </a:ext>
            </a:extLst>
          </p:cNvPr>
          <p:cNvSpPr txBox="1"/>
          <p:nvPr/>
        </p:nvSpPr>
        <p:spPr>
          <a:xfrm>
            <a:off x="8430857" y="3418584"/>
            <a:ext cx="3367456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ontserrat Light" charset="0"/>
                <a:cs typeface="Montserrat Light" charset="0"/>
              </a:rPr>
              <a:t>İhracat sürecinde ihtiyaç duyulabilecek 13 farklı konu için TR – EN yazışma şablonları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066C18-F462-4FA0-AE71-B13A594BD129}"/>
              </a:ext>
            </a:extLst>
          </p:cNvPr>
          <p:cNvSpPr txBox="1"/>
          <p:nvPr/>
        </p:nvSpPr>
        <p:spPr>
          <a:xfrm>
            <a:off x="380976" y="3200505"/>
            <a:ext cx="335647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15 farklı kategoride, Ticaret Bakanlığı ve farklı işbirlikleri tarafından hazırlanan 100  eğitim videosu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80CFD-51C2-7242-9119-C38202C99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49" y="1110710"/>
            <a:ext cx="4000146" cy="2015320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C78B76-8899-E144-B00E-B367FE3C2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235" y="630252"/>
            <a:ext cx="3414267" cy="2259746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8902E-456A-C34F-98E4-AD616BD22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0559" y="4054822"/>
            <a:ext cx="4199672" cy="2154090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CDD04-EE5E-9743-BD16-DCA6063776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2065" y="4043191"/>
            <a:ext cx="2253453" cy="2155976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F6F08-95BF-324D-B822-370F30A240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5175" y="1009596"/>
            <a:ext cx="3769995" cy="2303886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B6E136C-31FA-4B55-B409-02093811E716}"/>
              </a:ext>
            </a:extLst>
          </p:cNvPr>
          <p:cNvSpPr txBox="1"/>
          <p:nvPr/>
        </p:nvSpPr>
        <p:spPr>
          <a:xfrm>
            <a:off x="4656060" y="3003085"/>
            <a:ext cx="310261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2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ontserrat Light" charset="0"/>
                <a:cs typeface="Montserrat Light" charset="0"/>
              </a:rPr>
              <a:t>3 adımdan oluşan ve ihracat sürecinde firmaların ihtiyaç duyabileceği birçok bilgiyi ve uygulamayı içeren ihracat rehberi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2016C2-1C06-42C2-9B40-052A8EEFAE63}"/>
              </a:ext>
            </a:extLst>
          </p:cNvPr>
          <p:cNvSpPr txBox="1"/>
          <p:nvPr/>
        </p:nvSpPr>
        <p:spPr>
          <a:xfrm>
            <a:off x="3833641" y="6301707"/>
            <a:ext cx="3925033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ontserrat Light" charset="0"/>
                <a:cs typeface="Montserrat Light" charset="0"/>
              </a:rPr>
              <a:t>Eğitim başarısını belgelendirmek isteyen kullanıcılar için eğitim sınav sistemi ve sertifikasyon </a:t>
            </a:r>
          </a:p>
        </p:txBody>
      </p:sp>
    </p:spTree>
    <p:extLst>
      <p:ext uri="{BB962C8B-B14F-4D97-AF65-F5344CB8AC3E}">
        <p14:creationId xmlns:p14="http://schemas.microsoft.com/office/powerpoint/2010/main" val="95838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11. </a:t>
            </a:r>
            <a:r>
              <a:rPr lang="tr-TR" sz="3200" b="1" dirty="0" err="1">
                <a:solidFill>
                  <a:prstClr val="black"/>
                </a:solidFill>
                <a:ea typeface="Montserrat" charset="0"/>
                <a:cs typeface="Montserrat" charset="0"/>
              </a:rPr>
              <a:t>Chatbot</a:t>
            </a:r>
            <a:endParaRPr lang="tr-TR" sz="3200" b="1" dirty="0">
              <a:solidFill>
                <a:prstClr val="black"/>
              </a:solidFill>
              <a:ea typeface="Montserrat" charset="0"/>
              <a:cs typeface="Montserrat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93B2EC-446E-154D-9028-856E05DB3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98" y="1054177"/>
            <a:ext cx="2412000" cy="3215999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189AC-6BFF-654E-9B1E-5A76EF171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236" y="87687"/>
            <a:ext cx="2412000" cy="4491094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5A92D-E79B-8B45-8ECE-4B501950C7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8618" y="4704175"/>
            <a:ext cx="2412000" cy="1898276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197A6-D67E-664B-BE1B-A1A07F2722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6923" y="3152858"/>
            <a:ext cx="2412000" cy="3266250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608A63-8A58-BD45-8F4B-260FC2C6F4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3746" y="273673"/>
            <a:ext cx="2412000" cy="2735257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E6681-3A59-2245-BC9E-E70EC7AB5C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398" y="4471490"/>
            <a:ext cx="2412000" cy="2249112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75E7F-69EA-3749-84F2-529D788F94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6431" y="125006"/>
            <a:ext cx="2412000" cy="6309397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B4A45D-3072-4897-B334-99296CDB883D}"/>
              </a:ext>
            </a:extLst>
          </p:cNvPr>
          <p:cNvSpPr txBox="1"/>
          <p:nvPr/>
        </p:nvSpPr>
        <p:spPr>
          <a:xfrm>
            <a:off x="1514895" y="6362017"/>
            <a:ext cx="9878367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ontserrat Light" charset="0"/>
                <a:cs typeface="Montserrat Light" charset="0"/>
              </a:rPr>
              <a:t>Makine öğrenmesi teknolojisine sahip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ontserrat Light" charset="0"/>
                <a:cs typeface="Montserrat Light" charset="0"/>
              </a:rPr>
              <a:t>Chatbot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ontserrat Light" charset="0"/>
                <a:cs typeface="Montserrat Light" charset="0"/>
              </a:rPr>
              <a:t> fonksiyonu ile platformda </a:t>
            </a: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yer alan bütün bilgilere hızlı erişim ve işlem kolaylığı sunuluyor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33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8049395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12. Platform Zenginleştirme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FB11D5-CF74-D240-825A-3983B74C7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88" y="1074317"/>
            <a:ext cx="4176000" cy="2556162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E36BDE-E7DD-AF48-8E05-2EFD8D620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6217" y="374032"/>
            <a:ext cx="3169904" cy="3062235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DDD04-7066-7B4B-974A-57093069F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2445" y="4079996"/>
            <a:ext cx="4176000" cy="2387881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38931B-BE83-E94D-BB2F-A0F68B8ED803}"/>
              </a:ext>
            </a:extLst>
          </p:cNvPr>
          <p:cNvSpPr txBox="1"/>
          <p:nvPr/>
        </p:nvSpPr>
        <p:spPr>
          <a:xfrm>
            <a:off x="2494764" y="3354472"/>
            <a:ext cx="335647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ITC </a:t>
            </a:r>
            <a:r>
              <a:rPr lang="tr-TR" sz="1200" dirty="0" err="1">
                <a:solidFill>
                  <a:prstClr val="black"/>
                </a:solidFill>
                <a:ea typeface="Montserrat Light" charset="0"/>
                <a:cs typeface="Montserrat Light" charset="0"/>
              </a:rPr>
              <a:t>Procurement</a:t>
            </a: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 </a:t>
            </a:r>
            <a:r>
              <a:rPr lang="tr-TR" sz="1200" dirty="0" err="1">
                <a:solidFill>
                  <a:prstClr val="black"/>
                </a:solidFill>
                <a:ea typeface="Montserrat Light" charset="0"/>
                <a:cs typeface="Montserrat Light" charset="0"/>
              </a:rPr>
              <a:t>Map</a:t>
            </a: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 entegrasyonu ile 70.000 + ihalenin firmalara sunulması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EB07B-F464-4846-AFD1-5441E2FEBD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3792" y="4000803"/>
            <a:ext cx="4176000" cy="2485785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57798E-A685-D345-A619-7B70DCD23352}"/>
              </a:ext>
            </a:extLst>
          </p:cNvPr>
          <p:cNvSpPr txBox="1"/>
          <p:nvPr/>
        </p:nvSpPr>
        <p:spPr>
          <a:xfrm>
            <a:off x="3093698" y="6033811"/>
            <a:ext cx="335647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ontserrat Light" charset="0"/>
                <a:cs typeface="Montserrat Light" charset="0"/>
              </a:rPr>
              <a:t>Halı, iklimlendirme, bilişim, eğitim, film/sinema ve sağlık olmak üzere toplam 6 adet yeni sektör raporunun sunulması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64FDB1-084C-7743-9630-E22648AA91F0}"/>
              </a:ext>
            </a:extLst>
          </p:cNvPr>
          <p:cNvSpPr txBox="1"/>
          <p:nvPr/>
        </p:nvSpPr>
        <p:spPr>
          <a:xfrm>
            <a:off x="8018998" y="3113101"/>
            <a:ext cx="335647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ITC </a:t>
            </a:r>
            <a:r>
              <a:rPr lang="tr-TR" sz="1200" dirty="0" err="1">
                <a:solidFill>
                  <a:prstClr val="black"/>
                </a:solidFill>
                <a:ea typeface="Montserrat Light" charset="0"/>
                <a:cs typeface="Montserrat Light" charset="0"/>
              </a:rPr>
              <a:t>Macmap</a:t>
            </a: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 entegrasyonu ile gümrük vergilerinin ve ithalat kotalarının firmalara sunulması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F48D9B-0EAF-2E4A-BB79-6029799F7260}"/>
              </a:ext>
            </a:extLst>
          </p:cNvPr>
          <p:cNvSpPr txBox="1"/>
          <p:nvPr/>
        </p:nvSpPr>
        <p:spPr>
          <a:xfrm>
            <a:off x="8427261" y="6175336"/>
            <a:ext cx="335647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prstClr val="black"/>
                </a:solidFill>
                <a:ea typeface="Montserrat Light" charset="0"/>
                <a:cs typeface="Montserrat Light" charset="0"/>
              </a:rPr>
              <a:t>Dış ticaret bilgilendirme seminer takviminin ve başvuru bilgilerinin platformda yer alması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25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5484" y="1104523"/>
            <a:ext cx="4501031" cy="1047606"/>
          </a:xfrm>
        </p:spPr>
        <p:txBody>
          <a:bodyPr/>
          <a:lstStyle/>
          <a:p>
            <a:r>
              <a:rPr lang="tr-TR" sz="4800" dirty="0"/>
              <a:t>Teşekkür ederiz.</a:t>
            </a:r>
            <a:endParaRPr lang="en-US" sz="4800" dirty="0"/>
          </a:p>
        </p:txBody>
      </p:sp>
      <p:pic>
        <p:nvPicPr>
          <p:cNvPr id="74754" name="Picture 2" descr="Vektörel Çizim | Ticaret Bakanlığı Yeni Logo">
            <a:extLst>
              <a:ext uri="{FF2B5EF4-FFF2-40B4-BE49-F238E27FC236}">
                <a16:creationId xmlns:a16="http://schemas.microsoft.com/office/drawing/2014/main" id="{445929B7-9191-4E05-A1A4-8B53F518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979" y="2497059"/>
            <a:ext cx="3018041" cy="12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2C7C058-890B-4A0D-8B68-EAA470A5C7AD}"/>
              </a:ext>
            </a:extLst>
          </p:cNvPr>
          <p:cNvSpPr txBox="1"/>
          <p:nvPr/>
        </p:nvSpPr>
        <p:spPr>
          <a:xfrm>
            <a:off x="4027966" y="4231759"/>
            <a:ext cx="41360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Ticaret Uzman Yardımcısı</a:t>
            </a:r>
          </a:p>
          <a:p>
            <a:pPr algn="ctr"/>
            <a:r>
              <a:rPr lang="tr-TR" sz="2400" b="1" dirty="0"/>
              <a:t>Kaan SEVİNİR</a:t>
            </a:r>
          </a:p>
          <a:p>
            <a:pPr algn="ctr"/>
            <a:endParaRPr lang="tr-TR" sz="2400" b="1" dirty="0"/>
          </a:p>
          <a:p>
            <a:pPr algn="ctr"/>
            <a:r>
              <a:rPr lang="tr-TR" sz="2400">
                <a:hlinkClick r:id="rId4"/>
              </a:rPr>
              <a:t>e-ihracat</a:t>
            </a:r>
            <a:r>
              <a:rPr lang="tr-TR" sz="2400" dirty="0">
                <a:hlinkClick r:id="rId4"/>
              </a:rPr>
              <a:t>@ticaret.gov.tr</a:t>
            </a:r>
            <a:r>
              <a:rPr lang="tr-TR" sz="2400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915170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A3F874-8EEB-2C46-856C-737F00F08F1E}"/>
              </a:ext>
            </a:extLst>
          </p:cNvPr>
          <p:cNvSpPr/>
          <p:nvPr/>
        </p:nvSpPr>
        <p:spPr>
          <a:xfrm>
            <a:off x="349600" y="6289589"/>
            <a:ext cx="3874057" cy="568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6" name="object 4"/>
          <p:cNvSpPr txBox="1"/>
          <p:nvPr/>
        </p:nvSpPr>
        <p:spPr>
          <a:xfrm>
            <a:off x="4990909" y="1003591"/>
            <a:ext cx="6733329" cy="897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hronicle Display Black" charset="0"/>
                <a:cs typeface="Chronicle Display Black" charset="0"/>
              </a:rPr>
              <a:t>90 binin</a:t>
            </a:r>
            <a:r>
              <a:rPr kumimoji="0" lang="tr-TR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hronicle Display Black" charset="0"/>
                <a:cs typeface="Chronicle Display Black" charset="0"/>
              </a:rPr>
              <a:t> üzerinde ihracatçımız ve ihracat yapmak isteyen girişimcilerimiz için ihtiyaç duyabilecekleri her türlü bilgiyi tek bir platformda sunuyor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Chronicle Display Black" charset="0"/>
              <a:cs typeface="Chronicle Display Black" charset="0"/>
            </a:endParaRPr>
          </a:p>
        </p:txBody>
      </p:sp>
      <p:sp>
        <p:nvSpPr>
          <p:cNvPr id="37" name="object 4"/>
          <p:cNvSpPr txBox="1"/>
          <p:nvPr/>
        </p:nvSpPr>
        <p:spPr>
          <a:xfrm>
            <a:off x="5097866" y="2780853"/>
            <a:ext cx="6733329" cy="57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>
              <a:lnSpc>
                <a:spcPct val="108000"/>
              </a:lnSpc>
              <a:defRPr/>
            </a:pPr>
            <a:r>
              <a:rPr lang="tr-TR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Bakanlık içi kaynaklar, halka açık kaynaklar ve ücretli veri kaynaklarının entegrasyonu ile her zaman güncel veriler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318608" y="4007088"/>
            <a:ext cx="520700" cy="522288"/>
            <a:chOff x="3182938" y="5851525"/>
            <a:chExt cx="520700" cy="522288"/>
          </a:xfrm>
        </p:grpSpPr>
        <p:sp>
          <p:nvSpPr>
            <p:cNvPr id="19" name="Freeform 81"/>
            <p:cNvSpPr>
              <a:spLocks noEditPoints="1"/>
            </p:cNvSpPr>
            <p:nvPr/>
          </p:nvSpPr>
          <p:spPr bwMode="auto">
            <a:xfrm>
              <a:off x="3182938" y="5851525"/>
              <a:ext cx="520700" cy="522288"/>
            </a:xfrm>
            <a:custGeom>
              <a:avLst/>
              <a:gdLst>
                <a:gd name="T0" fmla="*/ 312 w 657"/>
                <a:gd name="T1" fmla="*/ 657 h 658"/>
                <a:gd name="T2" fmla="*/ 262 w 657"/>
                <a:gd name="T3" fmla="*/ 651 h 658"/>
                <a:gd name="T4" fmla="*/ 200 w 657"/>
                <a:gd name="T5" fmla="*/ 631 h 658"/>
                <a:gd name="T6" fmla="*/ 120 w 657"/>
                <a:gd name="T7" fmla="*/ 583 h 658"/>
                <a:gd name="T8" fmla="*/ 56 w 657"/>
                <a:gd name="T9" fmla="*/ 513 h 658"/>
                <a:gd name="T10" fmla="*/ 15 w 657"/>
                <a:gd name="T11" fmla="*/ 427 h 658"/>
                <a:gd name="T12" fmla="*/ 4 w 657"/>
                <a:gd name="T13" fmla="*/ 379 h 658"/>
                <a:gd name="T14" fmla="*/ 0 w 657"/>
                <a:gd name="T15" fmla="*/ 329 h 658"/>
                <a:gd name="T16" fmla="*/ 1 w 657"/>
                <a:gd name="T17" fmla="*/ 295 h 658"/>
                <a:gd name="T18" fmla="*/ 11 w 657"/>
                <a:gd name="T19" fmla="*/ 247 h 658"/>
                <a:gd name="T20" fmla="*/ 39 w 657"/>
                <a:gd name="T21" fmla="*/ 172 h 658"/>
                <a:gd name="T22" fmla="*/ 97 w 657"/>
                <a:gd name="T23" fmla="*/ 96 h 658"/>
                <a:gd name="T24" fmla="*/ 172 w 657"/>
                <a:gd name="T25" fmla="*/ 40 h 658"/>
                <a:gd name="T26" fmla="*/ 247 w 657"/>
                <a:gd name="T27" fmla="*/ 11 h 658"/>
                <a:gd name="T28" fmla="*/ 296 w 657"/>
                <a:gd name="T29" fmla="*/ 2 h 658"/>
                <a:gd name="T30" fmla="*/ 329 w 657"/>
                <a:gd name="T31" fmla="*/ 0 h 658"/>
                <a:gd name="T32" fmla="*/ 379 w 657"/>
                <a:gd name="T33" fmla="*/ 4 h 658"/>
                <a:gd name="T34" fmla="*/ 426 w 657"/>
                <a:gd name="T35" fmla="*/ 15 h 658"/>
                <a:gd name="T36" fmla="*/ 512 w 657"/>
                <a:gd name="T37" fmla="*/ 56 h 658"/>
                <a:gd name="T38" fmla="*/ 582 w 657"/>
                <a:gd name="T39" fmla="*/ 119 h 658"/>
                <a:gd name="T40" fmla="*/ 631 w 657"/>
                <a:gd name="T41" fmla="*/ 201 h 658"/>
                <a:gd name="T42" fmla="*/ 650 w 657"/>
                <a:gd name="T43" fmla="*/ 263 h 658"/>
                <a:gd name="T44" fmla="*/ 657 w 657"/>
                <a:gd name="T45" fmla="*/ 311 h 658"/>
                <a:gd name="T46" fmla="*/ 657 w 657"/>
                <a:gd name="T47" fmla="*/ 346 h 658"/>
                <a:gd name="T48" fmla="*/ 650 w 657"/>
                <a:gd name="T49" fmla="*/ 395 h 658"/>
                <a:gd name="T50" fmla="*/ 631 w 657"/>
                <a:gd name="T51" fmla="*/ 456 h 658"/>
                <a:gd name="T52" fmla="*/ 582 w 657"/>
                <a:gd name="T53" fmla="*/ 538 h 658"/>
                <a:gd name="T54" fmla="*/ 512 w 657"/>
                <a:gd name="T55" fmla="*/ 602 h 658"/>
                <a:gd name="T56" fmla="*/ 426 w 657"/>
                <a:gd name="T57" fmla="*/ 643 h 658"/>
                <a:gd name="T58" fmla="*/ 379 w 657"/>
                <a:gd name="T59" fmla="*/ 654 h 658"/>
                <a:gd name="T60" fmla="*/ 329 w 657"/>
                <a:gd name="T61" fmla="*/ 658 h 658"/>
                <a:gd name="T62" fmla="*/ 329 w 657"/>
                <a:gd name="T63" fmla="*/ 37 h 658"/>
                <a:gd name="T64" fmla="*/ 242 w 657"/>
                <a:gd name="T65" fmla="*/ 51 h 658"/>
                <a:gd name="T66" fmla="*/ 167 w 657"/>
                <a:gd name="T67" fmla="*/ 87 h 658"/>
                <a:gd name="T68" fmla="*/ 103 w 657"/>
                <a:gd name="T69" fmla="*/ 144 h 658"/>
                <a:gd name="T70" fmla="*/ 60 w 657"/>
                <a:gd name="T71" fmla="*/ 216 h 658"/>
                <a:gd name="T72" fmla="*/ 39 w 657"/>
                <a:gd name="T73" fmla="*/ 299 h 658"/>
                <a:gd name="T74" fmla="*/ 39 w 657"/>
                <a:gd name="T75" fmla="*/ 358 h 658"/>
                <a:gd name="T76" fmla="*/ 60 w 657"/>
                <a:gd name="T77" fmla="*/ 442 h 658"/>
                <a:gd name="T78" fmla="*/ 103 w 657"/>
                <a:gd name="T79" fmla="*/ 514 h 658"/>
                <a:gd name="T80" fmla="*/ 167 w 657"/>
                <a:gd name="T81" fmla="*/ 571 h 658"/>
                <a:gd name="T82" fmla="*/ 242 w 657"/>
                <a:gd name="T83" fmla="*/ 607 h 658"/>
                <a:gd name="T84" fmla="*/ 329 w 657"/>
                <a:gd name="T85" fmla="*/ 620 h 658"/>
                <a:gd name="T86" fmla="*/ 387 w 657"/>
                <a:gd name="T87" fmla="*/ 614 h 658"/>
                <a:gd name="T88" fmla="*/ 467 w 657"/>
                <a:gd name="T89" fmla="*/ 585 h 658"/>
                <a:gd name="T90" fmla="*/ 535 w 657"/>
                <a:gd name="T91" fmla="*/ 534 h 658"/>
                <a:gd name="T92" fmla="*/ 584 w 657"/>
                <a:gd name="T93" fmla="*/ 467 h 658"/>
                <a:gd name="T94" fmla="*/ 614 w 657"/>
                <a:gd name="T95" fmla="*/ 388 h 658"/>
                <a:gd name="T96" fmla="*/ 619 w 657"/>
                <a:gd name="T97" fmla="*/ 329 h 658"/>
                <a:gd name="T98" fmla="*/ 607 w 657"/>
                <a:gd name="T99" fmla="*/ 243 h 658"/>
                <a:gd name="T100" fmla="*/ 570 w 657"/>
                <a:gd name="T101" fmla="*/ 166 h 658"/>
                <a:gd name="T102" fmla="*/ 513 w 657"/>
                <a:gd name="T103" fmla="*/ 105 h 658"/>
                <a:gd name="T104" fmla="*/ 442 w 657"/>
                <a:gd name="T105" fmla="*/ 60 h 658"/>
                <a:gd name="T106" fmla="*/ 359 w 657"/>
                <a:gd name="T107" fmla="*/ 3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7" h="658">
                  <a:moveTo>
                    <a:pt x="329" y="658"/>
                  </a:moveTo>
                  <a:lnTo>
                    <a:pt x="329" y="658"/>
                  </a:lnTo>
                  <a:lnTo>
                    <a:pt x="312" y="657"/>
                  </a:lnTo>
                  <a:lnTo>
                    <a:pt x="296" y="655"/>
                  </a:lnTo>
                  <a:lnTo>
                    <a:pt x="278" y="654"/>
                  </a:lnTo>
                  <a:lnTo>
                    <a:pt x="262" y="651"/>
                  </a:lnTo>
                  <a:lnTo>
                    <a:pt x="247" y="647"/>
                  </a:lnTo>
                  <a:lnTo>
                    <a:pt x="231" y="643"/>
                  </a:lnTo>
                  <a:lnTo>
                    <a:pt x="200" y="631"/>
                  </a:lnTo>
                  <a:lnTo>
                    <a:pt x="172" y="618"/>
                  </a:lnTo>
                  <a:lnTo>
                    <a:pt x="145" y="602"/>
                  </a:lnTo>
                  <a:lnTo>
                    <a:pt x="120" y="583"/>
                  </a:lnTo>
                  <a:lnTo>
                    <a:pt x="97" y="561"/>
                  </a:lnTo>
                  <a:lnTo>
                    <a:pt x="75" y="538"/>
                  </a:lnTo>
                  <a:lnTo>
                    <a:pt x="56" y="513"/>
                  </a:lnTo>
                  <a:lnTo>
                    <a:pt x="39" y="486"/>
                  </a:lnTo>
                  <a:lnTo>
                    <a:pt x="26" y="456"/>
                  </a:lnTo>
                  <a:lnTo>
                    <a:pt x="15" y="427"/>
                  </a:lnTo>
                  <a:lnTo>
                    <a:pt x="11" y="411"/>
                  </a:lnTo>
                  <a:lnTo>
                    <a:pt x="7" y="395"/>
                  </a:lnTo>
                  <a:lnTo>
                    <a:pt x="4" y="379"/>
                  </a:lnTo>
                  <a:lnTo>
                    <a:pt x="1" y="362"/>
                  </a:lnTo>
                  <a:lnTo>
                    <a:pt x="0" y="346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0" y="311"/>
                  </a:lnTo>
                  <a:lnTo>
                    <a:pt x="1" y="295"/>
                  </a:lnTo>
                  <a:lnTo>
                    <a:pt x="4" y="279"/>
                  </a:lnTo>
                  <a:lnTo>
                    <a:pt x="7" y="263"/>
                  </a:lnTo>
                  <a:lnTo>
                    <a:pt x="11" y="247"/>
                  </a:lnTo>
                  <a:lnTo>
                    <a:pt x="15" y="231"/>
                  </a:lnTo>
                  <a:lnTo>
                    <a:pt x="26" y="201"/>
                  </a:lnTo>
                  <a:lnTo>
                    <a:pt x="39" y="172"/>
                  </a:lnTo>
                  <a:lnTo>
                    <a:pt x="56" y="145"/>
                  </a:lnTo>
                  <a:lnTo>
                    <a:pt x="75" y="119"/>
                  </a:lnTo>
                  <a:lnTo>
                    <a:pt x="97" y="96"/>
                  </a:lnTo>
                  <a:lnTo>
                    <a:pt x="120" y="75"/>
                  </a:lnTo>
                  <a:lnTo>
                    <a:pt x="145" y="56"/>
                  </a:lnTo>
                  <a:lnTo>
                    <a:pt x="172" y="40"/>
                  </a:lnTo>
                  <a:lnTo>
                    <a:pt x="200" y="27"/>
                  </a:lnTo>
                  <a:lnTo>
                    <a:pt x="231" y="15"/>
                  </a:lnTo>
                  <a:lnTo>
                    <a:pt x="247" y="11"/>
                  </a:lnTo>
                  <a:lnTo>
                    <a:pt x="262" y="6"/>
                  </a:lnTo>
                  <a:lnTo>
                    <a:pt x="278" y="4"/>
                  </a:lnTo>
                  <a:lnTo>
                    <a:pt x="296" y="2"/>
                  </a:lnTo>
                  <a:lnTo>
                    <a:pt x="312" y="1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45" y="1"/>
                  </a:lnTo>
                  <a:lnTo>
                    <a:pt x="363" y="2"/>
                  </a:lnTo>
                  <a:lnTo>
                    <a:pt x="379" y="4"/>
                  </a:lnTo>
                  <a:lnTo>
                    <a:pt x="395" y="6"/>
                  </a:lnTo>
                  <a:lnTo>
                    <a:pt x="411" y="11"/>
                  </a:lnTo>
                  <a:lnTo>
                    <a:pt x="426" y="15"/>
                  </a:lnTo>
                  <a:lnTo>
                    <a:pt x="457" y="27"/>
                  </a:lnTo>
                  <a:lnTo>
                    <a:pt x="485" y="40"/>
                  </a:lnTo>
                  <a:lnTo>
                    <a:pt x="512" y="56"/>
                  </a:lnTo>
                  <a:lnTo>
                    <a:pt x="537" y="75"/>
                  </a:lnTo>
                  <a:lnTo>
                    <a:pt x="561" y="96"/>
                  </a:lnTo>
                  <a:lnTo>
                    <a:pt x="582" y="119"/>
                  </a:lnTo>
                  <a:lnTo>
                    <a:pt x="602" y="145"/>
                  </a:lnTo>
                  <a:lnTo>
                    <a:pt x="618" y="172"/>
                  </a:lnTo>
                  <a:lnTo>
                    <a:pt x="631" y="201"/>
                  </a:lnTo>
                  <a:lnTo>
                    <a:pt x="642" y="231"/>
                  </a:lnTo>
                  <a:lnTo>
                    <a:pt x="647" y="247"/>
                  </a:lnTo>
                  <a:lnTo>
                    <a:pt x="650" y="263"/>
                  </a:lnTo>
                  <a:lnTo>
                    <a:pt x="654" y="279"/>
                  </a:lnTo>
                  <a:lnTo>
                    <a:pt x="655" y="295"/>
                  </a:lnTo>
                  <a:lnTo>
                    <a:pt x="657" y="311"/>
                  </a:lnTo>
                  <a:lnTo>
                    <a:pt x="657" y="329"/>
                  </a:lnTo>
                  <a:lnTo>
                    <a:pt x="657" y="329"/>
                  </a:lnTo>
                  <a:lnTo>
                    <a:pt x="657" y="346"/>
                  </a:lnTo>
                  <a:lnTo>
                    <a:pt x="655" y="362"/>
                  </a:lnTo>
                  <a:lnTo>
                    <a:pt x="654" y="379"/>
                  </a:lnTo>
                  <a:lnTo>
                    <a:pt x="650" y="395"/>
                  </a:lnTo>
                  <a:lnTo>
                    <a:pt x="647" y="411"/>
                  </a:lnTo>
                  <a:lnTo>
                    <a:pt x="642" y="427"/>
                  </a:lnTo>
                  <a:lnTo>
                    <a:pt x="631" y="456"/>
                  </a:lnTo>
                  <a:lnTo>
                    <a:pt x="618" y="486"/>
                  </a:lnTo>
                  <a:lnTo>
                    <a:pt x="602" y="513"/>
                  </a:lnTo>
                  <a:lnTo>
                    <a:pt x="582" y="538"/>
                  </a:lnTo>
                  <a:lnTo>
                    <a:pt x="561" y="561"/>
                  </a:lnTo>
                  <a:lnTo>
                    <a:pt x="537" y="583"/>
                  </a:lnTo>
                  <a:lnTo>
                    <a:pt x="512" y="602"/>
                  </a:lnTo>
                  <a:lnTo>
                    <a:pt x="485" y="618"/>
                  </a:lnTo>
                  <a:lnTo>
                    <a:pt x="457" y="631"/>
                  </a:lnTo>
                  <a:lnTo>
                    <a:pt x="426" y="643"/>
                  </a:lnTo>
                  <a:lnTo>
                    <a:pt x="411" y="647"/>
                  </a:lnTo>
                  <a:lnTo>
                    <a:pt x="395" y="651"/>
                  </a:lnTo>
                  <a:lnTo>
                    <a:pt x="379" y="654"/>
                  </a:lnTo>
                  <a:lnTo>
                    <a:pt x="363" y="655"/>
                  </a:lnTo>
                  <a:lnTo>
                    <a:pt x="345" y="657"/>
                  </a:lnTo>
                  <a:lnTo>
                    <a:pt x="329" y="658"/>
                  </a:lnTo>
                  <a:lnTo>
                    <a:pt x="329" y="658"/>
                  </a:lnTo>
                  <a:close/>
                  <a:moveTo>
                    <a:pt x="329" y="37"/>
                  </a:moveTo>
                  <a:lnTo>
                    <a:pt x="329" y="37"/>
                  </a:lnTo>
                  <a:lnTo>
                    <a:pt x="300" y="39"/>
                  </a:lnTo>
                  <a:lnTo>
                    <a:pt x="270" y="44"/>
                  </a:lnTo>
                  <a:lnTo>
                    <a:pt x="242" y="51"/>
                  </a:lnTo>
                  <a:lnTo>
                    <a:pt x="215" y="60"/>
                  </a:lnTo>
                  <a:lnTo>
                    <a:pt x="189" y="72"/>
                  </a:lnTo>
                  <a:lnTo>
                    <a:pt x="167" y="87"/>
                  </a:lnTo>
                  <a:lnTo>
                    <a:pt x="144" y="105"/>
                  </a:lnTo>
                  <a:lnTo>
                    <a:pt x="122" y="123"/>
                  </a:lnTo>
                  <a:lnTo>
                    <a:pt x="103" y="144"/>
                  </a:lnTo>
                  <a:lnTo>
                    <a:pt x="87" y="166"/>
                  </a:lnTo>
                  <a:lnTo>
                    <a:pt x="73" y="191"/>
                  </a:lnTo>
                  <a:lnTo>
                    <a:pt x="60" y="216"/>
                  </a:lnTo>
                  <a:lnTo>
                    <a:pt x="51" y="243"/>
                  </a:lnTo>
                  <a:lnTo>
                    <a:pt x="43" y="270"/>
                  </a:lnTo>
                  <a:lnTo>
                    <a:pt x="39" y="299"/>
                  </a:lnTo>
                  <a:lnTo>
                    <a:pt x="38" y="329"/>
                  </a:lnTo>
                  <a:lnTo>
                    <a:pt x="38" y="329"/>
                  </a:lnTo>
                  <a:lnTo>
                    <a:pt x="39" y="358"/>
                  </a:lnTo>
                  <a:lnTo>
                    <a:pt x="43" y="388"/>
                  </a:lnTo>
                  <a:lnTo>
                    <a:pt x="51" y="415"/>
                  </a:lnTo>
                  <a:lnTo>
                    <a:pt x="60" y="442"/>
                  </a:lnTo>
                  <a:lnTo>
                    <a:pt x="73" y="467"/>
                  </a:lnTo>
                  <a:lnTo>
                    <a:pt x="87" y="491"/>
                  </a:lnTo>
                  <a:lnTo>
                    <a:pt x="103" y="514"/>
                  </a:lnTo>
                  <a:lnTo>
                    <a:pt x="122" y="534"/>
                  </a:lnTo>
                  <a:lnTo>
                    <a:pt x="144" y="553"/>
                  </a:lnTo>
                  <a:lnTo>
                    <a:pt x="167" y="571"/>
                  </a:lnTo>
                  <a:lnTo>
                    <a:pt x="189" y="585"/>
                  </a:lnTo>
                  <a:lnTo>
                    <a:pt x="215" y="597"/>
                  </a:lnTo>
                  <a:lnTo>
                    <a:pt x="242" y="607"/>
                  </a:lnTo>
                  <a:lnTo>
                    <a:pt x="270" y="614"/>
                  </a:lnTo>
                  <a:lnTo>
                    <a:pt x="300" y="619"/>
                  </a:lnTo>
                  <a:lnTo>
                    <a:pt x="329" y="620"/>
                  </a:lnTo>
                  <a:lnTo>
                    <a:pt x="329" y="620"/>
                  </a:lnTo>
                  <a:lnTo>
                    <a:pt x="359" y="619"/>
                  </a:lnTo>
                  <a:lnTo>
                    <a:pt x="387" y="614"/>
                  </a:lnTo>
                  <a:lnTo>
                    <a:pt x="415" y="607"/>
                  </a:lnTo>
                  <a:lnTo>
                    <a:pt x="442" y="597"/>
                  </a:lnTo>
                  <a:lnTo>
                    <a:pt x="467" y="585"/>
                  </a:lnTo>
                  <a:lnTo>
                    <a:pt x="492" y="571"/>
                  </a:lnTo>
                  <a:lnTo>
                    <a:pt x="513" y="553"/>
                  </a:lnTo>
                  <a:lnTo>
                    <a:pt x="535" y="534"/>
                  </a:lnTo>
                  <a:lnTo>
                    <a:pt x="553" y="514"/>
                  </a:lnTo>
                  <a:lnTo>
                    <a:pt x="570" y="491"/>
                  </a:lnTo>
                  <a:lnTo>
                    <a:pt x="584" y="467"/>
                  </a:lnTo>
                  <a:lnTo>
                    <a:pt x="596" y="442"/>
                  </a:lnTo>
                  <a:lnTo>
                    <a:pt x="607" y="415"/>
                  </a:lnTo>
                  <a:lnTo>
                    <a:pt x="614" y="388"/>
                  </a:lnTo>
                  <a:lnTo>
                    <a:pt x="618" y="358"/>
                  </a:lnTo>
                  <a:lnTo>
                    <a:pt x="619" y="329"/>
                  </a:lnTo>
                  <a:lnTo>
                    <a:pt x="619" y="329"/>
                  </a:lnTo>
                  <a:lnTo>
                    <a:pt x="618" y="299"/>
                  </a:lnTo>
                  <a:lnTo>
                    <a:pt x="614" y="270"/>
                  </a:lnTo>
                  <a:lnTo>
                    <a:pt x="607" y="243"/>
                  </a:lnTo>
                  <a:lnTo>
                    <a:pt x="596" y="216"/>
                  </a:lnTo>
                  <a:lnTo>
                    <a:pt x="584" y="191"/>
                  </a:lnTo>
                  <a:lnTo>
                    <a:pt x="570" y="166"/>
                  </a:lnTo>
                  <a:lnTo>
                    <a:pt x="553" y="144"/>
                  </a:lnTo>
                  <a:lnTo>
                    <a:pt x="535" y="123"/>
                  </a:lnTo>
                  <a:lnTo>
                    <a:pt x="513" y="105"/>
                  </a:lnTo>
                  <a:lnTo>
                    <a:pt x="492" y="87"/>
                  </a:lnTo>
                  <a:lnTo>
                    <a:pt x="467" y="72"/>
                  </a:lnTo>
                  <a:lnTo>
                    <a:pt x="442" y="60"/>
                  </a:lnTo>
                  <a:lnTo>
                    <a:pt x="415" y="51"/>
                  </a:lnTo>
                  <a:lnTo>
                    <a:pt x="387" y="44"/>
                  </a:lnTo>
                  <a:lnTo>
                    <a:pt x="359" y="39"/>
                  </a:lnTo>
                  <a:lnTo>
                    <a:pt x="329" y="37"/>
                  </a:lnTo>
                  <a:lnTo>
                    <a:pt x="329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Freeform 364"/>
            <p:cNvSpPr>
              <a:spLocks/>
            </p:cNvSpPr>
            <p:nvPr/>
          </p:nvSpPr>
          <p:spPr bwMode="auto">
            <a:xfrm>
              <a:off x="3321051" y="5997575"/>
              <a:ext cx="242888" cy="223838"/>
            </a:xfrm>
            <a:custGeom>
              <a:avLst/>
              <a:gdLst>
                <a:gd name="T0" fmla="*/ 306 w 306"/>
                <a:gd name="T1" fmla="*/ 94 h 282"/>
                <a:gd name="T2" fmla="*/ 306 w 306"/>
                <a:gd name="T3" fmla="*/ 94 h 282"/>
                <a:gd name="T4" fmla="*/ 303 w 306"/>
                <a:gd name="T5" fmla="*/ 92 h 282"/>
                <a:gd name="T6" fmla="*/ 301 w 306"/>
                <a:gd name="T7" fmla="*/ 92 h 282"/>
                <a:gd name="T8" fmla="*/ 256 w 306"/>
                <a:gd name="T9" fmla="*/ 92 h 282"/>
                <a:gd name="T10" fmla="*/ 189 w 306"/>
                <a:gd name="T11" fmla="*/ 2 h 282"/>
                <a:gd name="T12" fmla="*/ 189 w 306"/>
                <a:gd name="T13" fmla="*/ 2 h 282"/>
                <a:gd name="T14" fmla="*/ 186 w 306"/>
                <a:gd name="T15" fmla="*/ 0 h 282"/>
                <a:gd name="T16" fmla="*/ 184 w 306"/>
                <a:gd name="T17" fmla="*/ 0 h 282"/>
                <a:gd name="T18" fmla="*/ 180 w 306"/>
                <a:gd name="T19" fmla="*/ 0 h 282"/>
                <a:gd name="T20" fmla="*/ 176 w 306"/>
                <a:gd name="T21" fmla="*/ 1 h 282"/>
                <a:gd name="T22" fmla="*/ 176 w 306"/>
                <a:gd name="T23" fmla="*/ 1 h 282"/>
                <a:gd name="T24" fmla="*/ 174 w 306"/>
                <a:gd name="T25" fmla="*/ 4 h 282"/>
                <a:gd name="T26" fmla="*/ 173 w 306"/>
                <a:gd name="T27" fmla="*/ 8 h 282"/>
                <a:gd name="T28" fmla="*/ 173 w 306"/>
                <a:gd name="T29" fmla="*/ 11 h 282"/>
                <a:gd name="T30" fmla="*/ 174 w 306"/>
                <a:gd name="T31" fmla="*/ 15 h 282"/>
                <a:gd name="T32" fmla="*/ 232 w 306"/>
                <a:gd name="T33" fmla="*/ 92 h 282"/>
                <a:gd name="T34" fmla="*/ 69 w 306"/>
                <a:gd name="T35" fmla="*/ 92 h 282"/>
                <a:gd name="T36" fmla="*/ 127 w 306"/>
                <a:gd name="T37" fmla="*/ 15 h 282"/>
                <a:gd name="T38" fmla="*/ 127 w 306"/>
                <a:gd name="T39" fmla="*/ 15 h 282"/>
                <a:gd name="T40" fmla="*/ 130 w 306"/>
                <a:gd name="T41" fmla="*/ 11 h 282"/>
                <a:gd name="T42" fmla="*/ 130 w 306"/>
                <a:gd name="T43" fmla="*/ 8 h 282"/>
                <a:gd name="T44" fmla="*/ 129 w 306"/>
                <a:gd name="T45" fmla="*/ 4 h 282"/>
                <a:gd name="T46" fmla="*/ 126 w 306"/>
                <a:gd name="T47" fmla="*/ 1 h 282"/>
                <a:gd name="T48" fmla="*/ 126 w 306"/>
                <a:gd name="T49" fmla="*/ 1 h 282"/>
                <a:gd name="T50" fmla="*/ 123 w 306"/>
                <a:gd name="T51" fmla="*/ 0 h 282"/>
                <a:gd name="T52" fmla="*/ 119 w 306"/>
                <a:gd name="T53" fmla="*/ 0 h 282"/>
                <a:gd name="T54" fmla="*/ 115 w 306"/>
                <a:gd name="T55" fmla="*/ 0 h 282"/>
                <a:gd name="T56" fmla="*/ 112 w 306"/>
                <a:gd name="T57" fmla="*/ 2 h 282"/>
                <a:gd name="T58" fmla="*/ 47 w 306"/>
                <a:gd name="T59" fmla="*/ 92 h 282"/>
                <a:gd name="T60" fmla="*/ 5 w 306"/>
                <a:gd name="T61" fmla="*/ 92 h 282"/>
                <a:gd name="T62" fmla="*/ 5 w 306"/>
                <a:gd name="T63" fmla="*/ 92 h 282"/>
                <a:gd name="T64" fmla="*/ 4 w 306"/>
                <a:gd name="T65" fmla="*/ 92 h 282"/>
                <a:gd name="T66" fmla="*/ 1 w 306"/>
                <a:gd name="T67" fmla="*/ 94 h 282"/>
                <a:gd name="T68" fmla="*/ 1 w 306"/>
                <a:gd name="T69" fmla="*/ 94 h 282"/>
                <a:gd name="T70" fmla="*/ 0 w 306"/>
                <a:gd name="T71" fmla="*/ 97 h 282"/>
                <a:gd name="T72" fmla="*/ 1 w 306"/>
                <a:gd name="T73" fmla="*/ 99 h 282"/>
                <a:gd name="T74" fmla="*/ 64 w 306"/>
                <a:gd name="T75" fmla="*/ 278 h 282"/>
                <a:gd name="T76" fmla="*/ 64 w 306"/>
                <a:gd name="T77" fmla="*/ 278 h 282"/>
                <a:gd name="T78" fmla="*/ 65 w 306"/>
                <a:gd name="T79" fmla="*/ 281 h 282"/>
                <a:gd name="T80" fmla="*/ 69 w 306"/>
                <a:gd name="T81" fmla="*/ 282 h 282"/>
                <a:gd name="T82" fmla="*/ 237 w 306"/>
                <a:gd name="T83" fmla="*/ 282 h 282"/>
                <a:gd name="T84" fmla="*/ 237 w 306"/>
                <a:gd name="T85" fmla="*/ 282 h 282"/>
                <a:gd name="T86" fmla="*/ 241 w 306"/>
                <a:gd name="T87" fmla="*/ 281 h 282"/>
                <a:gd name="T88" fmla="*/ 243 w 306"/>
                <a:gd name="T89" fmla="*/ 278 h 282"/>
                <a:gd name="T90" fmla="*/ 306 w 306"/>
                <a:gd name="T91" fmla="*/ 99 h 282"/>
                <a:gd name="T92" fmla="*/ 306 w 306"/>
                <a:gd name="T93" fmla="*/ 99 h 282"/>
                <a:gd name="T94" fmla="*/ 306 w 306"/>
                <a:gd name="T95" fmla="*/ 97 h 282"/>
                <a:gd name="T96" fmla="*/ 306 w 306"/>
                <a:gd name="T97" fmla="*/ 94 h 282"/>
                <a:gd name="T98" fmla="*/ 306 w 306"/>
                <a:gd name="T99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6" h="282">
                  <a:moveTo>
                    <a:pt x="306" y="94"/>
                  </a:moveTo>
                  <a:lnTo>
                    <a:pt x="306" y="94"/>
                  </a:lnTo>
                  <a:lnTo>
                    <a:pt x="303" y="92"/>
                  </a:lnTo>
                  <a:lnTo>
                    <a:pt x="301" y="92"/>
                  </a:lnTo>
                  <a:lnTo>
                    <a:pt x="256" y="9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6" y="0"/>
                  </a:lnTo>
                  <a:lnTo>
                    <a:pt x="184" y="0"/>
                  </a:lnTo>
                  <a:lnTo>
                    <a:pt x="180" y="0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4" y="4"/>
                  </a:lnTo>
                  <a:lnTo>
                    <a:pt x="173" y="8"/>
                  </a:lnTo>
                  <a:lnTo>
                    <a:pt x="173" y="11"/>
                  </a:lnTo>
                  <a:lnTo>
                    <a:pt x="174" y="15"/>
                  </a:lnTo>
                  <a:lnTo>
                    <a:pt x="232" y="92"/>
                  </a:lnTo>
                  <a:lnTo>
                    <a:pt x="69" y="92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30" y="11"/>
                  </a:lnTo>
                  <a:lnTo>
                    <a:pt x="130" y="8"/>
                  </a:lnTo>
                  <a:lnTo>
                    <a:pt x="129" y="4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3" y="0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12" y="2"/>
                  </a:lnTo>
                  <a:lnTo>
                    <a:pt x="47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4" y="92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0" y="97"/>
                  </a:lnTo>
                  <a:lnTo>
                    <a:pt x="1" y="99"/>
                  </a:lnTo>
                  <a:lnTo>
                    <a:pt x="64" y="278"/>
                  </a:lnTo>
                  <a:lnTo>
                    <a:pt x="64" y="278"/>
                  </a:lnTo>
                  <a:lnTo>
                    <a:pt x="65" y="281"/>
                  </a:lnTo>
                  <a:lnTo>
                    <a:pt x="69" y="282"/>
                  </a:lnTo>
                  <a:lnTo>
                    <a:pt x="237" y="282"/>
                  </a:lnTo>
                  <a:lnTo>
                    <a:pt x="237" y="282"/>
                  </a:lnTo>
                  <a:lnTo>
                    <a:pt x="241" y="281"/>
                  </a:lnTo>
                  <a:lnTo>
                    <a:pt x="243" y="278"/>
                  </a:lnTo>
                  <a:lnTo>
                    <a:pt x="306" y="99"/>
                  </a:lnTo>
                  <a:lnTo>
                    <a:pt x="306" y="99"/>
                  </a:lnTo>
                  <a:lnTo>
                    <a:pt x="306" y="97"/>
                  </a:lnTo>
                  <a:lnTo>
                    <a:pt x="306" y="94"/>
                  </a:lnTo>
                  <a:lnTo>
                    <a:pt x="306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352432" y="2807800"/>
            <a:ext cx="522288" cy="522288"/>
            <a:chOff x="8475663" y="822960"/>
            <a:chExt cx="522288" cy="522288"/>
          </a:xfrm>
        </p:grpSpPr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8475663" y="822960"/>
              <a:ext cx="522288" cy="522288"/>
            </a:xfrm>
            <a:custGeom>
              <a:avLst/>
              <a:gdLst>
                <a:gd name="T0" fmla="*/ 312 w 659"/>
                <a:gd name="T1" fmla="*/ 657 h 659"/>
                <a:gd name="T2" fmla="*/ 262 w 659"/>
                <a:gd name="T3" fmla="*/ 652 h 659"/>
                <a:gd name="T4" fmla="*/ 202 w 659"/>
                <a:gd name="T5" fmla="*/ 632 h 659"/>
                <a:gd name="T6" fmla="*/ 120 w 659"/>
                <a:gd name="T7" fmla="*/ 583 h 659"/>
                <a:gd name="T8" fmla="*/ 57 w 659"/>
                <a:gd name="T9" fmla="*/ 513 h 659"/>
                <a:gd name="T10" fmla="*/ 15 w 659"/>
                <a:gd name="T11" fmla="*/ 427 h 659"/>
                <a:gd name="T12" fmla="*/ 4 w 659"/>
                <a:gd name="T13" fmla="*/ 379 h 659"/>
                <a:gd name="T14" fmla="*/ 0 w 659"/>
                <a:gd name="T15" fmla="*/ 329 h 659"/>
                <a:gd name="T16" fmla="*/ 1 w 659"/>
                <a:gd name="T17" fmla="*/ 296 h 659"/>
                <a:gd name="T18" fmla="*/ 11 w 659"/>
                <a:gd name="T19" fmla="*/ 247 h 659"/>
                <a:gd name="T20" fmla="*/ 40 w 659"/>
                <a:gd name="T21" fmla="*/ 172 h 659"/>
                <a:gd name="T22" fmla="*/ 97 w 659"/>
                <a:gd name="T23" fmla="*/ 97 h 659"/>
                <a:gd name="T24" fmla="*/ 172 w 659"/>
                <a:gd name="T25" fmla="*/ 40 h 659"/>
                <a:gd name="T26" fmla="*/ 247 w 659"/>
                <a:gd name="T27" fmla="*/ 11 h 659"/>
                <a:gd name="T28" fmla="*/ 296 w 659"/>
                <a:gd name="T29" fmla="*/ 1 h 659"/>
                <a:gd name="T30" fmla="*/ 329 w 659"/>
                <a:gd name="T31" fmla="*/ 0 h 659"/>
                <a:gd name="T32" fmla="*/ 379 w 659"/>
                <a:gd name="T33" fmla="*/ 4 h 659"/>
                <a:gd name="T34" fmla="*/ 426 w 659"/>
                <a:gd name="T35" fmla="*/ 15 h 659"/>
                <a:gd name="T36" fmla="*/ 513 w 659"/>
                <a:gd name="T37" fmla="*/ 56 h 659"/>
                <a:gd name="T38" fmla="*/ 583 w 659"/>
                <a:gd name="T39" fmla="*/ 120 h 659"/>
                <a:gd name="T40" fmla="*/ 632 w 659"/>
                <a:gd name="T41" fmla="*/ 202 h 659"/>
                <a:gd name="T42" fmla="*/ 652 w 659"/>
                <a:gd name="T43" fmla="*/ 263 h 659"/>
                <a:gd name="T44" fmla="*/ 657 w 659"/>
                <a:gd name="T45" fmla="*/ 312 h 659"/>
                <a:gd name="T46" fmla="*/ 657 w 659"/>
                <a:gd name="T47" fmla="*/ 345 h 659"/>
                <a:gd name="T48" fmla="*/ 652 w 659"/>
                <a:gd name="T49" fmla="*/ 395 h 659"/>
                <a:gd name="T50" fmla="*/ 632 w 659"/>
                <a:gd name="T51" fmla="*/ 457 h 659"/>
                <a:gd name="T52" fmla="*/ 583 w 659"/>
                <a:gd name="T53" fmla="*/ 538 h 659"/>
                <a:gd name="T54" fmla="*/ 513 w 659"/>
                <a:gd name="T55" fmla="*/ 602 h 659"/>
                <a:gd name="T56" fmla="*/ 426 w 659"/>
                <a:gd name="T57" fmla="*/ 644 h 659"/>
                <a:gd name="T58" fmla="*/ 379 w 659"/>
                <a:gd name="T59" fmla="*/ 655 h 659"/>
                <a:gd name="T60" fmla="*/ 329 w 659"/>
                <a:gd name="T61" fmla="*/ 659 h 659"/>
                <a:gd name="T62" fmla="*/ 329 w 659"/>
                <a:gd name="T63" fmla="*/ 38 h 659"/>
                <a:gd name="T64" fmla="*/ 242 w 659"/>
                <a:gd name="T65" fmla="*/ 51 h 659"/>
                <a:gd name="T66" fmla="*/ 167 w 659"/>
                <a:gd name="T67" fmla="*/ 87 h 659"/>
                <a:gd name="T68" fmla="*/ 105 w 659"/>
                <a:gd name="T69" fmla="*/ 144 h 659"/>
                <a:gd name="T70" fmla="*/ 61 w 659"/>
                <a:gd name="T71" fmla="*/ 216 h 659"/>
                <a:gd name="T72" fmla="*/ 39 w 659"/>
                <a:gd name="T73" fmla="*/ 300 h 659"/>
                <a:gd name="T74" fmla="*/ 39 w 659"/>
                <a:gd name="T75" fmla="*/ 359 h 659"/>
                <a:gd name="T76" fmla="*/ 61 w 659"/>
                <a:gd name="T77" fmla="*/ 442 h 659"/>
                <a:gd name="T78" fmla="*/ 105 w 659"/>
                <a:gd name="T79" fmla="*/ 515 h 659"/>
                <a:gd name="T80" fmla="*/ 167 w 659"/>
                <a:gd name="T81" fmla="*/ 571 h 659"/>
                <a:gd name="T82" fmla="*/ 242 w 659"/>
                <a:gd name="T83" fmla="*/ 608 h 659"/>
                <a:gd name="T84" fmla="*/ 329 w 659"/>
                <a:gd name="T85" fmla="*/ 621 h 659"/>
                <a:gd name="T86" fmla="*/ 387 w 659"/>
                <a:gd name="T87" fmla="*/ 614 h 659"/>
                <a:gd name="T88" fmla="*/ 468 w 659"/>
                <a:gd name="T89" fmla="*/ 585 h 659"/>
                <a:gd name="T90" fmla="*/ 535 w 659"/>
                <a:gd name="T91" fmla="*/ 535 h 659"/>
                <a:gd name="T92" fmla="*/ 585 w 659"/>
                <a:gd name="T93" fmla="*/ 468 h 659"/>
                <a:gd name="T94" fmla="*/ 614 w 659"/>
                <a:gd name="T95" fmla="*/ 387 h 659"/>
                <a:gd name="T96" fmla="*/ 621 w 659"/>
                <a:gd name="T97" fmla="*/ 329 h 659"/>
                <a:gd name="T98" fmla="*/ 608 w 659"/>
                <a:gd name="T99" fmla="*/ 242 h 659"/>
                <a:gd name="T100" fmla="*/ 570 w 659"/>
                <a:gd name="T101" fmla="*/ 167 h 659"/>
                <a:gd name="T102" fmla="*/ 515 w 659"/>
                <a:gd name="T103" fmla="*/ 105 h 659"/>
                <a:gd name="T104" fmla="*/ 442 w 659"/>
                <a:gd name="T105" fmla="*/ 60 h 659"/>
                <a:gd name="T106" fmla="*/ 359 w 659"/>
                <a:gd name="T107" fmla="*/ 3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9" h="659">
                  <a:moveTo>
                    <a:pt x="329" y="659"/>
                  </a:moveTo>
                  <a:lnTo>
                    <a:pt x="329" y="659"/>
                  </a:lnTo>
                  <a:lnTo>
                    <a:pt x="312" y="657"/>
                  </a:lnTo>
                  <a:lnTo>
                    <a:pt x="296" y="656"/>
                  </a:lnTo>
                  <a:lnTo>
                    <a:pt x="280" y="655"/>
                  </a:lnTo>
                  <a:lnTo>
                    <a:pt x="262" y="652"/>
                  </a:lnTo>
                  <a:lnTo>
                    <a:pt x="247" y="648"/>
                  </a:lnTo>
                  <a:lnTo>
                    <a:pt x="231" y="644"/>
                  </a:lnTo>
                  <a:lnTo>
                    <a:pt x="202" y="632"/>
                  </a:lnTo>
                  <a:lnTo>
                    <a:pt x="172" y="618"/>
                  </a:lnTo>
                  <a:lnTo>
                    <a:pt x="145" y="602"/>
                  </a:lnTo>
                  <a:lnTo>
                    <a:pt x="120" y="583"/>
                  </a:lnTo>
                  <a:lnTo>
                    <a:pt x="97" y="562"/>
                  </a:lnTo>
                  <a:lnTo>
                    <a:pt x="75" y="538"/>
                  </a:lnTo>
                  <a:lnTo>
                    <a:pt x="57" y="513"/>
                  </a:lnTo>
                  <a:lnTo>
                    <a:pt x="40" y="485"/>
                  </a:lnTo>
                  <a:lnTo>
                    <a:pt x="26" y="457"/>
                  </a:lnTo>
                  <a:lnTo>
                    <a:pt x="15" y="427"/>
                  </a:lnTo>
                  <a:lnTo>
                    <a:pt x="11" y="411"/>
                  </a:lnTo>
                  <a:lnTo>
                    <a:pt x="7" y="395"/>
                  </a:lnTo>
                  <a:lnTo>
                    <a:pt x="4" y="379"/>
                  </a:lnTo>
                  <a:lnTo>
                    <a:pt x="1" y="363"/>
                  </a:lnTo>
                  <a:lnTo>
                    <a:pt x="0" y="345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0" y="312"/>
                  </a:lnTo>
                  <a:lnTo>
                    <a:pt x="1" y="296"/>
                  </a:lnTo>
                  <a:lnTo>
                    <a:pt x="4" y="280"/>
                  </a:lnTo>
                  <a:lnTo>
                    <a:pt x="7" y="263"/>
                  </a:lnTo>
                  <a:lnTo>
                    <a:pt x="11" y="247"/>
                  </a:lnTo>
                  <a:lnTo>
                    <a:pt x="15" y="231"/>
                  </a:lnTo>
                  <a:lnTo>
                    <a:pt x="26" y="202"/>
                  </a:lnTo>
                  <a:lnTo>
                    <a:pt x="40" y="172"/>
                  </a:lnTo>
                  <a:lnTo>
                    <a:pt x="57" y="145"/>
                  </a:lnTo>
                  <a:lnTo>
                    <a:pt x="75" y="120"/>
                  </a:lnTo>
                  <a:lnTo>
                    <a:pt x="97" y="97"/>
                  </a:lnTo>
                  <a:lnTo>
                    <a:pt x="120" y="75"/>
                  </a:lnTo>
                  <a:lnTo>
                    <a:pt x="145" y="56"/>
                  </a:lnTo>
                  <a:lnTo>
                    <a:pt x="172" y="40"/>
                  </a:lnTo>
                  <a:lnTo>
                    <a:pt x="202" y="26"/>
                  </a:lnTo>
                  <a:lnTo>
                    <a:pt x="231" y="15"/>
                  </a:lnTo>
                  <a:lnTo>
                    <a:pt x="247" y="11"/>
                  </a:lnTo>
                  <a:lnTo>
                    <a:pt x="262" y="7"/>
                  </a:lnTo>
                  <a:lnTo>
                    <a:pt x="280" y="4"/>
                  </a:lnTo>
                  <a:lnTo>
                    <a:pt x="296" y="1"/>
                  </a:lnTo>
                  <a:lnTo>
                    <a:pt x="312" y="0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45" y="0"/>
                  </a:lnTo>
                  <a:lnTo>
                    <a:pt x="363" y="1"/>
                  </a:lnTo>
                  <a:lnTo>
                    <a:pt x="379" y="4"/>
                  </a:lnTo>
                  <a:lnTo>
                    <a:pt x="395" y="7"/>
                  </a:lnTo>
                  <a:lnTo>
                    <a:pt x="411" y="11"/>
                  </a:lnTo>
                  <a:lnTo>
                    <a:pt x="426" y="15"/>
                  </a:lnTo>
                  <a:lnTo>
                    <a:pt x="457" y="26"/>
                  </a:lnTo>
                  <a:lnTo>
                    <a:pt x="485" y="40"/>
                  </a:lnTo>
                  <a:lnTo>
                    <a:pt x="513" y="56"/>
                  </a:lnTo>
                  <a:lnTo>
                    <a:pt x="538" y="75"/>
                  </a:lnTo>
                  <a:lnTo>
                    <a:pt x="562" y="97"/>
                  </a:lnTo>
                  <a:lnTo>
                    <a:pt x="583" y="120"/>
                  </a:lnTo>
                  <a:lnTo>
                    <a:pt x="602" y="145"/>
                  </a:lnTo>
                  <a:lnTo>
                    <a:pt x="618" y="172"/>
                  </a:lnTo>
                  <a:lnTo>
                    <a:pt x="632" y="202"/>
                  </a:lnTo>
                  <a:lnTo>
                    <a:pt x="644" y="231"/>
                  </a:lnTo>
                  <a:lnTo>
                    <a:pt x="648" y="247"/>
                  </a:lnTo>
                  <a:lnTo>
                    <a:pt x="652" y="263"/>
                  </a:lnTo>
                  <a:lnTo>
                    <a:pt x="655" y="280"/>
                  </a:lnTo>
                  <a:lnTo>
                    <a:pt x="656" y="296"/>
                  </a:lnTo>
                  <a:lnTo>
                    <a:pt x="657" y="312"/>
                  </a:lnTo>
                  <a:lnTo>
                    <a:pt x="659" y="329"/>
                  </a:lnTo>
                  <a:lnTo>
                    <a:pt x="659" y="329"/>
                  </a:lnTo>
                  <a:lnTo>
                    <a:pt x="657" y="345"/>
                  </a:lnTo>
                  <a:lnTo>
                    <a:pt x="656" y="363"/>
                  </a:lnTo>
                  <a:lnTo>
                    <a:pt x="655" y="379"/>
                  </a:lnTo>
                  <a:lnTo>
                    <a:pt x="652" y="395"/>
                  </a:lnTo>
                  <a:lnTo>
                    <a:pt x="648" y="411"/>
                  </a:lnTo>
                  <a:lnTo>
                    <a:pt x="644" y="427"/>
                  </a:lnTo>
                  <a:lnTo>
                    <a:pt x="632" y="457"/>
                  </a:lnTo>
                  <a:lnTo>
                    <a:pt x="618" y="485"/>
                  </a:lnTo>
                  <a:lnTo>
                    <a:pt x="602" y="513"/>
                  </a:lnTo>
                  <a:lnTo>
                    <a:pt x="583" y="538"/>
                  </a:lnTo>
                  <a:lnTo>
                    <a:pt x="562" y="562"/>
                  </a:lnTo>
                  <a:lnTo>
                    <a:pt x="538" y="583"/>
                  </a:lnTo>
                  <a:lnTo>
                    <a:pt x="513" y="602"/>
                  </a:lnTo>
                  <a:lnTo>
                    <a:pt x="485" y="618"/>
                  </a:lnTo>
                  <a:lnTo>
                    <a:pt x="457" y="632"/>
                  </a:lnTo>
                  <a:lnTo>
                    <a:pt x="426" y="644"/>
                  </a:lnTo>
                  <a:lnTo>
                    <a:pt x="411" y="648"/>
                  </a:lnTo>
                  <a:lnTo>
                    <a:pt x="395" y="652"/>
                  </a:lnTo>
                  <a:lnTo>
                    <a:pt x="379" y="655"/>
                  </a:lnTo>
                  <a:lnTo>
                    <a:pt x="363" y="656"/>
                  </a:lnTo>
                  <a:lnTo>
                    <a:pt x="345" y="657"/>
                  </a:lnTo>
                  <a:lnTo>
                    <a:pt x="329" y="659"/>
                  </a:lnTo>
                  <a:lnTo>
                    <a:pt x="329" y="659"/>
                  </a:lnTo>
                  <a:close/>
                  <a:moveTo>
                    <a:pt x="329" y="38"/>
                  </a:moveTo>
                  <a:lnTo>
                    <a:pt x="329" y="38"/>
                  </a:lnTo>
                  <a:lnTo>
                    <a:pt x="300" y="39"/>
                  </a:lnTo>
                  <a:lnTo>
                    <a:pt x="270" y="43"/>
                  </a:lnTo>
                  <a:lnTo>
                    <a:pt x="242" y="51"/>
                  </a:lnTo>
                  <a:lnTo>
                    <a:pt x="215" y="60"/>
                  </a:lnTo>
                  <a:lnTo>
                    <a:pt x="191" y="73"/>
                  </a:lnTo>
                  <a:lnTo>
                    <a:pt x="167" y="87"/>
                  </a:lnTo>
                  <a:lnTo>
                    <a:pt x="144" y="105"/>
                  </a:lnTo>
                  <a:lnTo>
                    <a:pt x="124" y="124"/>
                  </a:lnTo>
                  <a:lnTo>
                    <a:pt x="105" y="144"/>
                  </a:lnTo>
                  <a:lnTo>
                    <a:pt x="87" y="167"/>
                  </a:lnTo>
                  <a:lnTo>
                    <a:pt x="73" y="191"/>
                  </a:lnTo>
                  <a:lnTo>
                    <a:pt x="61" y="216"/>
                  </a:lnTo>
                  <a:lnTo>
                    <a:pt x="51" y="242"/>
                  </a:lnTo>
                  <a:lnTo>
                    <a:pt x="43" y="270"/>
                  </a:lnTo>
                  <a:lnTo>
                    <a:pt x="39" y="300"/>
                  </a:lnTo>
                  <a:lnTo>
                    <a:pt x="38" y="329"/>
                  </a:lnTo>
                  <a:lnTo>
                    <a:pt x="38" y="329"/>
                  </a:lnTo>
                  <a:lnTo>
                    <a:pt x="39" y="359"/>
                  </a:lnTo>
                  <a:lnTo>
                    <a:pt x="43" y="387"/>
                  </a:lnTo>
                  <a:lnTo>
                    <a:pt x="51" y="415"/>
                  </a:lnTo>
                  <a:lnTo>
                    <a:pt x="61" y="442"/>
                  </a:lnTo>
                  <a:lnTo>
                    <a:pt x="73" y="468"/>
                  </a:lnTo>
                  <a:lnTo>
                    <a:pt x="87" y="492"/>
                  </a:lnTo>
                  <a:lnTo>
                    <a:pt x="105" y="515"/>
                  </a:lnTo>
                  <a:lnTo>
                    <a:pt x="124" y="535"/>
                  </a:lnTo>
                  <a:lnTo>
                    <a:pt x="144" y="554"/>
                  </a:lnTo>
                  <a:lnTo>
                    <a:pt x="167" y="571"/>
                  </a:lnTo>
                  <a:lnTo>
                    <a:pt x="191" y="585"/>
                  </a:lnTo>
                  <a:lnTo>
                    <a:pt x="215" y="598"/>
                  </a:lnTo>
                  <a:lnTo>
                    <a:pt x="242" y="608"/>
                  </a:lnTo>
                  <a:lnTo>
                    <a:pt x="270" y="614"/>
                  </a:lnTo>
                  <a:lnTo>
                    <a:pt x="300" y="618"/>
                  </a:lnTo>
                  <a:lnTo>
                    <a:pt x="329" y="621"/>
                  </a:lnTo>
                  <a:lnTo>
                    <a:pt x="329" y="621"/>
                  </a:lnTo>
                  <a:lnTo>
                    <a:pt x="359" y="618"/>
                  </a:lnTo>
                  <a:lnTo>
                    <a:pt x="387" y="614"/>
                  </a:lnTo>
                  <a:lnTo>
                    <a:pt x="415" y="608"/>
                  </a:lnTo>
                  <a:lnTo>
                    <a:pt x="442" y="598"/>
                  </a:lnTo>
                  <a:lnTo>
                    <a:pt x="468" y="585"/>
                  </a:lnTo>
                  <a:lnTo>
                    <a:pt x="492" y="571"/>
                  </a:lnTo>
                  <a:lnTo>
                    <a:pt x="515" y="554"/>
                  </a:lnTo>
                  <a:lnTo>
                    <a:pt x="535" y="535"/>
                  </a:lnTo>
                  <a:lnTo>
                    <a:pt x="554" y="515"/>
                  </a:lnTo>
                  <a:lnTo>
                    <a:pt x="570" y="492"/>
                  </a:lnTo>
                  <a:lnTo>
                    <a:pt x="585" y="468"/>
                  </a:lnTo>
                  <a:lnTo>
                    <a:pt x="597" y="442"/>
                  </a:lnTo>
                  <a:lnTo>
                    <a:pt x="608" y="415"/>
                  </a:lnTo>
                  <a:lnTo>
                    <a:pt x="614" y="387"/>
                  </a:lnTo>
                  <a:lnTo>
                    <a:pt x="618" y="359"/>
                  </a:lnTo>
                  <a:lnTo>
                    <a:pt x="621" y="329"/>
                  </a:lnTo>
                  <a:lnTo>
                    <a:pt x="621" y="329"/>
                  </a:lnTo>
                  <a:lnTo>
                    <a:pt x="618" y="300"/>
                  </a:lnTo>
                  <a:lnTo>
                    <a:pt x="614" y="270"/>
                  </a:lnTo>
                  <a:lnTo>
                    <a:pt x="608" y="242"/>
                  </a:lnTo>
                  <a:lnTo>
                    <a:pt x="597" y="216"/>
                  </a:lnTo>
                  <a:lnTo>
                    <a:pt x="585" y="191"/>
                  </a:lnTo>
                  <a:lnTo>
                    <a:pt x="570" y="167"/>
                  </a:lnTo>
                  <a:lnTo>
                    <a:pt x="554" y="144"/>
                  </a:lnTo>
                  <a:lnTo>
                    <a:pt x="535" y="124"/>
                  </a:lnTo>
                  <a:lnTo>
                    <a:pt x="515" y="105"/>
                  </a:lnTo>
                  <a:lnTo>
                    <a:pt x="492" y="87"/>
                  </a:lnTo>
                  <a:lnTo>
                    <a:pt x="468" y="73"/>
                  </a:lnTo>
                  <a:lnTo>
                    <a:pt x="442" y="60"/>
                  </a:lnTo>
                  <a:lnTo>
                    <a:pt x="415" y="51"/>
                  </a:lnTo>
                  <a:lnTo>
                    <a:pt x="387" y="43"/>
                  </a:lnTo>
                  <a:lnTo>
                    <a:pt x="359" y="39"/>
                  </a:lnTo>
                  <a:lnTo>
                    <a:pt x="329" y="38"/>
                  </a:lnTo>
                  <a:lnTo>
                    <a:pt x="329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" name="Freeform 126"/>
            <p:cNvSpPr>
              <a:spLocks/>
            </p:cNvSpPr>
            <p:nvPr/>
          </p:nvSpPr>
          <p:spPr bwMode="auto">
            <a:xfrm>
              <a:off x="8582026" y="964248"/>
              <a:ext cx="306388" cy="244475"/>
            </a:xfrm>
            <a:custGeom>
              <a:avLst/>
              <a:gdLst>
                <a:gd name="T0" fmla="*/ 325 w 386"/>
                <a:gd name="T1" fmla="*/ 165 h 306"/>
                <a:gd name="T2" fmla="*/ 313 w 386"/>
                <a:gd name="T3" fmla="*/ 168 h 306"/>
                <a:gd name="T4" fmla="*/ 309 w 386"/>
                <a:gd name="T5" fmla="*/ 176 h 306"/>
                <a:gd name="T6" fmla="*/ 313 w 386"/>
                <a:gd name="T7" fmla="*/ 184 h 306"/>
                <a:gd name="T8" fmla="*/ 347 w 386"/>
                <a:gd name="T9" fmla="*/ 224 h 306"/>
                <a:gd name="T10" fmla="*/ 252 w 386"/>
                <a:gd name="T11" fmla="*/ 224 h 306"/>
                <a:gd name="T12" fmla="*/ 341 w 386"/>
                <a:gd name="T13" fmla="*/ 82 h 306"/>
                <a:gd name="T14" fmla="*/ 344 w 386"/>
                <a:gd name="T15" fmla="*/ 82 h 306"/>
                <a:gd name="T16" fmla="*/ 347 w 386"/>
                <a:gd name="T17" fmla="*/ 82 h 306"/>
                <a:gd name="T18" fmla="*/ 310 w 386"/>
                <a:gd name="T19" fmla="*/ 126 h 306"/>
                <a:gd name="T20" fmla="*/ 310 w 386"/>
                <a:gd name="T21" fmla="*/ 134 h 306"/>
                <a:gd name="T22" fmla="*/ 316 w 386"/>
                <a:gd name="T23" fmla="*/ 141 h 306"/>
                <a:gd name="T24" fmla="*/ 325 w 386"/>
                <a:gd name="T25" fmla="*/ 141 h 306"/>
                <a:gd name="T26" fmla="*/ 383 w 386"/>
                <a:gd name="T27" fmla="*/ 79 h 306"/>
                <a:gd name="T28" fmla="*/ 386 w 386"/>
                <a:gd name="T29" fmla="*/ 71 h 306"/>
                <a:gd name="T30" fmla="*/ 329 w 386"/>
                <a:gd name="T31" fmla="*/ 4 h 306"/>
                <a:gd name="T32" fmla="*/ 321 w 386"/>
                <a:gd name="T33" fmla="*/ 0 h 306"/>
                <a:gd name="T34" fmla="*/ 313 w 386"/>
                <a:gd name="T35" fmla="*/ 4 h 306"/>
                <a:gd name="T36" fmla="*/ 309 w 386"/>
                <a:gd name="T37" fmla="*/ 12 h 306"/>
                <a:gd name="T38" fmla="*/ 347 w 386"/>
                <a:gd name="T39" fmla="*/ 59 h 306"/>
                <a:gd name="T40" fmla="*/ 347 w 386"/>
                <a:gd name="T41" fmla="*/ 60 h 306"/>
                <a:gd name="T42" fmla="*/ 273 w 386"/>
                <a:gd name="T43" fmla="*/ 59 h 306"/>
                <a:gd name="T44" fmla="*/ 251 w 386"/>
                <a:gd name="T45" fmla="*/ 60 h 306"/>
                <a:gd name="T46" fmla="*/ 138 w 386"/>
                <a:gd name="T47" fmla="*/ 63 h 306"/>
                <a:gd name="T48" fmla="*/ 130 w 386"/>
                <a:gd name="T49" fmla="*/ 59 h 306"/>
                <a:gd name="T50" fmla="*/ 15 w 386"/>
                <a:gd name="T51" fmla="*/ 59 h 306"/>
                <a:gd name="T52" fmla="*/ 7 w 386"/>
                <a:gd name="T53" fmla="*/ 63 h 306"/>
                <a:gd name="T54" fmla="*/ 3 w 386"/>
                <a:gd name="T55" fmla="*/ 71 h 306"/>
                <a:gd name="T56" fmla="*/ 7 w 386"/>
                <a:gd name="T57" fmla="*/ 79 h 306"/>
                <a:gd name="T58" fmla="*/ 15 w 386"/>
                <a:gd name="T59" fmla="*/ 82 h 306"/>
                <a:gd name="T60" fmla="*/ 126 w 386"/>
                <a:gd name="T61" fmla="*/ 82 h 306"/>
                <a:gd name="T62" fmla="*/ 12 w 386"/>
                <a:gd name="T63" fmla="*/ 224 h 306"/>
                <a:gd name="T64" fmla="*/ 4 w 386"/>
                <a:gd name="T65" fmla="*/ 227 h 306"/>
                <a:gd name="T66" fmla="*/ 0 w 386"/>
                <a:gd name="T67" fmla="*/ 235 h 306"/>
                <a:gd name="T68" fmla="*/ 4 w 386"/>
                <a:gd name="T69" fmla="*/ 243 h 306"/>
                <a:gd name="T70" fmla="*/ 12 w 386"/>
                <a:gd name="T71" fmla="*/ 246 h 306"/>
                <a:gd name="T72" fmla="*/ 140 w 386"/>
                <a:gd name="T73" fmla="*/ 246 h 306"/>
                <a:gd name="T74" fmla="*/ 193 w 386"/>
                <a:gd name="T75" fmla="*/ 177 h 306"/>
                <a:gd name="T76" fmla="*/ 244 w 386"/>
                <a:gd name="T77" fmla="*/ 246 h 306"/>
                <a:gd name="T78" fmla="*/ 344 w 386"/>
                <a:gd name="T79" fmla="*/ 246 h 306"/>
                <a:gd name="T80" fmla="*/ 347 w 386"/>
                <a:gd name="T81" fmla="*/ 246 h 306"/>
                <a:gd name="T82" fmla="*/ 310 w 386"/>
                <a:gd name="T83" fmla="*/ 290 h 306"/>
                <a:gd name="T84" fmla="*/ 310 w 386"/>
                <a:gd name="T85" fmla="*/ 298 h 306"/>
                <a:gd name="T86" fmla="*/ 316 w 386"/>
                <a:gd name="T87" fmla="*/ 305 h 306"/>
                <a:gd name="T88" fmla="*/ 325 w 386"/>
                <a:gd name="T89" fmla="*/ 305 h 306"/>
                <a:gd name="T90" fmla="*/ 383 w 386"/>
                <a:gd name="T91" fmla="*/ 243 h 306"/>
                <a:gd name="T92" fmla="*/ 386 w 386"/>
                <a:gd name="T93" fmla="*/ 235 h 306"/>
                <a:gd name="T94" fmla="*/ 329 w 386"/>
                <a:gd name="T95" fmla="*/ 168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6" h="306">
                  <a:moveTo>
                    <a:pt x="329" y="168"/>
                  </a:moveTo>
                  <a:lnTo>
                    <a:pt x="329" y="168"/>
                  </a:lnTo>
                  <a:lnTo>
                    <a:pt x="325" y="165"/>
                  </a:lnTo>
                  <a:lnTo>
                    <a:pt x="321" y="164"/>
                  </a:lnTo>
                  <a:lnTo>
                    <a:pt x="316" y="165"/>
                  </a:lnTo>
                  <a:lnTo>
                    <a:pt x="313" y="168"/>
                  </a:lnTo>
                  <a:lnTo>
                    <a:pt x="313" y="168"/>
                  </a:lnTo>
                  <a:lnTo>
                    <a:pt x="310" y="170"/>
                  </a:lnTo>
                  <a:lnTo>
                    <a:pt x="309" y="176"/>
                  </a:lnTo>
                  <a:lnTo>
                    <a:pt x="309" y="176"/>
                  </a:lnTo>
                  <a:lnTo>
                    <a:pt x="310" y="180"/>
                  </a:lnTo>
                  <a:lnTo>
                    <a:pt x="313" y="184"/>
                  </a:lnTo>
                  <a:lnTo>
                    <a:pt x="347" y="224"/>
                  </a:lnTo>
                  <a:lnTo>
                    <a:pt x="347" y="224"/>
                  </a:lnTo>
                  <a:lnTo>
                    <a:pt x="347" y="224"/>
                  </a:lnTo>
                  <a:lnTo>
                    <a:pt x="347" y="224"/>
                  </a:lnTo>
                  <a:lnTo>
                    <a:pt x="344" y="224"/>
                  </a:lnTo>
                  <a:lnTo>
                    <a:pt x="252" y="224"/>
                  </a:lnTo>
                  <a:lnTo>
                    <a:pt x="207" y="158"/>
                  </a:lnTo>
                  <a:lnTo>
                    <a:pt x="259" y="82"/>
                  </a:lnTo>
                  <a:lnTo>
                    <a:pt x="341" y="82"/>
                  </a:lnTo>
                  <a:lnTo>
                    <a:pt x="341" y="82"/>
                  </a:lnTo>
                  <a:lnTo>
                    <a:pt x="344" y="82"/>
                  </a:lnTo>
                  <a:lnTo>
                    <a:pt x="344" y="82"/>
                  </a:lnTo>
                  <a:lnTo>
                    <a:pt x="347" y="82"/>
                  </a:lnTo>
                  <a:lnTo>
                    <a:pt x="347" y="82"/>
                  </a:lnTo>
                  <a:lnTo>
                    <a:pt x="347" y="82"/>
                  </a:lnTo>
                  <a:lnTo>
                    <a:pt x="313" y="122"/>
                  </a:lnTo>
                  <a:lnTo>
                    <a:pt x="313" y="122"/>
                  </a:lnTo>
                  <a:lnTo>
                    <a:pt x="310" y="126"/>
                  </a:lnTo>
                  <a:lnTo>
                    <a:pt x="309" y="130"/>
                  </a:lnTo>
                  <a:lnTo>
                    <a:pt x="309" y="130"/>
                  </a:lnTo>
                  <a:lnTo>
                    <a:pt x="310" y="134"/>
                  </a:lnTo>
                  <a:lnTo>
                    <a:pt x="313" y="138"/>
                  </a:lnTo>
                  <a:lnTo>
                    <a:pt x="313" y="138"/>
                  </a:lnTo>
                  <a:lnTo>
                    <a:pt x="316" y="141"/>
                  </a:lnTo>
                  <a:lnTo>
                    <a:pt x="321" y="141"/>
                  </a:lnTo>
                  <a:lnTo>
                    <a:pt x="321" y="141"/>
                  </a:lnTo>
                  <a:lnTo>
                    <a:pt x="325" y="141"/>
                  </a:lnTo>
                  <a:lnTo>
                    <a:pt x="329" y="138"/>
                  </a:lnTo>
                  <a:lnTo>
                    <a:pt x="383" y="79"/>
                  </a:lnTo>
                  <a:lnTo>
                    <a:pt x="383" y="79"/>
                  </a:lnTo>
                  <a:lnTo>
                    <a:pt x="384" y="75"/>
                  </a:lnTo>
                  <a:lnTo>
                    <a:pt x="386" y="71"/>
                  </a:lnTo>
                  <a:lnTo>
                    <a:pt x="386" y="71"/>
                  </a:lnTo>
                  <a:lnTo>
                    <a:pt x="384" y="67"/>
                  </a:lnTo>
                  <a:lnTo>
                    <a:pt x="383" y="63"/>
                  </a:lnTo>
                  <a:lnTo>
                    <a:pt x="329" y="4"/>
                  </a:lnTo>
                  <a:lnTo>
                    <a:pt x="329" y="4"/>
                  </a:lnTo>
                  <a:lnTo>
                    <a:pt x="325" y="1"/>
                  </a:lnTo>
                  <a:lnTo>
                    <a:pt x="321" y="0"/>
                  </a:lnTo>
                  <a:lnTo>
                    <a:pt x="316" y="1"/>
                  </a:lnTo>
                  <a:lnTo>
                    <a:pt x="313" y="4"/>
                  </a:lnTo>
                  <a:lnTo>
                    <a:pt x="313" y="4"/>
                  </a:lnTo>
                  <a:lnTo>
                    <a:pt x="310" y="6"/>
                  </a:lnTo>
                  <a:lnTo>
                    <a:pt x="309" y="12"/>
                  </a:lnTo>
                  <a:lnTo>
                    <a:pt x="309" y="12"/>
                  </a:lnTo>
                  <a:lnTo>
                    <a:pt x="310" y="16"/>
                  </a:lnTo>
                  <a:lnTo>
                    <a:pt x="313" y="19"/>
                  </a:lnTo>
                  <a:lnTo>
                    <a:pt x="347" y="59"/>
                  </a:lnTo>
                  <a:lnTo>
                    <a:pt x="347" y="59"/>
                  </a:lnTo>
                  <a:lnTo>
                    <a:pt x="347" y="60"/>
                  </a:lnTo>
                  <a:lnTo>
                    <a:pt x="347" y="60"/>
                  </a:lnTo>
                  <a:lnTo>
                    <a:pt x="344" y="59"/>
                  </a:lnTo>
                  <a:lnTo>
                    <a:pt x="341" y="59"/>
                  </a:lnTo>
                  <a:lnTo>
                    <a:pt x="273" y="59"/>
                  </a:lnTo>
                  <a:lnTo>
                    <a:pt x="255" y="59"/>
                  </a:lnTo>
                  <a:lnTo>
                    <a:pt x="255" y="59"/>
                  </a:lnTo>
                  <a:lnTo>
                    <a:pt x="251" y="60"/>
                  </a:lnTo>
                  <a:lnTo>
                    <a:pt x="247" y="63"/>
                  </a:lnTo>
                  <a:lnTo>
                    <a:pt x="193" y="140"/>
                  </a:lnTo>
                  <a:lnTo>
                    <a:pt x="138" y="63"/>
                  </a:lnTo>
                  <a:lnTo>
                    <a:pt x="138" y="63"/>
                  </a:lnTo>
                  <a:lnTo>
                    <a:pt x="134" y="60"/>
                  </a:lnTo>
                  <a:lnTo>
                    <a:pt x="130" y="59"/>
                  </a:lnTo>
                  <a:lnTo>
                    <a:pt x="86" y="59"/>
                  </a:lnTo>
                  <a:lnTo>
                    <a:pt x="44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9" y="60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4" y="67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4" y="75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9" y="82"/>
                  </a:lnTo>
                  <a:lnTo>
                    <a:pt x="15" y="82"/>
                  </a:lnTo>
                  <a:lnTo>
                    <a:pt x="44" y="82"/>
                  </a:lnTo>
                  <a:lnTo>
                    <a:pt x="44" y="82"/>
                  </a:lnTo>
                  <a:lnTo>
                    <a:pt x="126" y="82"/>
                  </a:lnTo>
                  <a:lnTo>
                    <a:pt x="180" y="158"/>
                  </a:lnTo>
                  <a:lnTo>
                    <a:pt x="133" y="224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8" y="224"/>
                  </a:lnTo>
                  <a:lnTo>
                    <a:pt x="4" y="227"/>
                  </a:lnTo>
                  <a:lnTo>
                    <a:pt x="4" y="227"/>
                  </a:lnTo>
                  <a:lnTo>
                    <a:pt x="1" y="231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1" y="239"/>
                  </a:lnTo>
                  <a:lnTo>
                    <a:pt x="4" y="243"/>
                  </a:lnTo>
                  <a:lnTo>
                    <a:pt x="4" y="243"/>
                  </a:lnTo>
                  <a:lnTo>
                    <a:pt x="8" y="246"/>
                  </a:lnTo>
                  <a:lnTo>
                    <a:pt x="12" y="246"/>
                  </a:lnTo>
                  <a:lnTo>
                    <a:pt x="140" y="246"/>
                  </a:lnTo>
                  <a:lnTo>
                    <a:pt x="140" y="246"/>
                  </a:lnTo>
                  <a:lnTo>
                    <a:pt x="140" y="246"/>
                  </a:lnTo>
                  <a:lnTo>
                    <a:pt x="144" y="246"/>
                  </a:lnTo>
                  <a:lnTo>
                    <a:pt x="146" y="243"/>
                  </a:lnTo>
                  <a:lnTo>
                    <a:pt x="193" y="177"/>
                  </a:lnTo>
                  <a:lnTo>
                    <a:pt x="239" y="243"/>
                  </a:lnTo>
                  <a:lnTo>
                    <a:pt x="239" y="243"/>
                  </a:lnTo>
                  <a:lnTo>
                    <a:pt x="244" y="246"/>
                  </a:lnTo>
                  <a:lnTo>
                    <a:pt x="244" y="246"/>
                  </a:lnTo>
                  <a:lnTo>
                    <a:pt x="344" y="246"/>
                  </a:lnTo>
                  <a:lnTo>
                    <a:pt x="344" y="246"/>
                  </a:lnTo>
                  <a:lnTo>
                    <a:pt x="347" y="246"/>
                  </a:lnTo>
                  <a:lnTo>
                    <a:pt x="347" y="246"/>
                  </a:lnTo>
                  <a:lnTo>
                    <a:pt x="347" y="246"/>
                  </a:lnTo>
                  <a:lnTo>
                    <a:pt x="313" y="286"/>
                  </a:lnTo>
                  <a:lnTo>
                    <a:pt x="313" y="286"/>
                  </a:lnTo>
                  <a:lnTo>
                    <a:pt x="310" y="290"/>
                  </a:lnTo>
                  <a:lnTo>
                    <a:pt x="309" y="294"/>
                  </a:lnTo>
                  <a:lnTo>
                    <a:pt x="309" y="294"/>
                  </a:lnTo>
                  <a:lnTo>
                    <a:pt x="310" y="298"/>
                  </a:lnTo>
                  <a:lnTo>
                    <a:pt x="313" y="302"/>
                  </a:lnTo>
                  <a:lnTo>
                    <a:pt x="313" y="302"/>
                  </a:lnTo>
                  <a:lnTo>
                    <a:pt x="316" y="305"/>
                  </a:lnTo>
                  <a:lnTo>
                    <a:pt x="321" y="306"/>
                  </a:lnTo>
                  <a:lnTo>
                    <a:pt x="321" y="306"/>
                  </a:lnTo>
                  <a:lnTo>
                    <a:pt x="325" y="305"/>
                  </a:lnTo>
                  <a:lnTo>
                    <a:pt x="329" y="302"/>
                  </a:lnTo>
                  <a:lnTo>
                    <a:pt x="383" y="243"/>
                  </a:lnTo>
                  <a:lnTo>
                    <a:pt x="383" y="243"/>
                  </a:lnTo>
                  <a:lnTo>
                    <a:pt x="384" y="239"/>
                  </a:lnTo>
                  <a:lnTo>
                    <a:pt x="386" y="235"/>
                  </a:lnTo>
                  <a:lnTo>
                    <a:pt x="386" y="235"/>
                  </a:lnTo>
                  <a:lnTo>
                    <a:pt x="384" y="231"/>
                  </a:lnTo>
                  <a:lnTo>
                    <a:pt x="383" y="227"/>
                  </a:lnTo>
                  <a:lnTo>
                    <a:pt x="329" y="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318608" y="1042453"/>
            <a:ext cx="522288" cy="522288"/>
            <a:chOff x="7589838" y="823913"/>
            <a:chExt cx="522288" cy="522288"/>
          </a:xfrm>
        </p:grpSpPr>
        <p:sp>
          <p:nvSpPr>
            <p:cNvPr id="25" name="Freeform 10"/>
            <p:cNvSpPr>
              <a:spLocks noEditPoints="1"/>
            </p:cNvSpPr>
            <p:nvPr/>
          </p:nvSpPr>
          <p:spPr bwMode="auto">
            <a:xfrm>
              <a:off x="7589838" y="823913"/>
              <a:ext cx="522288" cy="522288"/>
            </a:xfrm>
            <a:custGeom>
              <a:avLst/>
              <a:gdLst>
                <a:gd name="T0" fmla="*/ 311 w 657"/>
                <a:gd name="T1" fmla="*/ 656 h 658"/>
                <a:gd name="T2" fmla="*/ 263 w 657"/>
                <a:gd name="T3" fmla="*/ 651 h 658"/>
                <a:gd name="T4" fmla="*/ 201 w 657"/>
                <a:gd name="T5" fmla="*/ 632 h 658"/>
                <a:gd name="T6" fmla="*/ 119 w 657"/>
                <a:gd name="T7" fmla="*/ 582 h 658"/>
                <a:gd name="T8" fmla="*/ 56 w 657"/>
                <a:gd name="T9" fmla="*/ 513 h 658"/>
                <a:gd name="T10" fmla="*/ 14 w 657"/>
                <a:gd name="T11" fmla="*/ 427 h 658"/>
                <a:gd name="T12" fmla="*/ 4 w 657"/>
                <a:gd name="T13" fmla="*/ 378 h 658"/>
                <a:gd name="T14" fmla="*/ 0 w 657"/>
                <a:gd name="T15" fmla="*/ 329 h 658"/>
                <a:gd name="T16" fmla="*/ 1 w 657"/>
                <a:gd name="T17" fmla="*/ 295 h 658"/>
                <a:gd name="T18" fmla="*/ 10 w 657"/>
                <a:gd name="T19" fmla="*/ 247 h 658"/>
                <a:gd name="T20" fmla="*/ 40 w 657"/>
                <a:gd name="T21" fmla="*/ 172 h 658"/>
                <a:gd name="T22" fmla="*/ 96 w 657"/>
                <a:gd name="T23" fmla="*/ 96 h 658"/>
                <a:gd name="T24" fmla="*/ 171 w 657"/>
                <a:gd name="T25" fmla="*/ 40 h 658"/>
                <a:gd name="T26" fmla="*/ 247 w 657"/>
                <a:gd name="T27" fmla="*/ 10 h 658"/>
                <a:gd name="T28" fmla="*/ 295 w 657"/>
                <a:gd name="T29" fmla="*/ 2 h 658"/>
                <a:gd name="T30" fmla="*/ 329 w 657"/>
                <a:gd name="T31" fmla="*/ 0 h 658"/>
                <a:gd name="T32" fmla="*/ 378 w 657"/>
                <a:gd name="T33" fmla="*/ 4 h 658"/>
                <a:gd name="T34" fmla="*/ 427 w 657"/>
                <a:gd name="T35" fmla="*/ 14 h 658"/>
                <a:gd name="T36" fmla="*/ 512 w 657"/>
                <a:gd name="T37" fmla="*/ 56 h 658"/>
                <a:gd name="T38" fmla="*/ 582 w 657"/>
                <a:gd name="T39" fmla="*/ 119 h 658"/>
                <a:gd name="T40" fmla="*/ 631 w 657"/>
                <a:gd name="T41" fmla="*/ 201 h 658"/>
                <a:gd name="T42" fmla="*/ 651 w 657"/>
                <a:gd name="T43" fmla="*/ 263 h 658"/>
                <a:gd name="T44" fmla="*/ 656 w 657"/>
                <a:gd name="T45" fmla="*/ 311 h 658"/>
                <a:gd name="T46" fmla="*/ 656 w 657"/>
                <a:gd name="T47" fmla="*/ 346 h 658"/>
                <a:gd name="T48" fmla="*/ 651 w 657"/>
                <a:gd name="T49" fmla="*/ 394 h 658"/>
                <a:gd name="T50" fmla="*/ 631 w 657"/>
                <a:gd name="T51" fmla="*/ 456 h 658"/>
                <a:gd name="T52" fmla="*/ 582 w 657"/>
                <a:gd name="T53" fmla="*/ 538 h 658"/>
                <a:gd name="T54" fmla="*/ 512 w 657"/>
                <a:gd name="T55" fmla="*/ 601 h 658"/>
                <a:gd name="T56" fmla="*/ 427 w 657"/>
                <a:gd name="T57" fmla="*/ 643 h 658"/>
                <a:gd name="T58" fmla="*/ 378 w 657"/>
                <a:gd name="T59" fmla="*/ 653 h 658"/>
                <a:gd name="T60" fmla="*/ 329 w 657"/>
                <a:gd name="T61" fmla="*/ 658 h 658"/>
                <a:gd name="T62" fmla="*/ 329 w 657"/>
                <a:gd name="T63" fmla="*/ 37 h 658"/>
                <a:gd name="T64" fmla="*/ 243 w 657"/>
                <a:gd name="T65" fmla="*/ 51 h 658"/>
                <a:gd name="T66" fmla="*/ 166 w 657"/>
                <a:gd name="T67" fmla="*/ 87 h 658"/>
                <a:gd name="T68" fmla="*/ 104 w 657"/>
                <a:gd name="T69" fmla="*/ 143 h 658"/>
                <a:gd name="T70" fmla="*/ 60 w 657"/>
                <a:gd name="T71" fmla="*/ 216 h 658"/>
                <a:gd name="T72" fmla="*/ 39 w 657"/>
                <a:gd name="T73" fmla="*/ 299 h 658"/>
                <a:gd name="T74" fmla="*/ 39 w 657"/>
                <a:gd name="T75" fmla="*/ 358 h 658"/>
                <a:gd name="T76" fmla="*/ 60 w 657"/>
                <a:gd name="T77" fmla="*/ 441 h 658"/>
                <a:gd name="T78" fmla="*/ 104 w 657"/>
                <a:gd name="T79" fmla="*/ 514 h 658"/>
                <a:gd name="T80" fmla="*/ 166 w 657"/>
                <a:gd name="T81" fmla="*/ 570 h 658"/>
                <a:gd name="T82" fmla="*/ 243 w 657"/>
                <a:gd name="T83" fmla="*/ 607 h 658"/>
                <a:gd name="T84" fmla="*/ 329 w 657"/>
                <a:gd name="T85" fmla="*/ 620 h 658"/>
                <a:gd name="T86" fmla="*/ 388 w 657"/>
                <a:gd name="T87" fmla="*/ 613 h 658"/>
                <a:gd name="T88" fmla="*/ 467 w 657"/>
                <a:gd name="T89" fmla="*/ 585 h 658"/>
                <a:gd name="T90" fmla="*/ 534 w 657"/>
                <a:gd name="T91" fmla="*/ 534 h 658"/>
                <a:gd name="T92" fmla="*/ 585 w 657"/>
                <a:gd name="T93" fmla="*/ 467 h 658"/>
                <a:gd name="T94" fmla="*/ 613 w 657"/>
                <a:gd name="T95" fmla="*/ 388 h 658"/>
                <a:gd name="T96" fmla="*/ 620 w 657"/>
                <a:gd name="T97" fmla="*/ 329 h 658"/>
                <a:gd name="T98" fmla="*/ 606 w 657"/>
                <a:gd name="T99" fmla="*/ 243 h 658"/>
                <a:gd name="T100" fmla="*/ 570 w 657"/>
                <a:gd name="T101" fmla="*/ 166 h 658"/>
                <a:gd name="T102" fmla="*/ 514 w 657"/>
                <a:gd name="T103" fmla="*/ 104 h 658"/>
                <a:gd name="T104" fmla="*/ 441 w 657"/>
                <a:gd name="T105" fmla="*/ 60 h 658"/>
                <a:gd name="T106" fmla="*/ 358 w 657"/>
                <a:gd name="T107" fmla="*/ 3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7" h="658">
                  <a:moveTo>
                    <a:pt x="329" y="658"/>
                  </a:moveTo>
                  <a:lnTo>
                    <a:pt x="329" y="658"/>
                  </a:lnTo>
                  <a:lnTo>
                    <a:pt x="311" y="656"/>
                  </a:lnTo>
                  <a:lnTo>
                    <a:pt x="295" y="656"/>
                  </a:lnTo>
                  <a:lnTo>
                    <a:pt x="279" y="653"/>
                  </a:lnTo>
                  <a:lnTo>
                    <a:pt x="263" y="651"/>
                  </a:lnTo>
                  <a:lnTo>
                    <a:pt x="247" y="647"/>
                  </a:lnTo>
                  <a:lnTo>
                    <a:pt x="231" y="643"/>
                  </a:lnTo>
                  <a:lnTo>
                    <a:pt x="201" y="632"/>
                  </a:lnTo>
                  <a:lnTo>
                    <a:pt x="171" y="617"/>
                  </a:lnTo>
                  <a:lnTo>
                    <a:pt x="145" y="601"/>
                  </a:lnTo>
                  <a:lnTo>
                    <a:pt x="119" y="582"/>
                  </a:lnTo>
                  <a:lnTo>
                    <a:pt x="96" y="561"/>
                  </a:lnTo>
                  <a:lnTo>
                    <a:pt x="75" y="538"/>
                  </a:lnTo>
                  <a:lnTo>
                    <a:pt x="56" y="513"/>
                  </a:lnTo>
                  <a:lnTo>
                    <a:pt x="40" y="486"/>
                  </a:lnTo>
                  <a:lnTo>
                    <a:pt x="25" y="456"/>
                  </a:lnTo>
                  <a:lnTo>
                    <a:pt x="14" y="427"/>
                  </a:lnTo>
                  <a:lnTo>
                    <a:pt x="10" y="410"/>
                  </a:lnTo>
                  <a:lnTo>
                    <a:pt x="6" y="394"/>
                  </a:lnTo>
                  <a:lnTo>
                    <a:pt x="4" y="378"/>
                  </a:lnTo>
                  <a:lnTo>
                    <a:pt x="1" y="362"/>
                  </a:lnTo>
                  <a:lnTo>
                    <a:pt x="1" y="346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1" y="311"/>
                  </a:lnTo>
                  <a:lnTo>
                    <a:pt x="1" y="295"/>
                  </a:lnTo>
                  <a:lnTo>
                    <a:pt x="4" y="279"/>
                  </a:lnTo>
                  <a:lnTo>
                    <a:pt x="6" y="263"/>
                  </a:lnTo>
                  <a:lnTo>
                    <a:pt x="10" y="247"/>
                  </a:lnTo>
                  <a:lnTo>
                    <a:pt x="14" y="231"/>
                  </a:lnTo>
                  <a:lnTo>
                    <a:pt x="25" y="201"/>
                  </a:lnTo>
                  <a:lnTo>
                    <a:pt x="40" y="172"/>
                  </a:lnTo>
                  <a:lnTo>
                    <a:pt x="56" y="145"/>
                  </a:lnTo>
                  <a:lnTo>
                    <a:pt x="75" y="119"/>
                  </a:lnTo>
                  <a:lnTo>
                    <a:pt x="96" y="96"/>
                  </a:lnTo>
                  <a:lnTo>
                    <a:pt x="119" y="75"/>
                  </a:lnTo>
                  <a:lnTo>
                    <a:pt x="145" y="56"/>
                  </a:lnTo>
                  <a:lnTo>
                    <a:pt x="171" y="40"/>
                  </a:lnTo>
                  <a:lnTo>
                    <a:pt x="201" y="27"/>
                  </a:lnTo>
                  <a:lnTo>
                    <a:pt x="231" y="14"/>
                  </a:lnTo>
                  <a:lnTo>
                    <a:pt x="247" y="10"/>
                  </a:lnTo>
                  <a:lnTo>
                    <a:pt x="263" y="6"/>
                  </a:lnTo>
                  <a:lnTo>
                    <a:pt x="279" y="4"/>
                  </a:lnTo>
                  <a:lnTo>
                    <a:pt x="295" y="2"/>
                  </a:lnTo>
                  <a:lnTo>
                    <a:pt x="311" y="1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46" y="1"/>
                  </a:lnTo>
                  <a:lnTo>
                    <a:pt x="362" y="2"/>
                  </a:lnTo>
                  <a:lnTo>
                    <a:pt x="378" y="4"/>
                  </a:lnTo>
                  <a:lnTo>
                    <a:pt x="394" y="6"/>
                  </a:lnTo>
                  <a:lnTo>
                    <a:pt x="410" y="10"/>
                  </a:lnTo>
                  <a:lnTo>
                    <a:pt x="427" y="14"/>
                  </a:lnTo>
                  <a:lnTo>
                    <a:pt x="456" y="27"/>
                  </a:lnTo>
                  <a:lnTo>
                    <a:pt x="486" y="40"/>
                  </a:lnTo>
                  <a:lnTo>
                    <a:pt x="512" y="56"/>
                  </a:lnTo>
                  <a:lnTo>
                    <a:pt x="538" y="75"/>
                  </a:lnTo>
                  <a:lnTo>
                    <a:pt x="561" y="96"/>
                  </a:lnTo>
                  <a:lnTo>
                    <a:pt x="582" y="119"/>
                  </a:lnTo>
                  <a:lnTo>
                    <a:pt x="601" y="145"/>
                  </a:lnTo>
                  <a:lnTo>
                    <a:pt x="617" y="172"/>
                  </a:lnTo>
                  <a:lnTo>
                    <a:pt x="631" y="201"/>
                  </a:lnTo>
                  <a:lnTo>
                    <a:pt x="643" y="231"/>
                  </a:lnTo>
                  <a:lnTo>
                    <a:pt x="647" y="247"/>
                  </a:lnTo>
                  <a:lnTo>
                    <a:pt x="651" y="263"/>
                  </a:lnTo>
                  <a:lnTo>
                    <a:pt x="653" y="279"/>
                  </a:lnTo>
                  <a:lnTo>
                    <a:pt x="655" y="295"/>
                  </a:lnTo>
                  <a:lnTo>
                    <a:pt x="656" y="311"/>
                  </a:lnTo>
                  <a:lnTo>
                    <a:pt x="657" y="329"/>
                  </a:lnTo>
                  <a:lnTo>
                    <a:pt x="657" y="329"/>
                  </a:lnTo>
                  <a:lnTo>
                    <a:pt x="656" y="346"/>
                  </a:lnTo>
                  <a:lnTo>
                    <a:pt x="655" y="362"/>
                  </a:lnTo>
                  <a:lnTo>
                    <a:pt x="653" y="378"/>
                  </a:lnTo>
                  <a:lnTo>
                    <a:pt x="651" y="394"/>
                  </a:lnTo>
                  <a:lnTo>
                    <a:pt x="647" y="410"/>
                  </a:lnTo>
                  <a:lnTo>
                    <a:pt x="643" y="427"/>
                  </a:lnTo>
                  <a:lnTo>
                    <a:pt x="631" y="456"/>
                  </a:lnTo>
                  <a:lnTo>
                    <a:pt x="617" y="486"/>
                  </a:lnTo>
                  <a:lnTo>
                    <a:pt x="601" y="513"/>
                  </a:lnTo>
                  <a:lnTo>
                    <a:pt x="582" y="538"/>
                  </a:lnTo>
                  <a:lnTo>
                    <a:pt x="561" y="561"/>
                  </a:lnTo>
                  <a:lnTo>
                    <a:pt x="538" y="582"/>
                  </a:lnTo>
                  <a:lnTo>
                    <a:pt x="512" y="601"/>
                  </a:lnTo>
                  <a:lnTo>
                    <a:pt x="486" y="617"/>
                  </a:lnTo>
                  <a:lnTo>
                    <a:pt x="456" y="632"/>
                  </a:lnTo>
                  <a:lnTo>
                    <a:pt x="427" y="643"/>
                  </a:lnTo>
                  <a:lnTo>
                    <a:pt x="410" y="647"/>
                  </a:lnTo>
                  <a:lnTo>
                    <a:pt x="394" y="651"/>
                  </a:lnTo>
                  <a:lnTo>
                    <a:pt x="378" y="653"/>
                  </a:lnTo>
                  <a:lnTo>
                    <a:pt x="362" y="656"/>
                  </a:lnTo>
                  <a:lnTo>
                    <a:pt x="346" y="656"/>
                  </a:lnTo>
                  <a:lnTo>
                    <a:pt x="329" y="658"/>
                  </a:lnTo>
                  <a:lnTo>
                    <a:pt x="329" y="658"/>
                  </a:lnTo>
                  <a:close/>
                  <a:moveTo>
                    <a:pt x="329" y="37"/>
                  </a:moveTo>
                  <a:lnTo>
                    <a:pt x="329" y="37"/>
                  </a:lnTo>
                  <a:lnTo>
                    <a:pt x="299" y="39"/>
                  </a:lnTo>
                  <a:lnTo>
                    <a:pt x="269" y="44"/>
                  </a:lnTo>
                  <a:lnTo>
                    <a:pt x="243" y="51"/>
                  </a:lnTo>
                  <a:lnTo>
                    <a:pt x="216" y="60"/>
                  </a:lnTo>
                  <a:lnTo>
                    <a:pt x="190" y="72"/>
                  </a:lnTo>
                  <a:lnTo>
                    <a:pt x="166" y="87"/>
                  </a:lnTo>
                  <a:lnTo>
                    <a:pt x="143" y="104"/>
                  </a:lnTo>
                  <a:lnTo>
                    <a:pt x="123" y="123"/>
                  </a:lnTo>
                  <a:lnTo>
                    <a:pt x="104" y="143"/>
                  </a:lnTo>
                  <a:lnTo>
                    <a:pt x="87" y="166"/>
                  </a:lnTo>
                  <a:lnTo>
                    <a:pt x="72" y="190"/>
                  </a:lnTo>
                  <a:lnTo>
                    <a:pt x="60" y="216"/>
                  </a:lnTo>
                  <a:lnTo>
                    <a:pt x="51" y="243"/>
                  </a:lnTo>
                  <a:lnTo>
                    <a:pt x="44" y="270"/>
                  </a:lnTo>
                  <a:lnTo>
                    <a:pt x="39" y="299"/>
                  </a:lnTo>
                  <a:lnTo>
                    <a:pt x="37" y="329"/>
                  </a:lnTo>
                  <a:lnTo>
                    <a:pt x="37" y="329"/>
                  </a:lnTo>
                  <a:lnTo>
                    <a:pt x="39" y="358"/>
                  </a:lnTo>
                  <a:lnTo>
                    <a:pt x="44" y="388"/>
                  </a:lnTo>
                  <a:lnTo>
                    <a:pt x="51" y="415"/>
                  </a:lnTo>
                  <a:lnTo>
                    <a:pt x="60" y="441"/>
                  </a:lnTo>
                  <a:lnTo>
                    <a:pt x="72" y="467"/>
                  </a:lnTo>
                  <a:lnTo>
                    <a:pt x="87" y="491"/>
                  </a:lnTo>
                  <a:lnTo>
                    <a:pt x="104" y="514"/>
                  </a:lnTo>
                  <a:lnTo>
                    <a:pt x="123" y="534"/>
                  </a:lnTo>
                  <a:lnTo>
                    <a:pt x="143" y="553"/>
                  </a:lnTo>
                  <a:lnTo>
                    <a:pt x="166" y="570"/>
                  </a:lnTo>
                  <a:lnTo>
                    <a:pt x="190" y="585"/>
                  </a:lnTo>
                  <a:lnTo>
                    <a:pt x="216" y="597"/>
                  </a:lnTo>
                  <a:lnTo>
                    <a:pt x="243" y="607"/>
                  </a:lnTo>
                  <a:lnTo>
                    <a:pt x="269" y="613"/>
                  </a:lnTo>
                  <a:lnTo>
                    <a:pt x="299" y="619"/>
                  </a:lnTo>
                  <a:lnTo>
                    <a:pt x="329" y="620"/>
                  </a:lnTo>
                  <a:lnTo>
                    <a:pt x="329" y="620"/>
                  </a:lnTo>
                  <a:lnTo>
                    <a:pt x="358" y="619"/>
                  </a:lnTo>
                  <a:lnTo>
                    <a:pt x="388" y="613"/>
                  </a:lnTo>
                  <a:lnTo>
                    <a:pt x="414" y="607"/>
                  </a:lnTo>
                  <a:lnTo>
                    <a:pt x="441" y="597"/>
                  </a:lnTo>
                  <a:lnTo>
                    <a:pt x="467" y="585"/>
                  </a:lnTo>
                  <a:lnTo>
                    <a:pt x="491" y="570"/>
                  </a:lnTo>
                  <a:lnTo>
                    <a:pt x="514" y="553"/>
                  </a:lnTo>
                  <a:lnTo>
                    <a:pt x="534" y="534"/>
                  </a:lnTo>
                  <a:lnTo>
                    <a:pt x="553" y="514"/>
                  </a:lnTo>
                  <a:lnTo>
                    <a:pt x="570" y="491"/>
                  </a:lnTo>
                  <a:lnTo>
                    <a:pt x="585" y="467"/>
                  </a:lnTo>
                  <a:lnTo>
                    <a:pt x="597" y="441"/>
                  </a:lnTo>
                  <a:lnTo>
                    <a:pt x="606" y="415"/>
                  </a:lnTo>
                  <a:lnTo>
                    <a:pt x="613" y="388"/>
                  </a:lnTo>
                  <a:lnTo>
                    <a:pt x="619" y="358"/>
                  </a:lnTo>
                  <a:lnTo>
                    <a:pt x="620" y="329"/>
                  </a:lnTo>
                  <a:lnTo>
                    <a:pt x="620" y="329"/>
                  </a:lnTo>
                  <a:lnTo>
                    <a:pt x="619" y="299"/>
                  </a:lnTo>
                  <a:lnTo>
                    <a:pt x="613" y="270"/>
                  </a:lnTo>
                  <a:lnTo>
                    <a:pt x="606" y="243"/>
                  </a:lnTo>
                  <a:lnTo>
                    <a:pt x="597" y="216"/>
                  </a:lnTo>
                  <a:lnTo>
                    <a:pt x="585" y="190"/>
                  </a:lnTo>
                  <a:lnTo>
                    <a:pt x="570" y="166"/>
                  </a:lnTo>
                  <a:lnTo>
                    <a:pt x="553" y="143"/>
                  </a:lnTo>
                  <a:lnTo>
                    <a:pt x="534" y="123"/>
                  </a:lnTo>
                  <a:lnTo>
                    <a:pt x="514" y="104"/>
                  </a:lnTo>
                  <a:lnTo>
                    <a:pt x="491" y="87"/>
                  </a:lnTo>
                  <a:lnTo>
                    <a:pt x="467" y="72"/>
                  </a:lnTo>
                  <a:lnTo>
                    <a:pt x="441" y="60"/>
                  </a:lnTo>
                  <a:lnTo>
                    <a:pt x="414" y="51"/>
                  </a:lnTo>
                  <a:lnTo>
                    <a:pt x="388" y="44"/>
                  </a:lnTo>
                  <a:lnTo>
                    <a:pt x="358" y="39"/>
                  </a:lnTo>
                  <a:lnTo>
                    <a:pt x="329" y="37"/>
                  </a:lnTo>
                  <a:lnTo>
                    <a:pt x="329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6" name="Freeform 112"/>
            <p:cNvSpPr>
              <a:spLocks noEditPoints="1"/>
            </p:cNvSpPr>
            <p:nvPr/>
          </p:nvSpPr>
          <p:spPr bwMode="auto">
            <a:xfrm>
              <a:off x="7799388" y="966788"/>
              <a:ext cx="109538" cy="138113"/>
            </a:xfrm>
            <a:custGeom>
              <a:avLst/>
              <a:gdLst>
                <a:gd name="T0" fmla="*/ 69 w 138"/>
                <a:gd name="T1" fmla="*/ 175 h 175"/>
                <a:gd name="T2" fmla="*/ 73 w 138"/>
                <a:gd name="T3" fmla="*/ 173 h 175"/>
                <a:gd name="T4" fmla="*/ 94 w 138"/>
                <a:gd name="T5" fmla="*/ 149 h 175"/>
                <a:gd name="T6" fmla="*/ 118 w 138"/>
                <a:gd name="T7" fmla="*/ 117 h 175"/>
                <a:gd name="T8" fmla="*/ 132 w 138"/>
                <a:gd name="T9" fmla="*/ 92 h 175"/>
                <a:gd name="T10" fmla="*/ 137 w 138"/>
                <a:gd name="T11" fmla="*/ 75 h 175"/>
                <a:gd name="T12" fmla="*/ 138 w 138"/>
                <a:gd name="T13" fmla="*/ 67 h 175"/>
                <a:gd name="T14" fmla="*/ 136 w 138"/>
                <a:gd name="T15" fmla="*/ 53 h 175"/>
                <a:gd name="T16" fmla="*/ 125 w 138"/>
                <a:gd name="T17" fmla="*/ 27 h 175"/>
                <a:gd name="T18" fmla="*/ 106 w 138"/>
                <a:gd name="T19" fmla="*/ 10 h 175"/>
                <a:gd name="T20" fmla="*/ 82 w 138"/>
                <a:gd name="T21" fmla="*/ 2 h 175"/>
                <a:gd name="T22" fmla="*/ 69 w 138"/>
                <a:gd name="T23" fmla="*/ 0 h 175"/>
                <a:gd name="T24" fmla="*/ 44 w 138"/>
                <a:gd name="T25" fmla="*/ 4 h 175"/>
                <a:gd name="T26" fmla="*/ 22 w 138"/>
                <a:gd name="T27" fmla="*/ 18 h 175"/>
                <a:gd name="T28" fmla="*/ 5 w 138"/>
                <a:gd name="T29" fmla="*/ 39 h 175"/>
                <a:gd name="T30" fmla="*/ 0 w 138"/>
                <a:gd name="T31" fmla="*/ 59 h 175"/>
                <a:gd name="T32" fmla="*/ 0 w 138"/>
                <a:gd name="T33" fmla="*/ 67 h 175"/>
                <a:gd name="T34" fmla="*/ 3 w 138"/>
                <a:gd name="T35" fmla="*/ 83 h 175"/>
                <a:gd name="T36" fmla="*/ 9 w 138"/>
                <a:gd name="T37" fmla="*/ 100 h 175"/>
                <a:gd name="T38" fmla="*/ 32 w 138"/>
                <a:gd name="T39" fmla="*/ 134 h 175"/>
                <a:gd name="T40" fmla="*/ 54 w 138"/>
                <a:gd name="T41" fmla="*/ 161 h 175"/>
                <a:gd name="T42" fmla="*/ 66 w 138"/>
                <a:gd name="T43" fmla="*/ 173 h 175"/>
                <a:gd name="T44" fmla="*/ 69 w 138"/>
                <a:gd name="T45" fmla="*/ 175 h 175"/>
                <a:gd name="T46" fmla="*/ 46 w 138"/>
                <a:gd name="T47" fmla="*/ 69 h 175"/>
                <a:gd name="T48" fmla="*/ 48 w 138"/>
                <a:gd name="T49" fmla="*/ 59 h 175"/>
                <a:gd name="T50" fmla="*/ 52 w 138"/>
                <a:gd name="T51" fmla="*/ 53 h 175"/>
                <a:gd name="T52" fmla="*/ 61 w 138"/>
                <a:gd name="T53" fmla="*/ 47 h 175"/>
                <a:gd name="T54" fmla="*/ 69 w 138"/>
                <a:gd name="T55" fmla="*/ 46 h 175"/>
                <a:gd name="T56" fmla="*/ 74 w 138"/>
                <a:gd name="T57" fmla="*/ 46 h 175"/>
                <a:gd name="T58" fmla="*/ 82 w 138"/>
                <a:gd name="T59" fmla="*/ 50 h 175"/>
                <a:gd name="T60" fmla="*/ 87 w 138"/>
                <a:gd name="T61" fmla="*/ 57 h 175"/>
                <a:gd name="T62" fmla="*/ 91 w 138"/>
                <a:gd name="T63" fmla="*/ 65 h 175"/>
                <a:gd name="T64" fmla="*/ 91 w 138"/>
                <a:gd name="T65" fmla="*/ 69 h 175"/>
                <a:gd name="T66" fmla="*/ 90 w 138"/>
                <a:gd name="T67" fmla="*/ 78 h 175"/>
                <a:gd name="T68" fmla="*/ 85 w 138"/>
                <a:gd name="T69" fmla="*/ 85 h 175"/>
                <a:gd name="T70" fmla="*/ 78 w 138"/>
                <a:gd name="T71" fmla="*/ 90 h 175"/>
                <a:gd name="T72" fmla="*/ 69 w 138"/>
                <a:gd name="T73" fmla="*/ 92 h 175"/>
                <a:gd name="T74" fmla="*/ 65 w 138"/>
                <a:gd name="T75" fmla="*/ 92 h 175"/>
                <a:gd name="T76" fmla="*/ 56 w 138"/>
                <a:gd name="T77" fmla="*/ 88 h 175"/>
                <a:gd name="T78" fmla="*/ 50 w 138"/>
                <a:gd name="T79" fmla="*/ 82 h 175"/>
                <a:gd name="T80" fmla="*/ 47 w 138"/>
                <a:gd name="T81" fmla="*/ 74 h 175"/>
                <a:gd name="T82" fmla="*/ 46 w 138"/>
                <a:gd name="T83" fmla="*/ 6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75">
                  <a:moveTo>
                    <a:pt x="69" y="175"/>
                  </a:moveTo>
                  <a:lnTo>
                    <a:pt x="69" y="175"/>
                  </a:lnTo>
                  <a:lnTo>
                    <a:pt x="73" y="173"/>
                  </a:lnTo>
                  <a:lnTo>
                    <a:pt x="73" y="173"/>
                  </a:lnTo>
                  <a:lnTo>
                    <a:pt x="83" y="161"/>
                  </a:lnTo>
                  <a:lnTo>
                    <a:pt x="94" y="149"/>
                  </a:lnTo>
                  <a:lnTo>
                    <a:pt x="106" y="134"/>
                  </a:lnTo>
                  <a:lnTo>
                    <a:pt x="118" y="117"/>
                  </a:lnTo>
                  <a:lnTo>
                    <a:pt x="128" y="100"/>
                  </a:lnTo>
                  <a:lnTo>
                    <a:pt x="132" y="92"/>
                  </a:lnTo>
                  <a:lnTo>
                    <a:pt x="136" y="83"/>
                  </a:lnTo>
                  <a:lnTo>
                    <a:pt x="137" y="75"/>
                  </a:lnTo>
                  <a:lnTo>
                    <a:pt x="138" y="67"/>
                  </a:lnTo>
                  <a:lnTo>
                    <a:pt x="138" y="67"/>
                  </a:lnTo>
                  <a:lnTo>
                    <a:pt x="137" y="59"/>
                  </a:lnTo>
                  <a:lnTo>
                    <a:pt x="136" y="53"/>
                  </a:lnTo>
                  <a:lnTo>
                    <a:pt x="132" y="39"/>
                  </a:lnTo>
                  <a:lnTo>
                    <a:pt x="125" y="27"/>
                  </a:lnTo>
                  <a:lnTo>
                    <a:pt x="116" y="18"/>
                  </a:lnTo>
                  <a:lnTo>
                    <a:pt x="106" y="10"/>
                  </a:lnTo>
                  <a:lnTo>
                    <a:pt x="94" y="4"/>
                  </a:lnTo>
                  <a:lnTo>
                    <a:pt x="82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56" y="2"/>
                  </a:lnTo>
                  <a:lnTo>
                    <a:pt x="44" y="4"/>
                  </a:lnTo>
                  <a:lnTo>
                    <a:pt x="32" y="10"/>
                  </a:lnTo>
                  <a:lnTo>
                    <a:pt x="22" y="18"/>
                  </a:lnTo>
                  <a:lnTo>
                    <a:pt x="14" y="27"/>
                  </a:lnTo>
                  <a:lnTo>
                    <a:pt x="5" y="39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3" y="83"/>
                  </a:lnTo>
                  <a:lnTo>
                    <a:pt x="5" y="92"/>
                  </a:lnTo>
                  <a:lnTo>
                    <a:pt x="9" y="100"/>
                  </a:lnTo>
                  <a:lnTo>
                    <a:pt x="20" y="117"/>
                  </a:lnTo>
                  <a:lnTo>
                    <a:pt x="32" y="134"/>
                  </a:lnTo>
                  <a:lnTo>
                    <a:pt x="43" y="149"/>
                  </a:lnTo>
                  <a:lnTo>
                    <a:pt x="54" y="161"/>
                  </a:lnTo>
                  <a:lnTo>
                    <a:pt x="66" y="173"/>
                  </a:lnTo>
                  <a:lnTo>
                    <a:pt x="66" y="173"/>
                  </a:lnTo>
                  <a:lnTo>
                    <a:pt x="69" y="175"/>
                  </a:lnTo>
                  <a:lnTo>
                    <a:pt x="69" y="175"/>
                  </a:lnTo>
                  <a:close/>
                  <a:moveTo>
                    <a:pt x="46" y="69"/>
                  </a:moveTo>
                  <a:lnTo>
                    <a:pt x="46" y="69"/>
                  </a:lnTo>
                  <a:lnTo>
                    <a:pt x="47" y="65"/>
                  </a:lnTo>
                  <a:lnTo>
                    <a:pt x="48" y="59"/>
                  </a:lnTo>
                  <a:lnTo>
                    <a:pt x="50" y="57"/>
                  </a:lnTo>
                  <a:lnTo>
                    <a:pt x="52" y="53"/>
                  </a:lnTo>
                  <a:lnTo>
                    <a:pt x="56" y="50"/>
                  </a:lnTo>
                  <a:lnTo>
                    <a:pt x="61" y="47"/>
                  </a:lnTo>
                  <a:lnTo>
                    <a:pt x="65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74" y="46"/>
                  </a:lnTo>
                  <a:lnTo>
                    <a:pt x="78" y="47"/>
                  </a:lnTo>
                  <a:lnTo>
                    <a:pt x="82" y="50"/>
                  </a:lnTo>
                  <a:lnTo>
                    <a:pt x="85" y="53"/>
                  </a:lnTo>
                  <a:lnTo>
                    <a:pt x="87" y="57"/>
                  </a:lnTo>
                  <a:lnTo>
                    <a:pt x="90" y="59"/>
                  </a:lnTo>
                  <a:lnTo>
                    <a:pt x="91" y="65"/>
                  </a:lnTo>
                  <a:lnTo>
                    <a:pt x="91" y="69"/>
                  </a:lnTo>
                  <a:lnTo>
                    <a:pt x="91" y="69"/>
                  </a:lnTo>
                  <a:lnTo>
                    <a:pt x="91" y="74"/>
                  </a:lnTo>
                  <a:lnTo>
                    <a:pt x="90" y="78"/>
                  </a:lnTo>
                  <a:lnTo>
                    <a:pt x="87" y="82"/>
                  </a:lnTo>
                  <a:lnTo>
                    <a:pt x="85" y="85"/>
                  </a:lnTo>
                  <a:lnTo>
                    <a:pt x="82" y="88"/>
                  </a:lnTo>
                  <a:lnTo>
                    <a:pt x="78" y="90"/>
                  </a:lnTo>
                  <a:lnTo>
                    <a:pt x="74" y="92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65" y="92"/>
                  </a:lnTo>
                  <a:lnTo>
                    <a:pt x="61" y="90"/>
                  </a:lnTo>
                  <a:lnTo>
                    <a:pt x="56" y="88"/>
                  </a:lnTo>
                  <a:lnTo>
                    <a:pt x="52" y="85"/>
                  </a:lnTo>
                  <a:lnTo>
                    <a:pt x="50" y="82"/>
                  </a:lnTo>
                  <a:lnTo>
                    <a:pt x="48" y="78"/>
                  </a:lnTo>
                  <a:lnTo>
                    <a:pt x="47" y="74"/>
                  </a:lnTo>
                  <a:lnTo>
                    <a:pt x="46" y="69"/>
                  </a:lnTo>
                  <a:lnTo>
                    <a:pt x="46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7" name="Freeform 113"/>
            <p:cNvSpPr>
              <a:spLocks/>
            </p:cNvSpPr>
            <p:nvPr/>
          </p:nvSpPr>
          <p:spPr bwMode="auto">
            <a:xfrm>
              <a:off x="7724776" y="995363"/>
              <a:ext cx="258763" cy="209550"/>
            </a:xfrm>
            <a:custGeom>
              <a:avLst/>
              <a:gdLst>
                <a:gd name="T0" fmla="*/ 321 w 325"/>
                <a:gd name="T1" fmla="*/ 1 h 263"/>
                <a:gd name="T2" fmla="*/ 313 w 325"/>
                <a:gd name="T3" fmla="*/ 0 h 263"/>
                <a:gd name="T4" fmla="*/ 246 w 325"/>
                <a:gd name="T5" fmla="*/ 25 h 263"/>
                <a:gd name="T6" fmla="*/ 246 w 325"/>
                <a:gd name="T7" fmla="*/ 27 h 263"/>
                <a:gd name="T8" fmla="*/ 246 w 325"/>
                <a:gd name="T9" fmla="*/ 33 h 263"/>
                <a:gd name="T10" fmla="*/ 306 w 325"/>
                <a:gd name="T11" fmla="*/ 21 h 263"/>
                <a:gd name="T12" fmla="*/ 223 w 325"/>
                <a:gd name="T13" fmla="*/ 240 h 263"/>
                <a:gd name="T14" fmla="*/ 216 w 325"/>
                <a:gd name="T15" fmla="*/ 96 h 263"/>
                <a:gd name="T16" fmla="*/ 206 w 325"/>
                <a:gd name="T17" fmla="*/ 110 h 263"/>
                <a:gd name="T18" fmla="*/ 204 w 325"/>
                <a:gd name="T19" fmla="*/ 240 h 263"/>
                <a:gd name="T20" fmla="*/ 121 w 325"/>
                <a:gd name="T21" fmla="*/ 110 h 263"/>
                <a:gd name="T22" fmla="*/ 120 w 325"/>
                <a:gd name="T23" fmla="*/ 110 h 263"/>
                <a:gd name="T24" fmla="*/ 102 w 325"/>
                <a:gd name="T25" fmla="*/ 86 h 263"/>
                <a:gd name="T26" fmla="*/ 19 w 325"/>
                <a:gd name="T27" fmla="*/ 240 h 263"/>
                <a:gd name="T28" fmla="*/ 81 w 325"/>
                <a:gd name="T29" fmla="*/ 31 h 263"/>
                <a:gd name="T30" fmla="*/ 81 w 325"/>
                <a:gd name="T31" fmla="*/ 27 h 263"/>
                <a:gd name="T32" fmla="*/ 82 w 325"/>
                <a:gd name="T33" fmla="*/ 11 h 263"/>
                <a:gd name="T34" fmla="*/ 7 w 325"/>
                <a:gd name="T35" fmla="*/ 40 h 263"/>
                <a:gd name="T36" fmla="*/ 3 w 325"/>
                <a:gd name="T37" fmla="*/ 44 h 263"/>
                <a:gd name="T38" fmla="*/ 0 w 325"/>
                <a:gd name="T39" fmla="*/ 50 h 263"/>
                <a:gd name="T40" fmla="*/ 0 w 325"/>
                <a:gd name="T41" fmla="*/ 254 h 263"/>
                <a:gd name="T42" fmla="*/ 4 w 325"/>
                <a:gd name="T43" fmla="*/ 260 h 263"/>
                <a:gd name="T44" fmla="*/ 10 w 325"/>
                <a:gd name="T45" fmla="*/ 262 h 263"/>
                <a:gd name="T46" fmla="*/ 112 w 325"/>
                <a:gd name="T47" fmla="*/ 223 h 263"/>
                <a:gd name="T48" fmla="*/ 211 w 325"/>
                <a:gd name="T49" fmla="*/ 262 h 263"/>
                <a:gd name="T50" fmla="*/ 214 w 325"/>
                <a:gd name="T51" fmla="*/ 263 h 263"/>
                <a:gd name="T52" fmla="*/ 215 w 325"/>
                <a:gd name="T53" fmla="*/ 262 h 263"/>
                <a:gd name="T54" fmla="*/ 320 w 325"/>
                <a:gd name="T55" fmla="*/ 221 h 263"/>
                <a:gd name="T56" fmla="*/ 322 w 325"/>
                <a:gd name="T57" fmla="*/ 220 h 263"/>
                <a:gd name="T58" fmla="*/ 325 w 325"/>
                <a:gd name="T59" fmla="*/ 215 h 263"/>
                <a:gd name="T60" fmla="*/ 325 w 325"/>
                <a:gd name="T61" fmla="*/ 8 h 263"/>
                <a:gd name="T62" fmla="*/ 324 w 325"/>
                <a:gd name="T63" fmla="*/ 4 h 263"/>
                <a:gd name="T64" fmla="*/ 321 w 325"/>
                <a:gd name="T65" fmla="*/ 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5" h="263">
                  <a:moveTo>
                    <a:pt x="321" y="1"/>
                  </a:moveTo>
                  <a:lnTo>
                    <a:pt x="321" y="1"/>
                  </a:lnTo>
                  <a:lnTo>
                    <a:pt x="317" y="0"/>
                  </a:lnTo>
                  <a:lnTo>
                    <a:pt x="313" y="0"/>
                  </a:lnTo>
                  <a:lnTo>
                    <a:pt x="246" y="20"/>
                  </a:lnTo>
                  <a:lnTo>
                    <a:pt x="246" y="25"/>
                  </a:lnTo>
                  <a:lnTo>
                    <a:pt x="246" y="25"/>
                  </a:lnTo>
                  <a:lnTo>
                    <a:pt x="246" y="27"/>
                  </a:lnTo>
                  <a:lnTo>
                    <a:pt x="246" y="27"/>
                  </a:lnTo>
                  <a:lnTo>
                    <a:pt x="246" y="33"/>
                  </a:lnTo>
                  <a:lnTo>
                    <a:pt x="244" y="39"/>
                  </a:lnTo>
                  <a:lnTo>
                    <a:pt x="306" y="21"/>
                  </a:lnTo>
                  <a:lnTo>
                    <a:pt x="306" y="207"/>
                  </a:lnTo>
                  <a:lnTo>
                    <a:pt x="223" y="240"/>
                  </a:lnTo>
                  <a:lnTo>
                    <a:pt x="223" y="86"/>
                  </a:lnTo>
                  <a:lnTo>
                    <a:pt x="216" y="96"/>
                  </a:lnTo>
                  <a:lnTo>
                    <a:pt x="216" y="96"/>
                  </a:lnTo>
                  <a:lnTo>
                    <a:pt x="206" y="110"/>
                  </a:lnTo>
                  <a:lnTo>
                    <a:pt x="204" y="110"/>
                  </a:lnTo>
                  <a:lnTo>
                    <a:pt x="204" y="240"/>
                  </a:lnTo>
                  <a:lnTo>
                    <a:pt x="121" y="207"/>
                  </a:lnTo>
                  <a:lnTo>
                    <a:pt x="121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10" y="96"/>
                  </a:lnTo>
                  <a:lnTo>
                    <a:pt x="102" y="86"/>
                  </a:lnTo>
                  <a:lnTo>
                    <a:pt x="102" y="207"/>
                  </a:lnTo>
                  <a:lnTo>
                    <a:pt x="19" y="240"/>
                  </a:lnTo>
                  <a:lnTo>
                    <a:pt x="19" y="55"/>
                  </a:lnTo>
                  <a:lnTo>
                    <a:pt x="81" y="31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17"/>
                  </a:lnTo>
                  <a:lnTo>
                    <a:pt x="82" y="11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4" y="41"/>
                  </a:lnTo>
                  <a:lnTo>
                    <a:pt x="3" y="44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" y="258"/>
                  </a:lnTo>
                  <a:lnTo>
                    <a:pt x="4" y="260"/>
                  </a:lnTo>
                  <a:lnTo>
                    <a:pt x="4" y="260"/>
                  </a:lnTo>
                  <a:lnTo>
                    <a:pt x="10" y="262"/>
                  </a:lnTo>
                  <a:lnTo>
                    <a:pt x="14" y="262"/>
                  </a:lnTo>
                  <a:lnTo>
                    <a:pt x="112" y="223"/>
                  </a:lnTo>
                  <a:lnTo>
                    <a:pt x="211" y="262"/>
                  </a:lnTo>
                  <a:lnTo>
                    <a:pt x="211" y="262"/>
                  </a:lnTo>
                  <a:lnTo>
                    <a:pt x="214" y="262"/>
                  </a:lnTo>
                  <a:lnTo>
                    <a:pt x="214" y="263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8" y="262"/>
                  </a:lnTo>
                  <a:lnTo>
                    <a:pt x="320" y="221"/>
                  </a:lnTo>
                  <a:lnTo>
                    <a:pt x="320" y="221"/>
                  </a:lnTo>
                  <a:lnTo>
                    <a:pt x="322" y="220"/>
                  </a:lnTo>
                  <a:lnTo>
                    <a:pt x="324" y="217"/>
                  </a:lnTo>
                  <a:lnTo>
                    <a:pt x="325" y="215"/>
                  </a:lnTo>
                  <a:lnTo>
                    <a:pt x="325" y="212"/>
                  </a:lnTo>
                  <a:lnTo>
                    <a:pt x="325" y="8"/>
                  </a:lnTo>
                  <a:lnTo>
                    <a:pt x="325" y="8"/>
                  </a:lnTo>
                  <a:lnTo>
                    <a:pt x="324" y="4"/>
                  </a:lnTo>
                  <a:lnTo>
                    <a:pt x="321" y="1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083F518-D64E-1947-A1E1-372B5AB7A8FB}"/>
              </a:ext>
            </a:extLst>
          </p:cNvPr>
          <p:cNvGrpSpPr/>
          <p:nvPr/>
        </p:nvGrpSpPr>
        <p:grpSpPr>
          <a:xfrm>
            <a:off x="-4280946" y="2553590"/>
            <a:ext cx="8447314" cy="8447314"/>
            <a:chOff x="-896791" y="-792479"/>
            <a:chExt cx="8447314" cy="844731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49483F-225D-6A47-9AD0-79F172180E95}"/>
                </a:ext>
              </a:extLst>
            </p:cNvPr>
            <p:cNvSpPr/>
            <p:nvPr/>
          </p:nvSpPr>
          <p:spPr bwMode="gray">
            <a:xfrm>
              <a:off x="745031" y="849343"/>
              <a:ext cx="5163671" cy="5163671"/>
            </a:xfrm>
            <a:prstGeom prst="ellipse">
              <a:avLst/>
            </a:prstGeom>
            <a:noFill/>
            <a:ln w="571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6B69BA1-662B-8C44-8155-C1A10AEA7D5A}"/>
                </a:ext>
              </a:extLst>
            </p:cNvPr>
            <p:cNvSpPr/>
            <p:nvPr/>
          </p:nvSpPr>
          <p:spPr bwMode="gray">
            <a:xfrm>
              <a:off x="416855" y="521167"/>
              <a:ext cx="5820023" cy="5820023"/>
            </a:xfrm>
            <a:prstGeom prst="ellipse">
              <a:avLst/>
            </a:prstGeom>
            <a:noFill/>
            <a:ln w="571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135ED52-B7DE-A146-8F29-5A04A1DD2908}"/>
                </a:ext>
              </a:extLst>
            </p:cNvPr>
            <p:cNvSpPr/>
            <p:nvPr/>
          </p:nvSpPr>
          <p:spPr bwMode="gray">
            <a:xfrm>
              <a:off x="91532" y="195844"/>
              <a:ext cx="6470669" cy="6470669"/>
            </a:xfrm>
            <a:prstGeom prst="ellipse">
              <a:avLst/>
            </a:prstGeom>
            <a:noFill/>
            <a:ln w="57150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6CE1791-A74E-1045-A6E1-E81BB3D5DCC8}"/>
                </a:ext>
              </a:extLst>
            </p:cNvPr>
            <p:cNvSpPr/>
            <p:nvPr/>
          </p:nvSpPr>
          <p:spPr bwMode="gray">
            <a:xfrm>
              <a:off x="-238733" y="-134421"/>
              <a:ext cx="7131199" cy="7131199"/>
            </a:xfrm>
            <a:prstGeom prst="ellipse">
              <a:avLst/>
            </a:prstGeom>
            <a:noFill/>
            <a:ln w="57150" algn="ctr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58973ED-3623-ED49-A71C-70A8E2E4948E}"/>
                </a:ext>
              </a:extLst>
            </p:cNvPr>
            <p:cNvSpPr/>
            <p:nvPr/>
          </p:nvSpPr>
          <p:spPr bwMode="gray">
            <a:xfrm>
              <a:off x="-586036" y="-481724"/>
              <a:ext cx="7825804" cy="7825804"/>
            </a:xfrm>
            <a:prstGeom prst="ellipse">
              <a:avLst/>
            </a:prstGeom>
            <a:noFill/>
            <a:ln w="57150" algn="ctr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81E3E8E-F999-C340-AB18-CF4906F729F8}"/>
                </a:ext>
              </a:extLst>
            </p:cNvPr>
            <p:cNvSpPr/>
            <p:nvPr/>
          </p:nvSpPr>
          <p:spPr bwMode="gray">
            <a:xfrm>
              <a:off x="-896791" y="-792479"/>
              <a:ext cx="8447314" cy="8447314"/>
            </a:xfrm>
            <a:prstGeom prst="ellipse">
              <a:avLst/>
            </a:prstGeom>
            <a:noFill/>
            <a:ln w="5715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C2F0326-3E97-DE4C-B899-8219C966527D}"/>
                </a:ext>
              </a:extLst>
            </p:cNvPr>
            <p:cNvSpPr/>
            <p:nvPr/>
          </p:nvSpPr>
          <p:spPr bwMode="gray">
            <a:xfrm>
              <a:off x="1076865" y="1181813"/>
              <a:ext cx="4500000" cy="4500000"/>
            </a:xfrm>
            <a:prstGeom prst="ellipse">
              <a:avLst/>
            </a:prstGeom>
            <a:noFill/>
            <a:ln w="57150" algn="ctr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DF0151B-B571-4B5D-8A1F-E0B791EC4A65}"/>
              </a:ext>
            </a:extLst>
          </p:cNvPr>
          <p:cNvSpPr txBox="1"/>
          <p:nvPr/>
        </p:nvSpPr>
        <p:spPr>
          <a:xfrm>
            <a:off x="187422" y="1394333"/>
            <a:ext cx="39780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ronicle Display Black"/>
                <a:ea typeface="+mn-ea"/>
                <a:cs typeface="+mn-cs"/>
              </a:rPr>
              <a:t>Kolay İhracat Platformu’nda</a:t>
            </a:r>
            <a:endParaRPr kumimoji="0" lang="en-US" sz="4000" b="0" i="0" u="none" strike="noStrike" kern="1200" cap="none" spc="-7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ronicle Display Black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026938" y="406621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/>
              <a:t>Ücretsiz online danışmanlık</a:t>
            </a:r>
          </a:p>
          <a:p>
            <a:r>
              <a:rPr lang="tr-TR" dirty="0"/>
              <a:t>Platformu tabana yayarak ihracatı destekleyen ücretsiz danışmanlık hizmeti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56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D22D3F0-E883-48EF-96F1-02479CF18A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049"/>
            <a:ext cx="6683107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80E585-A2A3-42EA-AFAA-A06DC1EB4457}"/>
              </a:ext>
            </a:extLst>
          </p:cNvPr>
          <p:cNvSpPr txBox="1"/>
          <p:nvPr/>
        </p:nvSpPr>
        <p:spPr>
          <a:xfrm>
            <a:off x="187422" y="1394333"/>
            <a:ext cx="39780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spc="-75" dirty="0">
                <a:solidFill>
                  <a:srgbClr val="000000"/>
                </a:solidFill>
                <a:latin typeface="Chronicle Display Black"/>
              </a:rPr>
              <a:t>Kolay İhracat Platformu</a:t>
            </a:r>
            <a:endParaRPr kumimoji="0" lang="en-US" sz="4000" b="0" i="0" u="none" strike="noStrike" kern="1200" cap="none" spc="-7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ronicle Display Black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9BD769-E393-44ED-98AB-5801979A342D}"/>
              </a:ext>
            </a:extLst>
          </p:cNvPr>
          <p:cNvCxnSpPr>
            <a:cxnSpLocks/>
          </p:cNvCxnSpPr>
          <p:nvPr/>
        </p:nvCxnSpPr>
        <p:spPr>
          <a:xfrm flipV="1">
            <a:off x="6884923" y="2043009"/>
            <a:ext cx="900000" cy="2477"/>
          </a:xfrm>
          <a:prstGeom prst="line">
            <a:avLst/>
          </a:prstGeom>
          <a:ln w="10668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D7074564-5766-4670-A7A4-0F05AEA7CE70}"/>
              </a:ext>
            </a:extLst>
          </p:cNvPr>
          <p:cNvSpPr txBox="1">
            <a:spLocks/>
          </p:cNvSpPr>
          <p:nvPr/>
        </p:nvSpPr>
        <p:spPr>
          <a:xfrm>
            <a:off x="8003046" y="1769875"/>
            <a:ext cx="1900424" cy="3077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300" dirty="0">
                <a:latin typeface="+mn-lt"/>
              </a:rPr>
              <a:t>Ülke için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BE06719B-BA8E-4D42-96BD-D77CE03DF785}"/>
              </a:ext>
            </a:extLst>
          </p:cNvPr>
          <p:cNvSpPr txBox="1">
            <a:spLocks/>
          </p:cNvSpPr>
          <p:nvPr/>
        </p:nvSpPr>
        <p:spPr>
          <a:xfrm>
            <a:off x="6925582" y="1687598"/>
            <a:ext cx="1303023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3200" dirty="0">
                <a:latin typeface="+mj-lt"/>
                <a:ea typeface="Chronicle Display Black" charset="0"/>
                <a:cs typeface="Chronicle Display Black" charset="0"/>
              </a:rPr>
              <a:t>190+</a:t>
            </a:r>
            <a:endParaRPr lang="en-US" sz="3200" dirty="0">
              <a:latin typeface="+mj-lt"/>
              <a:ea typeface="Chronicle Display Black" charset="0"/>
              <a:cs typeface="Chronicle Display Black" charset="0"/>
            </a:endParaRP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C0963BAF-EE8E-462D-A83E-128C23CE98F1}"/>
              </a:ext>
            </a:extLst>
          </p:cNvPr>
          <p:cNvSpPr txBox="1">
            <a:spLocks/>
          </p:cNvSpPr>
          <p:nvPr/>
        </p:nvSpPr>
        <p:spPr>
          <a:xfrm>
            <a:off x="7725747" y="884272"/>
            <a:ext cx="2694062" cy="4376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300" dirty="0">
                <a:latin typeface="+mn-lt"/>
              </a:rPr>
              <a:t>GTİP* (6) kodunun her biri özelinde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E907A2-BF54-450F-A1FA-F1C5FC510011}"/>
              </a:ext>
            </a:extLst>
          </p:cNvPr>
          <p:cNvCxnSpPr>
            <a:cxnSpLocks/>
          </p:cNvCxnSpPr>
          <p:nvPr/>
        </p:nvCxnSpPr>
        <p:spPr>
          <a:xfrm flipV="1">
            <a:off x="6376532" y="1217688"/>
            <a:ext cx="1188000" cy="2477"/>
          </a:xfrm>
          <a:prstGeom prst="line">
            <a:avLst/>
          </a:prstGeom>
          <a:ln w="10668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BC5BC8A5-91C8-4C99-AD5C-3732F3E2E04C}"/>
              </a:ext>
            </a:extLst>
          </p:cNvPr>
          <p:cNvSpPr txBox="1">
            <a:spLocks/>
          </p:cNvSpPr>
          <p:nvPr/>
        </p:nvSpPr>
        <p:spPr>
          <a:xfrm>
            <a:off x="6385989" y="866921"/>
            <a:ext cx="1583262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3200" dirty="0">
                <a:latin typeface="+mj-lt"/>
                <a:ea typeface="Chronicle Display Black" charset="0"/>
                <a:cs typeface="Chronicle Display Black" charset="0"/>
              </a:rPr>
              <a:t>5 Bin+</a:t>
            </a:r>
            <a:endParaRPr lang="en-US" sz="3200" dirty="0">
              <a:latin typeface="+mj-lt"/>
              <a:ea typeface="Chronicle Display Black" charset="0"/>
              <a:cs typeface="Chronicle Display Black" charset="0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598CF91A-3BD9-4A78-BC2A-CCC9BB770A40}"/>
              </a:ext>
            </a:extLst>
          </p:cNvPr>
          <p:cNvSpPr txBox="1">
            <a:spLocks/>
          </p:cNvSpPr>
          <p:nvPr/>
        </p:nvSpPr>
        <p:spPr>
          <a:xfrm>
            <a:off x="8365741" y="4037906"/>
            <a:ext cx="3181600" cy="5138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300" dirty="0">
                <a:latin typeface="+mn-lt"/>
              </a:rPr>
              <a:t>Veri alanı arasından en etkili parametrelerin makine öğrenmesi ile seçildiği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D21CE1-49AF-4E97-A095-CECC8E274FF6}"/>
              </a:ext>
            </a:extLst>
          </p:cNvPr>
          <p:cNvCxnSpPr>
            <a:cxnSpLocks/>
          </p:cNvCxnSpPr>
          <p:nvPr/>
        </p:nvCxnSpPr>
        <p:spPr>
          <a:xfrm flipV="1">
            <a:off x="6911021" y="4414053"/>
            <a:ext cx="1332000" cy="2477"/>
          </a:xfrm>
          <a:prstGeom prst="line">
            <a:avLst/>
          </a:prstGeom>
          <a:ln w="106680" cmpd="sng">
            <a:solidFill>
              <a:srgbClr val="BCBE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CB27AA08-9124-4B22-937A-AA426A2E184B}"/>
              </a:ext>
            </a:extLst>
          </p:cNvPr>
          <p:cNvSpPr txBox="1">
            <a:spLocks/>
          </p:cNvSpPr>
          <p:nvPr/>
        </p:nvSpPr>
        <p:spPr>
          <a:xfrm>
            <a:off x="6884923" y="4058642"/>
            <a:ext cx="1879802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3200" dirty="0">
                <a:latin typeface="+mj-lt"/>
                <a:ea typeface="Chronicle Display Black" charset="0"/>
                <a:cs typeface="Chronicle Display Black" charset="0"/>
              </a:rPr>
              <a:t>10 Bin+</a:t>
            </a:r>
            <a:endParaRPr lang="en-US" sz="3200" dirty="0">
              <a:latin typeface="+mj-lt"/>
              <a:ea typeface="Chronicle Display Black" charset="0"/>
              <a:cs typeface="Chronicle Display Black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4E7B84E-255E-4DAC-B15F-103D0F51B7B4}"/>
              </a:ext>
            </a:extLst>
          </p:cNvPr>
          <p:cNvCxnSpPr>
            <a:cxnSpLocks/>
          </p:cNvCxnSpPr>
          <p:nvPr/>
        </p:nvCxnSpPr>
        <p:spPr>
          <a:xfrm flipV="1">
            <a:off x="7266168" y="3605237"/>
            <a:ext cx="678723" cy="2477"/>
          </a:xfrm>
          <a:prstGeom prst="line">
            <a:avLst/>
          </a:prstGeom>
          <a:ln w="10668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DA27F922-F13A-412C-A0CA-6411C158E6D5}"/>
              </a:ext>
            </a:extLst>
          </p:cNvPr>
          <p:cNvSpPr txBox="1">
            <a:spLocks/>
          </p:cNvSpPr>
          <p:nvPr/>
        </p:nvSpPr>
        <p:spPr>
          <a:xfrm>
            <a:off x="7306826" y="3254470"/>
            <a:ext cx="1303023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3200" dirty="0">
                <a:latin typeface="+mj-lt"/>
                <a:ea typeface="Chronicle Display Black" charset="0"/>
                <a:cs typeface="Chronicle Display Black" charset="0"/>
              </a:rPr>
              <a:t>10+ </a:t>
            </a:r>
            <a:endParaRPr lang="en-US" sz="3200" dirty="0">
              <a:latin typeface="+mj-lt"/>
              <a:ea typeface="Chronicle Display Black" charset="0"/>
              <a:cs typeface="Chronicle Display Black" charset="0"/>
            </a:endParaRP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FE544D90-7865-431A-A32C-B7477BF33E6B}"/>
              </a:ext>
            </a:extLst>
          </p:cNvPr>
          <p:cNvSpPr txBox="1">
            <a:spLocks/>
          </p:cNvSpPr>
          <p:nvPr/>
        </p:nvSpPr>
        <p:spPr>
          <a:xfrm>
            <a:off x="8211364" y="3322192"/>
            <a:ext cx="2498490" cy="2748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300" dirty="0"/>
              <a:t>Uluslararası ve yerli veri tabanı üzerinden otomatik çekilen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0009EA2-D3B4-4BAF-94DD-7E8D6FDE90A9}"/>
              </a:ext>
            </a:extLst>
          </p:cNvPr>
          <p:cNvCxnSpPr>
            <a:cxnSpLocks/>
          </p:cNvCxnSpPr>
          <p:nvPr/>
        </p:nvCxnSpPr>
        <p:spPr>
          <a:xfrm flipV="1">
            <a:off x="6458105" y="5552118"/>
            <a:ext cx="1404000" cy="2477"/>
          </a:xfrm>
          <a:prstGeom prst="line">
            <a:avLst/>
          </a:prstGeom>
          <a:ln w="106680" cmpd="sng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3F28521E-0A05-4DBB-B879-EB3A2C7833A6}"/>
              </a:ext>
            </a:extLst>
          </p:cNvPr>
          <p:cNvSpPr txBox="1">
            <a:spLocks/>
          </p:cNvSpPr>
          <p:nvPr/>
        </p:nvSpPr>
        <p:spPr>
          <a:xfrm>
            <a:off x="8028646" y="4917408"/>
            <a:ext cx="3846245" cy="10191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300" dirty="0">
                <a:latin typeface="+mn-lt"/>
              </a:rPr>
              <a:t>Satır üzerinden hesaplamalar yaparak ihracatçılarımızın profili,  geçmişi ve tercihleri çerçevesinde özelleştirilmiş hedef pazar önerileri öncelik sırası ile birlikte sunuluyor. 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5E92EED4-6FD4-4155-B185-ABDA4A58133D}"/>
              </a:ext>
            </a:extLst>
          </p:cNvPr>
          <p:cNvSpPr txBox="1">
            <a:spLocks/>
          </p:cNvSpPr>
          <p:nvPr/>
        </p:nvSpPr>
        <p:spPr>
          <a:xfrm>
            <a:off x="6376532" y="5201351"/>
            <a:ext cx="2358450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3200" dirty="0">
                <a:latin typeface="+mj-lt"/>
                <a:ea typeface="Chronicle Display Black" charset="0"/>
                <a:cs typeface="Chronicle Display Black" charset="0"/>
              </a:rPr>
              <a:t>10+ Mil.</a:t>
            </a:r>
            <a:endParaRPr lang="en-US" sz="3200" dirty="0">
              <a:latin typeface="+mj-lt"/>
              <a:ea typeface="Chronicle Display Black" charset="0"/>
              <a:cs typeface="Chronicle Display Black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DCC75B4-1EB9-4F34-BCE6-1A8BA8742B61}"/>
              </a:ext>
            </a:extLst>
          </p:cNvPr>
          <p:cNvCxnSpPr>
            <a:cxnSpLocks/>
          </p:cNvCxnSpPr>
          <p:nvPr/>
        </p:nvCxnSpPr>
        <p:spPr>
          <a:xfrm flipV="1">
            <a:off x="7266168" y="2826445"/>
            <a:ext cx="468000" cy="2477"/>
          </a:xfrm>
          <a:prstGeom prst="line">
            <a:avLst/>
          </a:prstGeom>
          <a:ln w="10668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C60D7DFB-B08C-46CF-8833-4EB17E200928}"/>
              </a:ext>
            </a:extLst>
          </p:cNvPr>
          <p:cNvSpPr txBox="1">
            <a:spLocks/>
          </p:cNvSpPr>
          <p:nvPr/>
        </p:nvSpPr>
        <p:spPr>
          <a:xfrm>
            <a:off x="8015793" y="2526015"/>
            <a:ext cx="2694061" cy="3077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300" dirty="0">
                <a:latin typeface="+mn-lt"/>
              </a:rPr>
              <a:t>Farklı veri kaynağı entegrasyonu ile</a:t>
            </a:r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6B8943A5-48FA-44E7-8828-B5AA7E406192}"/>
              </a:ext>
            </a:extLst>
          </p:cNvPr>
          <p:cNvSpPr txBox="1">
            <a:spLocks/>
          </p:cNvSpPr>
          <p:nvPr/>
        </p:nvSpPr>
        <p:spPr>
          <a:xfrm>
            <a:off x="7306826" y="2471034"/>
            <a:ext cx="1303023" cy="417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r-TR" sz="3200" dirty="0">
                <a:latin typeface="+mj-lt"/>
                <a:ea typeface="Chronicle Display Black" charset="0"/>
                <a:cs typeface="Chronicle Display Black" charset="0"/>
              </a:rPr>
              <a:t>25</a:t>
            </a:r>
            <a:endParaRPr lang="en-US" sz="3200" dirty="0">
              <a:latin typeface="+mj-lt"/>
              <a:ea typeface="Chronicle Display Black" charset="0"/>
              <a:cs typeface="Chronicle Display Black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C1B3FF-4868-42BE-8C4D-E20E06F83833}"/>
              </a:ext>
            </a:extLst>
          </p:cNvPr>
          <p:cNvCxnSpPr/>
          <p:nvPr/>
        </p:nvCxnSpPr>
        <p:spPr>
          <a:xfrm>
            <a:off x="3523647" y="2973243"/>
            <a:ext cx="324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C4FAC6-E91E-403F-B305-5D39E9BFD186}"/>
              </a:ext>
            </a:extLst>
          </p:cNvPr>
          <p:cNvCxnSpPr/>
          <p:nvPr/>
        </p:nvCxnSpPr>
        <p:spPr>
          <a:xfrm>
            <a:off x="1615748" y="2792661"/>
            <a:ext cx="2412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6B2EDF-6F01-4567-A3FE-C98FA6AE4E39}"/>
              </a:ext>
            </a:extLst>
          </p:cNvPr>
          <p:cNvCxnSpPr/>
          <p:nvPr/>
        </p:nvCxnSpPr>
        <p:spPr>
          <a:xfrm>
            <a:off x="1508834" y="3881043"/>
            <a:ext cx="11160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8C4F502-1644-495B-A8B8-9EC2FDC19995}"/>
              </a:ext>
            </a:extLst>
          </p:cNvPr>
          <p:cNvCxnSpPr/>
          <p:nvPr/>
        </p:nvCxnSpPr>
        <p:spPr>
          <a:xfrm>
            <a:off x="1210863" y="4604644"/>
            <a:ext cx="2124000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E27CA1E-2687-47C2-8D54-F15F73196C02}"/>
              </a:ext>
            </a:extLst>
          </p:cNvPr>
          <p:cNvCxnSpPr/>
          <p:nvPr/>
        </p:nvCxnSpPr>
        <p:spPr>
          <a:xfrm>
            <a:off x="979613" y="5304235"/>
            <a:ext cx="1008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5CF1AE3-31D7-4780-A1F8-578F9A4845DF}"/>
              </a:ext>
            </a:extLst>
          </p:cNvPr>
          <p:cNvCxnSpPr/>
          <p:nvPr/>
        </p:nvCxnSpPr>
        <p:spPr>
          <a:xfrm>
            <a:off x="640991" y="2973243"/>
            <a:ext cx="936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9DF5C79-82D8-4428-A75E-AE41A7BE537D}"/>
              </a:ext>
            </a:extLst>
          </p:cNvPr>
          <p:cNvSpPr txBox="1"/>
          <p:nvPr/>
        </p:nvSpPr>
        <p:spPr>
          <a:xfrm>
            <a:off x="193723" y="2610538"/>
            <a:ext cx="41845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spc="300" dirty="0">
                <a:solidFill>
                  <a:srgbClr val="000000"/>
                </a:solidFill>
                <a:latin typeface="Open Sans"/>
              </a:rPr>
              <a:t>DÜNYADA YAPAY ZEKA İLE PAZAR ÖNERİSİ GERÇEKLEŞTİREN İLK ALGORİTMA</a:t>
            </a:r>
            <a:endParaRPr kumimoji="0" lang="en-US" sz="1200" b="1" i="0" u="none" strike="noStrike" kern="1200" cap="none" spc="30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7D4E13-3F5F-4616-B718-CB88259182B3}"/>
              </a:ext>
            </a:extLst>
          </p:cNvPr>
          <p:cNvSpPr txBox="1"/>
          <p:nvPr/>
        </p:nvSpPr>
        <p:spPr>
          <a:xfrm>
            <a:off x="-19050" y="4228094"/>
            <a:ext cx="461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spc="300" dirty="0">
                <a:solidFill>
                  <a:srgbClr val="000000"/>
                </a:solidFill>
                <a:latin typeface="Open Sans"/>
              </a:rPr>
              <a:t>OTOMATİK VERİ ENTEGRASYONLARI İLE HER ZAMAN GÜNCEL</a:t>
            </a:r>
            <a:endParaRPr kumimoji="0" lang="en-US" sz="1200" b="1" i="0" u="none" strike="noStrike" kern="1200" cap="none" spc="30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D58CEA-CE89-48C4-92A9-40D9BF2FB239}"/>
              </a:ext>
            </a:extLst>
          </p:cNvPr>
          <p:cNvSpPr txBox="1"/>
          <p:nvPr/>
        </p:nvSpPr>
        <p:spPr>
          <a:xfrm>
            <a:off x="866082" y="4944538"/>
            <a:ext cx="2839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spc="300" dirty="0">
                <a:solidFill>
                  <a:srgbClr val="000000"/>
                </a:solidFill>
                <a:latin typeface="Open Sans"/>
              </a:rPr>
              <a:t>TİCARETİ DESTEKLEYEN ÜCRETSİZ DANIŞMANLIK HİZMETİ </a:t>
            </a:r>
            <a:endParaRPr kumimoji="0" lang="en-US" sz="1200" b="1" i="0" u="none" strike="noStrike" kern="1200" cap="none" spc="30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56CFEA-348B-4F0E-82BA-971F2DB1BFC3}"/>
              </a:ext>
            </a:extLst>
          </p:cNvPr>
          <p:cNvSpPr txBox="1"/>
          <p:nvPr/>
        </p:nvSpPr>
        <p:spPr>
          <a:xfrm>
            <a:off x="26195" y="3511649"/>
            <a:ext cx="41393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spc="300" dirty="0">
                <a:solidFill>
                  <a:srgbClr val="000000"/>
                </a:solidFill>
                <a:latin typeface="Open Sans"/>
              </a:rPr>
              <a:t>İHRACATÇININ TÜM İŞLEMLERİ İÇİN TEK ADRES</a:t>
            </a:r>
            <a:endParaRPr kumimoji="0" lang="en-US" sz="1200" b="1" i="0" u="none" strike="noStrike" kern="1200" cap="none" spc="30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1" name="object 47">
            <a:extLst>
              <a:ext uri="{FF2B5EF4-FFF2-40B4-BE49-F238E27FC236}">
                <a16:creationId xmlns:a16="http://schemas.microsoft.com/office/drawing/2014/main" id="{E914218F-0F16-4EFB-B4C5-6D524F6D11B3}"/>
              </a:ext>
            </a:extLst>
          </p:cNvPr>
          <p:cNvSpPr txBox="1"/>
          <p:nvPr/>
        </p:nvSpPr>
        <p:spPr>
          <a:xfrm>
            <a:off x="5599553" y="6224892"/>
            <a:ext cx="3336217" cy="194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000" i="1" spc="-30">
                <a:solidFill>
                  <a:schemeClr val="tx1">
                    <a:lumMod val="50000"/>
                    <a:lumOff val="50000"/>
                  </a:schemeClr>
                </a:solidFill>
                <a:ea typeface="Open Sans" charset="0"/>
                <a:cs typeface="Open Sans" charset="0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pc="-30">
                <a:latin typeface="Open Sans" charset="0"/>
                <a:ea typeface="Open Sans" charset="0"/>
                <a:cs typeface="Open Sans" charset="0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spc="-30">
                <a:latin typeface="Open Sans" charset="0"/>
                <a:ea typeface="Open Sans" charset="0"/>
                <a:cs typeface="Open Sans" charset="0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spc="-30">
                <a:latin typeface="Open Sans" charset="0"/>
                <a:ea typeface="Open Sans" charset="0"/>
                <a:cs typeface="Open Sans" charset="0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spc="-30"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tr-TR" dirty="0"/>
              <a:t>*: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ticarette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standart</a:t>
            </a:r>
            <a:r>
              <a:rPr lang="en-US" dirty="0"/>
              <a:t> </a:t>
            </a:r>
            <a:r>
              <a:rPr lang="en-US" dirty="0" err="1"/>
              <a:t>ürün</a:t>
            </a:r>
            <a:r>
              <a:rPr lang="en-US" dirty="0"/>
              <a:t> </a:t>
            </a:r>
            <a:r>
              <a:rPr lang="en-US" dirty="0" err="1"/>
              <a:t>grupları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2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3E71EB3-7BBF-43D6-B49C-1845B1CAA2C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6" imgW="415" imgH="416" progId="TCLayout.ActiveDocument.1">
                  <p:embed/>
                </p:oleObj>
              </mc:Choice>
              <mc:Fallback>
                <p:oleObj name="think-cell Slide" r:id="rId6" imgW="415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3E71EB3-7BBF-43D6-B49C-1845B1CAA2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0A27AA34-EE27-4FAB-BAEB-E930A678CA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Chronicle Display Black" pitchFamily="50" charset="0"/>
              <a:sym typeface="Chronicle Display Black" pitchFamily="50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C0A47E0-CB6E-408B-BA1B-24B1DF23B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58750"/>
            <a:ext cx="12192000" cy="61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5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">
            <a:extLst>
              <a:ext uri="{FF2B5EF4-FFF2-40B4-BE49-F238E27FC236}">
                <a16:creationId xmlns:a16="http://schemas.microsoft.com/office/drawing/2014/main" id="{0C1BD8F7-D98B-468E-8006-96CD970EF3DC}"/>
              </a:ext>
            </a:extLst>
          </p:cNvPr>
          <p:cNvSpPr>
            <a:spLocks noGrp="1"/>
          </p:cNvSpPr>
          <p:nvPr/>
        </p:nvSpPr>
        <p:spPr>
          <a:xfrm>
            <a:off x="298719" y="404094"/>
            <a:ext cx="11396901" cy="594360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cap="none" spc="-75" baseline="0" dirty="0">
                <a:solidFill>
                  <a:schemeClr val="tx1"/>
                </a:solidFill>
                <a:latin typeface="+mj-lt"/>
                <a:ea typeface="Bebas Neue" charset="0"/>
                <a:cs typeface="Chronicle Display Black"/>
              </a:defRPr>
            </a:lvl1pPr>
          </a:lstStyle>
          <a:p>
            <a:r>
              <a:rPr lang="tr-TR" sz="3200" dirty="0"/>
              <a:t>Kolay İhracat Platformu</a:t>
            </a:r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81427C60-2C9A-4F37-8A05-4652D13C0820}"/>
              </a:ext>
            </a:extLst>
          </p:cNvPr>
          <p:cNvSpPr/>
          <p:nvPr/>
        </p:nvSpPr>
        <p:spPr>
          <a:xfrm>
            <a:off x="290191" y="1744075"/>
            <a:ext cx="11611619" cy="69670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8000">
                <a:schemeClr val="accent4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tr-TR" sz="1400" b="1" spc="300" dirty="0">
                <a:solidFill>
                  <a:schemeClr val="tx1"/>
                </a:solidFill>
              </a:rPr>
              <a:t>FAZ I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A452FEAE-E48B-41BF-96AB-EF86A6D22CCF}"/>
              </a:ext>
            </a:extLst>
          </p:cNvPr>
          <p:cNvSpPr/>
          <p:nvPr/>
        </p:nvSpPr>
        <p:spPr>
          <a:xfrm>
            <a:off x="937066" y="2698058"/>
            <a:ext cx="4474149" cy="3525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Akıllı İhracat Robotu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1 milyonun üzerinde Pazara Giriş Haritası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Rakip Analizleri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Ülke ve Sektör Sayfaları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Dış Ticaret Mevzuatı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Stratejik Pazara Giriş Kriterleri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Gümrük Vergileri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Ticaret Anlaşmaları</a:t>
            </a:r>
            <a:endParaRPr lang="tr-TR" sz="1200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</p:txBody>
      </p:sp>
      <p:sp>
        <p:nvSpPr>
          <p:cNvPr id="51" name="Rectangle 34">
            <a:extLst>
              <a:ext uri="{FF2B5EF4-FFF2-40B4-BE49-F238E27FC236}">
                <a16:creationId xmlns:a16="http://schemas.microsoft.com/office/drawing/2014/main" id="{4CE2CD78-8F4F-459B-8168-39AD3B7E9667}"/>
              </a:ext>
            </a:extLst>
          </p:cNvPr>
          <p:cNvSpPr/>
          <p:nvPr/>
        </p:nvSpPr>
        <p:spPr>
          <a:xfrm>
            <a:off x="6345219" y="1764273"/>
            <a:ext cx="4376474" cy="696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tr-TR" sz="1400" b="1" spc="300" dirty="0">
                <a:solidFill>
                  <a:schemeClr val="tx1"/>
                </a:solidFill>
              </a:rPr>
              <a:t>FAZ II</a:t>
            </a:r>
          </a:p>
        </p:txBody>
      </p:sp>
      <p:sp>
        <p:nvSpPr>
          <p:cNvPr id="52" name="Arrow: Chevron 39">
            <a:extLst>
              <a:ext uri="{FF2B5EF4-FFF2-40B4-BE49-F238E27FC236}">
                <a16:creationId xmlns:a16="http://schemas.microsoft.com/office/drawing/2014/main" id="{730040E1-DF5D-49F9-8E2F-9B10CD82BE18}"/>
              </a:ext>
            </a:extLst>
          </p:cNvPr>
          <p:cNvSpPr/>
          <p:nvPr/>
        </p:nvSpPr>
        <p:spPr>
          <a:xfrm>
            <a:off x="5198541" y="1957803"/>
            <a:ext cx="367718" cy="30389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3" name="Arrow: Chevron 40">
            <a:extLst>
              <a:ext uri="{FF2B5EF4-FFF2-40B4-BE49-F238E27FC236}">
                <a16:creationId xmlns:a16="http://schemas.microsoft.com/office/drawing/2014/main" id="{753BF121-1118-4806-8587-D5FD9AFB444C}"/>
              </a:ext>
            </a:extLst>
          </p:cNvPr>
          <p:cNvSpPr/>
          <p:nvPr/>
        </p:nvSpPr>
        <p:spPr>
          <a:xfrm>
            <a:off x="5476449" y="1957803"/>
            <a:ext cx="367718" cy="30389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4" name="Arrow: Chevron 41">
            <a:extLst>
              <a:ext uri="{FF2B5EF4-FFF2-40B4-BE49-F238E27FC236}">
                <a16:creationId xmlns:a16="http://schemas.microsoft.com/office/drawing/2014/main" id="{D6FBB3F1-4EE1-4001-94E3-92272851ABDD}"/>
              </a:ext>
            </a:extLst>
          </p:cNvPr>
          <p:cNvSpPr/>
          <p:nvPr/>
        </p:nvSpPr>
        <p:spPr>
          <a:xfrm>
            <a:off x="5754358" y="1957803"/>
            <a:ext cx="367718" cy="30389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FC668B6-AE60-4174-89C8-7493E0243B06}"/>
              </a:ext>
            </a:extLst>
          </p:cNvPr>
          <p:cNvCxnSpPr/>
          <p:nvPr/>
        </p:nvCxnSpPr>
        <p:spPr>
          <a:xfrm>
            <a:off x="5725975" y="2498665"/>
            <a:ext cx="0" cy="39240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10">
            <a:extLst>
              <a:ext uri="{FF2B5EF4-FFF2-40B4-BE49-F238E27FC236}">
                <a16:creationId xmlns:a16="http://schemas.microsoft.com/office/drawing/2014/main" id="{A452FEAE-E48B-41BF-96AB-EF86A6D22CCF}"/>
              </a:ext>
            </a:extLst>
          </p:cNvPr>
          <p:cNvSpPr/>
          <p:nvPr/>
        </p:nvSpPr>
        <p:spPr>
          <a:xfrm>
            <a:off x="6667306" y="2634414"/>
            <a:ext cx="4474149" cy="3525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Alternatif Ürün Robotu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18 milyon Alıcı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Sertifikalı Eğitim Modülü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Adım Adım İhracat Rehberi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Ask Türkiye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Yapay Zeka Tabanlı </a:t>
            </a:r>
            <a:r>
              <a:rPr lang="tr-TR" sz="1200" b="1" dirty="0" err="1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Cahtbot</a:t>
            </a: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İngilizce Yazışma Şablonları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Yeni Sektörler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Uluslararası İhaleler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b="1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  <a:p>
            <a:pPr marL="12700" lvl="0">
              <a:lnSpc>
                <a:spcPct val="108000"/>
              </a:lnSpc>
              <a:defRPr/>
            </a:pPr>
            <a:r>
              <a:rPr lang="tr-TR" sz="1200" b="1" dirty="0">
                <a:solidFill>
                  <a:srgbClr val="000000"/>
                </a:solidFill>
                <a:ea typeface="Chronicle Display Black" charset="0"/>
                <a:cs typeface="Chronicle Display Black" charset="0"/>
              </a:rPr>
              <a:t>İthalat Kotaları</a:t>
            </a:r>
          </a:p>
          <a:p>
            <a:pPr marL="12700" lvl="0">
              <a:lnSpc>
                <a:spcPct val="108000"/>
              </a:lnSpc>
              <a:defRPr/>
            </a:pPr>
            <a:endParaRPr lang="tr-TR" sz="1200" dirty="0">
              <a:solidFill>
                <a:srgbClr val="000000"/>
              </a:solidFill>
              <a:ea typeface="Chronicle Display Black" charset="0"/>
              <a:cs typeface="Chronicle Display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6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-3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1. Akıllı İhracat Robotu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Montserrat" charset="0"/>
              <a:cs typeface="Montserrat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80918E-F987-4B7C-A1B1-7BAD1394704E}"/>
              </a:ext>
            </a:extLst>
          </p:cNvPr>
          <p:cNvSpPr txBox="1"/>
          <p:nvPr/>
        </p:nvSpPr>
        <p:spPr>
          <a:xfrm>
            <a:off x="320920" y="1405022"/>
            <a:ext cx="4211202" cy="7434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Akıllı İhracat Robotu ürününüz için en yüksek potansiyele sahip pazarları öneriyor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E54AE-8132-1B4A-8D29-05D4E44CF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041" y="1521255"/>
            <a:ext cx="7181304" cy="4101779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6CE3D1-D02D-4F44-8DDC-DAECA7C78D24}"/>
              </a:ext>
            </a:extLst>
          </p:cNvPr>
          <p:cNvSpPr txBox="1"/>
          <p:nvPr/>
        </p:nvSpPr>
        <p:spPr>
          <a:xfrm>
            <a:off x="320920" y="2383358"/>
            <a:ext cx="4211202" cy="74343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İhracı yasaklı, ön izne tabi veya kayda bağlı ürünler için uyarı veriyor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D95993-F20C-46E3-B555-B1E35B129F8B}"/>
              </a:ext>
            </a:extLst>
          </p:cNvPr>
          <p:cNvSpPr txBox="1"/>
          <p:nvPr/>
        </p:nvSpPr>
        <p:spPr>
          <a:xfrm>
            <a:off x="342611" y="3495810"/>
            <a:ext cx="4211202" cy="21529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Küresel veriler ve Türkiye verileri referans alınarak oluşturulan çekicilik ve potansiyel olmak üzere iki farklı eksende </a:t>
            </a:r>
            <a:r>
              <a:rPr lang="tr-TR" dirty="0" err="1"/>
              <a:t>ağırlıklandırma</a:t>
            </a:r>
            <a:r>
              <a:rPr lang="tr-TR" dirty="0"/>
              <a:t> yaparak ürün için en yüksek potansiyele sahip 15 ülkeyi </a:t>
            </a:r>
            <a:r>
              <a:rPr lang="tr-TR" dirty="0" err="1"/>
              <a:t>sıralandırararak</a:t>
            </a:r>
            <a:r>
              <a:rPr lang="tr-TR" dirty="0"/>
              <a:t> sunuyor.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67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-3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Montserrat" charset="0"/>
                <a:cs typeface="Montserrat" charset="0"/>
              </a:rPr>
              <a:t>2. Pazara Giriş Haritası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Montserrat" charset="0"/>
              <a:cs typeface="Montserrat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5D509E-C2C8-4B3E-8229-8E9DFB4279A5}"/>
              </a:ext>
            </a:extLst>
          </p:cNvPr>
          <p:cNvSpPr txBox="1"/>
          <p:nvPr/>
        </p:nvSpPr>
        <p:spPr>
          <a:xfrm>
            <a:off x="606982" y="1517597"/>
            <a:ext cx="4211202" cy="4257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Ülkenin genel sosyoekonomik göstergeleri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F842B8-6CDA-4074-BAF3-C1290C54A624}"/>
              </a:ext>
            </a:extLst>
          </p:cNvPr>
          <p:cNvSpPr txBox="1"/>
          <p:nvPr/>
        </p:nvSpPr>
        <p:spPr>
          <a:xfrm>
            <a:off x="6366795" y="5827941"/>
            <a:ext cx="4536000" cy="7489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buNone/>
            </a:pPr>
            <a:r>
              <a:rPr lang="tr-TR" dirty="0"/>
              <a:t>Seçilen GTIP tercihli ve yaygın vergi oranları, tarife dışı önlemler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934B57-1B04-44D3-8AB1-0CE055028E14}"/>
              </a:ext>
            </a:extLst>
          </p:cNvPr>
          <p:cNvSpPr txBox="1"/>
          <p:nvPr/>
        </p:nvSpPr>
        <p:spPr>
          <a:xfrm>
            <a:off x="580254" y="2161422"/>
            <a:ext cx="4211202" cy="78337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Hedef pazarda diğer ülkelerin pazar payları ve büyüklüklerini gösteriyor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2747DF-4CB3-4BD1-9EC2-5A21E259CCB9}"/>
              </a:ext>
            </a:extLst>
          </p:cNvPr>
          <p:cNvSpPr txBox="1"/>
          <p:nvPr/>
        </p:nvSpPr>
        <p:spPr>
          <a:xfrm>
            <a:off x="580254" y="3181541"/>
            <a:ext cx="4211202" cy="7489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Ülkenin ürün için yaptığı alım ve Türkiye’nin payı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F49CE6-62D0-4B4D-8F27-9A1F32A03F0A}"/>
              </a:ext>
            </a:extLst>
          </p:cNvPr>
          <p:cNvSpPr txBox="1"/>
          <p:nvPr/>
        </p:nvSpPr>
        <p:spPr>
          <a:xfrm>
            <a:off x="580254" y="4184444"/>
            <a:ext cx="4211202" cy="1072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Menşe belgesi örneği, saklama ve geçerlilik süreleri, kümülasyon durumunu içeren ikili anlaşmalar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05A2FE-7CDF-45F1-9D5F-8E17BB5CBB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55" r="5080" b="455"/>
          <a:stretch/>
        </p:blipFill>
        <p:spPr>
          <a:xfrm>
            <a:off x="5319345" y="1627884"/>
            <a:ext cx="6543039" cy="332514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72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0" y="0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5" y="480351"/>
            <a:ext cx="562711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3. Alıcı Bilgileri Modülü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42A5C-8D6A-2C4D-BE31-0500FBDF5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67" y="1163638"/>
            <a:ext cx="5394018" cy="3451905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E76BF6-39FF-8D46-81D7-5116F4122298}"/>
              </a:ext>
            </a:extLst>
          </p:cNvPr>
          <p:cNvSpPr/>
          <p:nvPr/>
        </p:nvSpPr>
        <p:spPr>
          <a:xfrm>
            <a:off x="3687369" y="3820258"/>
            <a:ext cx="2520000" cy="11166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tr-TR" sz="1200" b="1" kern="100" spc="67" dirty="0">
                <a:solidFill>
                  <a:schemeClr val="tx1"/>
                </a:solidFill>
                <a:ea typeface="Open Sans" charset="0"/>
                <a:cs typeface="Open Sans" charset="0"/>
              </a:rPr>
              <a:t>ALICI BİLGİLERİ</a:t>
            </a:r>
            <a:endParaRPr lang="tr-TR" sz="1200" dirty="0">
              <a:solidFill>
                <a:schemeClr val="tx1"/>
              </a:solidFill>
            </a:endParaRPr>
          </a:p>
          <a:p>
            <a:pPr lvl="0" algn="ctr" defTabSz="1219140">
              <a:defRPr/>
            </a:pPr>
            <a:r>
              <a:rPr lang="tr-TR" sz="1200" dirty="0">
                <a:solidFill>
                  <a:schemeClr val="tx1"/>
                </a:solidFill>
              </a:rPr>
              <a:t>Hedef pazarda faaliyet gösteren ve firma profiline uygun olan alıcı bilgileri sunulmaktadır.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6CC61-C557-1045-997E-DBACFE828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045" y="1740876"/>
            <a:ext cx="5249239" cy="3796468"/>
          </a:xfrm>
          <a:prstGeom prst="rect">
            <a:avLst/>
          </a:prstGeom>
          <a:ln w="19050">
            <a:solidFill>
              <a:srgbClr val="FED3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836B87E-FBF7-4996-82B2-B1509B55D89F}"/>
              </a:ext>
            </a:extLst>
          </p:cNvPr>
          <p:cNvSpPr/>
          <p:nvPr/>
        </p:nvSpPr>
        <p:spPr>
          <a:xfrm>
            <a:off x="9140167" y="4850664"/>
            <a:ext cx="2935331" cy="1249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r>
              <a:rPr lang="tr-TR" sz="1200" b="1" kern="100" spc="67" dirty="0">
                <a:solidFill>
                  <a:schemeClr val="tx1"/>
                </a:solidFill>
                <a:ea typeface="Open Sans" charset="0"/>
                <a:cs typeface="Open Sans" charset="0"/>
              </a:rPr>
              <a:t>FİRMA DETAY BİLGİLERİ</a:t>
            </a:r>
            <a:endParaRPr lang="tr-TR" sz="1200" dirty="0">
              <a:solidFill>
                <a:schemeClr val="tx1"/>
              </a:solidFill>
            </a:endParaRPr>
          </a:p>
          <a:p>
            <a:pPr lvl="0" algn="ctr" defTabSz="1219140">
              <a:defRPr/>
            </a:pPr>
            <a:r>
              <a:rPr lang="tr-TR" sz="1200" dirty="0">
                <a:solidFill>
                  <a:schemeClr val="tx1"/>
                </a:solidFill>
              </a:rPr>
              <a:t>Alıcı firmalara ait iletişim bilgilerini de içeren detay bilgiler sunulmaktadır.</a:t>
            </a:r>
          </a:p>
        </p:txBody>
      </p:sp>
    </p:spTree>
    <p:extLst>
      <p:ext uri="{BB962C8B-B14F-4D97-AF65-F5344CB8AC3E}">
        <p14:creationId xmlns:p14="http://schemas.microsoft.com/office/powerpoint/2010/main" val="15202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C5806BB-4F59-4842-9852-8E49D335EB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C5806BB-4F59-4842-9852-8E49D335E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4198FBF-C06E-435D-B4AD-C2BFE42925DE}"/>
              </a:ext>
            </a:extLst>
          </p:cNvPr>
          <p:cNvSpPr/>
          <p:nvPr/>
        </p:nvSpPr>
        <p:spPr>
          <a:xfrm>
            <a:off x="0" y="0"/>
            <a:ext cx="5495109" cy="685918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9CDAD4-6772-4898-B4B2-4F5F881C6803}"/>
              </a:ext>
            </a:extLst>
          </p:cNvPr>
          <p:cNvSpPr/>
          <p:nvPr/>
        </p:nvSpPr>
        <p:spPr>
          <a:xfrm>
            <a:off x="3176" y="-481533"/>
            <a:ext cx="12192000" cy="685918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55F83-4DE4-4360-ADDE-56BA17175CCD}"/>
              </a:ext>
            </a:extLst>
          </p:cNvPr>
          <p:cNvSpPr/>
          <p:nvPr/>
        </p:nvSpPr>
        <p:spPr>
          <a:xfrm>
            <a:off x="0" y="-1183"/>
            <a:ext cx="984738" cy="174205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C586E6-2975-4AB8-982D-41947FB09244}"/>
              </a:ext>
            </a:extLst>
          </p:cNvPr>
          <p:cNvSpPr/>
          <p:nvPr/>
        </p:nvSpPr>
        <p:spPr>
          <a:xfrm>
            <a:off x="641838" y="1424624"/>
            <a:ext cx="4035669" cy="105480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A6367A-5A2F-4933-84CC-186601AF4B22}"/>
              </a:ext>
            </a:extLst>
          </p:cNvPr>
          <p:cNvSpPr/>
          <p:nvPr/>
        </p:nvSpPr>
        <p:spPr>
          <a:xfrm>
            <a:off x="3429000" y="370071"/>
            <a:ext cx="2778369" cy="12565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01525C-527C-42D7-BDA9-162173F8EFF7}"/>
              </a:ext>
            </a:extLst>
          </p:cNvPr>
          <p:cNvSpPr/>
          <p:nvPr/>
        </p:nvSpPr>
        <p:spPr>
          <a:xfrm>
            <a:off x="580254" y="480351"/>
            <a:ext cx="689320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3200" b="1" dirty="0">
                <a:solidFill>
                  <a:prstClr val="black"/>
                </a:solidFill>
                <a:ea typeface="Montserrat" charset="0"/>
                <a:cs typeface="Montserrat" charset="0"/>
              </a:rPr>
              <a:t>4. Ülke Sayfası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051BE2-E49E-42B0-907D-3D43BB7775F8}"/>
              </a:ext>
            </a:extLst>
          </p:cNvPr>
          <p:cNvSpPr/>
          <p:nvPr/>
        </p:nvSpPr>
        <p:spPr>
          <a:xfrm>
            <a:off x="-3" y="4176871"/>
            <a:ext cx="2206872" cy="1823488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E1A793-77DB-4A0E-9384-45016A9EF3E9}"/>
              </a:ext>
            </a:extLst>
          </p:cNvPr>
          <p:cNvSpPr/>
          <p:nvPr/>
        </p:nvSpPr>
        <p:spPr>
          <a:xfrm>
            <a:off x="1758462" y="5741376"/>
            <a:ext cx="4337538" cy="11166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D1C06-8DC4-2F47-9020-14643FB89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109" y="274094"/>
            <a:ext cx="6552000" cy="399913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ED23B3-E04F-4E94-B4FB-E97A4FB484B3}"/>
              </a:ext>
            </a:extLst>
          </p:cNvPr>
          <p:cNvSpPr txBox="1"/>
          <p:nvPr/>
        </p:nvSpPr>
        <p:spPr>
          <a:xfrm>
            <a:off x="606982" y="1316530"/>
            <a:ext cx="4211202" cy="4257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Ülkenin genel durumu, ticari cazibe faktörleri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43682-782B-4F9C-9A5C-5EC30D662C4B}"/>
              </a:ext>
            </a:extLst>
          </p:cNvPr>
          <p:cNvSpPr txBox="1"/>
          <p:nvPr/>
        </p:nvSpPr>
        <p:spPr>
          <a:xfrm>
            <a:off x="583756" y="5656043"/>
            <a:ext cx="4211202" cy="7432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buNone/>
            </a:pPr>
            <a:r>
              <a:rPr lang="tr-TR" dirty="0"/>
              <a:t>Ülkedeki potansiyeli yüksek sektörler ve sektörlere göre potansiyeli yüksek ilk 10 ürün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D3C97-81E8-4D70-A7EB-C50D3B182FE6}"/>
              </a:ext>
            </a:extLst>
          </p:cNvPr>
          <p:cNvSpPr txBox="1"/>
          <p:nvPr/>
        </p:nvSpPr>
        <p:spPr>
          <a:xfrm>
            <a:off x="583756" y="1886773"/>
            <a:ext cx="4211202" cy="1395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Hedef pazarda görev yapan ticaret müşavirinden güncel gelişmeler hakkında öngörüler ve mevzuat değişikliklerine ilişkin bilgi notları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8CFD2-D2B1-4F45-BC28-E85ABC6D8B99}"/>
              </a:ext>
            </a:extLst>
          </p:cNvPr>
          <p:cNvSpPr txBox="1"/>
          <p:nvPr/>
        </p:nvSpPr>
        <p:spPr>
          <a:xfrm>
            <a:off x="583756" y="3350541"/>
            <a:ext cx="4211202" cy="4257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Stratejik pazara giriş kriterleri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5B39C-504B-4533-BDB7-29C562B413B2}"/>
              </a:ext>
            </a:extLst>
          </p:cNvPr>
          <p:cNvSpPr txBox="1"/>
          <p:nvPr/>
        </p:nvSpPr>
        <p:spPr>
          <a:xfrm>
            <a:off x="580254" y="3919036"/>
            <a:ext cx="4211202" cy="7489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Ülke mevzuatı, yetkili kurumlar, sevk öncesi kontroller, ihracatta zorunlu belgeler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0CFC7-91C9-42ED-9617-53D89737B28D}"/>
              </a:ext>
            </a:extLst>
          </p:cNvPr>
          <p:cNvSpPr txBox="1"/>
          <p:nvPr/>
        </p:nvSpPr>
        <p:spPr>
          <a:xfrm>
            <a:off x="583756" y="4775041"/>
            <a:ext cx="4211202" cy="7489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bIns="90000" rtlCol="0" anchor="ctr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600"/>
              </a:spcAft>
              <a:buClr>
                <a:srgbClr val="FFE465"/>
              </a:buClr>
              <a:buSzPct val="120000"/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Ülke ve sektör bazında son 5 yıla ait ithalat ve ihracat verilerindeki değişim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C51264A-140B-45D9-BE8B-168817144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486" y="4467281"/>
            <a:ext cx="6552001" cy="16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71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WOX8JTQTS5MvGg2L3v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D Template Aug 2017 16x9">
  <a:themeElements>
    <a:clrScheme name="DD Rebrand Dec 2016">
      <a:dk1>
        <a:srgbClr val="000000"/>
      </a:dk1>
      <a:lt1>
        <a:srgbClr val="FFFFFF"/>
      </a:lt1>
      <a:dk2>
        <a:srgbClr val="000000"/>
      </a:dk2>
      <a:lt2>
        <a:srgbClr val="F7F5F3"/>
      </a:lt2>
      <a:accent1>
        <a:srgbClr val="86F200"/>
      </a:accent1>
      <a:accent2>
        <a:srgbClr val="34F0FF"/>
      </a:accent2>
      <a:accent3>
        <a:srgbClr val="FDD300"/>
      </a:accent3>
      <a:accent4>
        <a:srgbClr val="3EFAC5"/>
      </a:accent4>
      <a:accent5>
        <a:srgbClr val="787878"/>
      </a:accent5>
      <a:accent6>
        <a:srgbClr val="5A5A5A"/>
      </a:accent6>
      <a:hlink>
        <a:srgbClr val="3C3C3C"/>
      </a:hlink>
      <a:folHlink>
        <a:srgbClr val="1E1E1E"/>
      </a:folHlink>
    </a:clrScheme>
    <a:fontScheme name="DD Presentation Template Aug 2017">
      <a:majorFont>
        <a:latin typeface="Chronicle Display Blac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-PresentationTemplate_16x9.potx" id="{B4543C5C-A3F5-40EC-92E6-E0B5EFCAD0CA}" vid="{540D5DE9-AACF-4F06-9757-1B7754C15D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Urls xmlns="http://schemas.microsoft.com/sharepoint/v3/contenttype/forms/url">
  <MobileDisplay>_layouts/15/NintexForms/Mobile/DispForm.aspx</MobileDisplay>
  <MobileEdit>_layouts/15/NintexForms/Mobile/EditForm.aspx</MobileEdit>
  <MobileNew>_layouts/15/NintexForms/Mobile/NewForm.aspx</MobileNew>
</FormUrls>
</file>

<file path=customXml/item2.xml><?xml version="1.0" encoding="utf-8"?>
<?mso-contentType ?>
<FormTemplates>
  <Display>DocumentLibraryForm</Display>
  <Edit>DocumentLibraryForm</Edit>
  <New>DocumentLibraryForm</New>
  <MobileDisplayFormUrl/>
  <MobileEditFormUrl/>
  <MobileNewFormUrl/>
</FormTemplates>
</file>

<file path=customXml/item3.xml><?xml version="1.0" encoding="utf-8"?>
<?mso-contentType ?>
<FormTemplates xmlns="http://schemas.microsoft.com/sharepoint/v3/contenttype/forms">
  <Display>NFListDisplayForm</Display>
  <Edit>NFListEditForm</Edit>
  <New>NFListEditForm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mitter_x0020_Name xmlns="3a90c32c-a72d-43b1-b654-bba8c32019ef">
      <UserInfo>
        <DisplayName/>
        <AccountId xsi:nil="true"/>
        <AccountType/>
      </UserInfo>
    </Submitter_x0020_Name>
    <Market_x0020_Audience xmlns="3a90c32c-a72d-43b1-b654-bba8c32019ef" xsi:nil="true"/>
    <Interaction_x0020_Channels xmlns="3a90c32c-a72d-43b1-b654-bba8c32019ef"/>
    <Owned_x0020_by_x0020_Marketing_x0020_team xmlns="3a90c32c-a72d-43b1-b654-bba8c32019ef">true</Owned_x0020_by_x0020_Marketing_x0020_team>
    <Sector xmlns="3a90c32c-a72d-43b1-b654-bba8c32019ef"/>
    <Country xmlns="3a90c32c-a72d-43b1-b654-bba8c32019ef">UNITED STATES</Country>
    <Archive_x0020_Date xmlns="3a90c32c-a72d-43b1-b654-bba8c32019ef" xsi:nil="true"/>
    <Video_x0020_Type xmlns="3a90c32c-a72d-43b1-b654-bba8c32019ef"/>
    <Sub_x002d_Capability xmlns="3a90c32c-a72d-43b1-b654-bba8c32019ef"/>
    <IconOverlay xmlns="http://schemas.microsoft.com/sharepoint/v4" xsi:nil="true"/>
    <Description0 xmlns="3a90c32c-a72d-43b1-b654-bba8c32019ef">A timesaver deck about Deloitte Digital that is updated monthly. [DD Brand Asset]</Description0>
    <Client_x0020_Name xmlns="3a90c32c-a72d-43b1-b654-bba8c32019ef" xsi:nil="true"/>
    <Alliance_x0020__x002f__x0020_Technology xmlns="3a90c32c-a72d-43b1-b654-bba8c32019ef"/>
    <Date_x0020_of_x0020_Submission xmlns="3a90c32c-a72d-43b1-b654-bba8c32019ef">2017-08-30T00:00:00+00:00</Date_x0020_of_x0020_Submission>
    <Tools_x002c__x0020_Frameworks xmlns="3a90c32c-a72d-43b1-b654-bba8c32019ef"/>
    <Special_x0020_Instructions xmlns="3a90c32c-a72d-43b1-b654-bba8c32019ef" xsi:nil="true"/>
    <Asset_x0020_Type xmlns="3a90c32c-a72d-43b1-b654-bba8c32019ef">
      <Value>Frequently Used Slides</Value>
      <Value>Template / Time Saver / Accelerator / Framework</Value>
    </Asset_x0020_Type>
    <Exponential_x0020_Enablers xmlns="3a90c32c-a72d-43b1-b654-bba8c32019ef"/>
    <Asset_x0020_Sponsor_x0028_s_x0029_ xmlns="3a90c32c-a72d-43b1-b654-bba8c32019ef">
      <UserInfo>
        <DisplayName/>
        <AccountId xsi:nil="true"/>
        <AccountType/>
      </UserInfo>
    </Asset_x0020_Sponsor_x0028_s_x0029_>
    <Capability xmlns="3a90c32c-a72d-43b1-b654-bba8c32019ef"/>
    <List_x0020_any_x0020_additional_x0020_keywords_x0020_needed xmlns="3a90c32c-a72d-43b1-b654-bba8c32019ef" xsi:nil="true"/>
    <Client_x0020_audience xmlns="3a90c32c-a72d-43b1-b654-bba8c32019ef"/>
    <FormData xmlns="http://schemas.microsoft.com/sharepoint/v3">&lt;?xml version="1.0" encoding="utf-8"?&gt;&lt;FormVariables&gt;&lt;Version /&gt;&lt;/FormVariables&gt;</FormData>
    <Asset_x0020_Last_x0020_Modified_x0020_Date xmlns="3a90c32c-a72d-43b1-b654-bba8c32019ef">8/30/17</Asset_x0020_Last_x0020_Modified_x0020_Date>
    <Sort_x0020_Order xmlns="3a90c32c-a72d-43b1-b654-bba8c32019ef" xsi:nil="true"/>
    <Author_x0020_or_x0020_Owner_x0020_of_x0020_Asset xmlns="3a90c32c-a72d-43b1-b654-bba8c32019ef">
      <UserInfo>
        <DisplayName/>
        <AccountId xsi:nil="true"/>
        <AccountType/>
      </UserInfo>
    </Author_x0020_or_x0020_Owner_x0020_of_x0020_Asset>
    <Date_x0020_of_x0020_Archival xmlns="3a90c32c-a72d-43b1-b654-bba8c32019ef" xsi:nil="true"/>
    <Indsutry xmlns="3a90c32c-a72d-43b1-b654-bba8c32019ef"/>
    <Archive_x0020_Comments xmlns="3a90c32c-a72d-43b1-b654-bba8c32019ef" xsi:nil="true"/>
    <Studios xmlns="3a90c32c-a72d-43b1-b654-bba8c32019ef"/>
    <Methodology xmlns="3a90c32c-a72d-43b1-b654-bba8c32019ef" xsi:nil="true"/>
    <Approval_x0020_Requirements xmlns="3a90c32c-a72d-43b1-b654-bba8c32019ef">
      <Value>No approval required / public use approved</Value>
    </Approval_x0020_Requirements>
    <Owned_x0020_by_x0020_QMT_x0020_Team xmlns="3a90c32c-a72d-43b1-b654-bba8c32019ef">false</Owned_x0020_by_x0020_QMT_x0020_Team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Asset" ma:contentTypeID="0x0101009F82DE041937A7498CF31180CBB1B6F7" ma:contentTypeVersion="112" ma:contentTypeDescription="Create a new document." ma:contentTypeScope="" ma:versionID="1e7c8ad41bf0736be881d248d39f3438">
  <xsd:schema xmlns:xsd="http://www.w3.org/2001/XMLSchema" xmlns:xs="http://www.w3.org/2001/XMLSchema" xmlns:p="http://schemas.microsoft.com/office/2006/metadata/properties" xmlns:ns1="http://schemas.microsoft.com/sharepoint/v3" xmlns:ns2="3a90c32c-a72d-43b1-b654-bba8c32019ef" xmlns:ns3="http://schemas.microsoft.com/sharepoint/v4" targetNamespace="http://schemas.microsoft.com/office/2006/metadata/properties" ma:root="true" ma:fieldsID="84002aeb84d7b22351652843a82fdf9e" ns1:_="" ns2:_="" ns3:_="">
    <xsd:import namespace="http://schemas.microsoft.com/sharepoint/v3"/>
    <xsd:import namespace="3a90c32c-a72d-43b1-b654-bba8c32019ef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ubmitter_x0020_Name" minOccurs="0"/>
                <xsd:element ref="ns2:Date_x0020_of_x0020_Submission" minOccurs="0"/>
                <xsd:element ref="ns2:Asset_x0020_Last_x0020_Modified_x0020_Date" minOccurs="0"/>
                <xsd:element ref="ns2:Description0" minOccurs="0"/>
                <xsd:element ref="ns2:Asset_x0020_Sponsor_x0028_s_x0029_" minOccurs="0"/>
                <xsd:element ref="ns2:Author_x0020_or_x0020_Owner_x0020_of_x0020_Asset" minOccurs="0"/>
                <xsd:element ref="ns2:Asset_x0020_Type" minOccurs="0"/>
                <xsd:element ref="ns2:Video_x0020_Type" minOccurs="0"/>
                <xsd:element ref="ns2:Capability" minOccurs="0"/>
                <xsd:element ref="ns2:Sub_x002d_Capability" minOccurs="0"/>
                <xsd:element ref="ns2:Alliance_x0020__x002f__x0020_Technology" minOccurs="0"/>
                <xsd:element ref="ns2:Tools_x002c__x0020_Frameworks" minOccurs="0"/>
                <xsd:element ref="ns2:Methodology" minOccurs="0"/>
                <xsd:element ref="ns2:Market_x0020_Audience" minOccurs="0"/>
                <xsd:element ref="ns2:Interaction_x0020_Channels" minOccurs="0"/>
                <xsd:element ref="ns2:Exponential_x0020_Enablers" minOccurs="0"/>
                <xsd:element ref="ns2:Approval_x0020_Requirements" minOccurs="0"/>
                <xsd:element ref="ns2:Client_x0020_Name" minOccurs="0"/>
                <xsd:element ref="ns2:Special_x0020_Instructions" minOccurs="0"/>
                <xsd:element ref="ns2:List_x0020_any_x0020_additional_x0020_keywords_x0020_needed" minOccurs="0"/>
                <xsd:element ref="ns2:Client_x0020_audience" minOccurs="0"/>
                <xsd:element ref="ns2:Owned_x0020_by_x0020_Marketing_x0020_team" minOccurs="0"/>
                <xsd:element ref="ns2:Owned_x0020_by_x0020_QMT_x0020_Team" minOccurs="0"/>
                <xsd:element ref="ns2:Archive_x0020_Date" minOccurs="0"/>
                <xsd:element ref="ns2:Date_x0020_of_x0020_Archival" minOccurs="0"/>
                <xsd:element ref="ns2:Archive_x0020_Comments" minOccurs="0"/>
                <xsd:element ref="ns2:Indsutry" minOccurs="0"/>
                <xsd:element ref="ns2:Sector" minOccurs="0"/>
                <xsd:element ref="ns1:FormData" minOccurs="0"/>
                <xsd:element ref="ns2:Country" minOccurs="0"/>
                <xsd:element ref="ns3:IconOverlay" minOccurs="0"/>
                <xsd:element ref="ns2:Studios" minOccurs="0"/>
                <xsd:element ref="ns2:Sort_x0020_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ormData" ma:index="36" nillable="true" ma:displayName="Form Data" ma:hidden="true" ma:internalName="FormData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90c32c-a72d-43b1-b654-bba8c32019ef" elementFormDefault="qualified">
    <xsd:import namespace="http://schemas.microsoft.com/office/2006/documentManagement/types"/>
    <xsd:import namespace="http://schemas.microsoft.com/office/infopath/2007/PartnerControls"/>
    <xsd:element name="Submitter_x0020_Name" ma:index="8" nillable="true" ma:displayName="Submitter Name" ma:list="UserInfo" ma:SharePointGroup="0" ma:internalName="Submitter_x0020_Nam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_x0020_of_x0020_Submission" ma:index="9" nillable="true" ma:displayName="Date of Submission" ma:format="DateOnly" ma:internalName="Date_x0020_of_x0020_Submission">
      <xsd:simpleType>
        <xsd:restriction base="dms:DateTime"/>
      </xsd:simpleType>
    </xsd:element>
    <xsd:element name="Asset_x0020_Last_x0020_Modified_x0020_Date" ma:index="10" nillable="true" ma:displayName="Asset Last Modified Date" ma:internalName="Asset_x0020_Last_x0020_Modified_x0020_Date">
      <xsd:simpleType>
        <xsd:restriction base="dms:Text">
          <xsd:maxLength value="255"/>
        </xsd:restriction>
      </xsd:simpleType>
    </xsd:element>
    <xsd:element name="Description0" ma:index="11" nillable="true" ma:displayName="Description" ma:internalName="Description0">
      <xsd:simpleType>
        <xsd:restriction base="dms:Note">
          <xsd:maxLength value="255"/>
        </xsd:restriction>
      </xsd:simpleType>
    </xsd:element>
    <xsd:element name="Asset_x0020_Sponsor_x0028_s_x0029_" ma:index="12" nillable="true" ma:displayName="Asset Sponsor(s)" ma:list="UserInfo" ma:SharePointGroup="0" ma:internalName="Asset_x0020_Sponsor_x0028_s_x0029_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_x0020_or_x0020_Owner_x0020_of_x0020_Asset" ma:index="13" nillable="true" ma:displayName="Author or Owner of Asset" ma:list="UserInfo" ma:SharePointGroup="0" ma:internalName="Author_x0020_or_x0020_Owner_x0020_of_x0020_Asse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sset_x0020_Type" ma:index="14" nillable="true" ma:displayName="Asset Type" ma:internalName="Asset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nalyst Relations"/>
                    <xsd:enumeration value="Awards"/>
                    <xsd:enumeration value="Capability Overview"/>
                    <xsd:enumeration value="Client Logo"/>
                    <xsd:enumeration value="DD Logo"/>
                    <xsd:enumeration value="Deloitte Digital Service Line Overview"/>
                    <xsd:enumeration value="Engagement Letter"/>
                    <xsd:enumeration value="Frequently Used Slides"/>
                    <xsd:enumeration value="Graphic / Illustration"/>
                    <xsd:enumeration value="Guide / FAQs"/>
                    <xsd:enumeration value="Icon"/>
                    <xsd:enumeration value="Marketing material - Brochure"/>
                    <xsd:enumeration value="Marketing Material -  Placemat"/>
                    <xsd:enumeration value="Orals"/>
                    <xsd:enumeration value="Org structure / design"/>
                    <xsd:enumeration value="Photo"/>
                    <xsd:enumeration value="Project Management"/>
                    <xsd:enumeration value="Proposal / RFP"/>
                    <xsd:enumeration value="Prototype / Proof of Concept / Demo / Sample Work"/>
                    <xsd:enumeration value="Provocations"/>
                    <xsd:enumeration value="Qual / Case Study"/>
                    <xsd:enumeration value="Template / Time Saver / Accelerator / Framework"/>
                    <xsd:enumeration value="Vendor Assessment"/>
                    <xsd:enumeration value="Video"/>
                    <xsd:enumeration value="Workshop"/>
                  </xsd:restriction>
                </xsd:simpleType>
              </xsd:element>
            </xsd:sequence>
          </xsd:extension>
        </xsd:complexContent>
      </xsd:complexType>
    </xsd:element>
    <xsd:element name="Video_x0020_Type" ma:index="15" nillable="true" ma:displayName="Video Type" ma:internalName="Video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nalyst Videos"/>
                    <xsd:enumeration value="Commercial Sample Work"/>
                    <xsd:enumeration value="Deloitte Digital Overview"/>
                    <xsd:enumeration value="Federal Sample Work"/>
                    <xsd:enumeration value="Leadership Communications"/>
                    <xsd:enumeration value="Other"/>
                    <xsd:enumeration value="Sales Pitch"/>
                    <xsd:enumeration value="Selling Instructions / Advice on How to Sell"/>
                  </xsd:restriction>
                </xsd:simpleType>
              </xsd:element>
            </xsd:sequence>
          </xsd:extension>
        </xsd:complexContent>
      </xsd:complexType>
    </xsd:element>
    <xsd:element name="Capability" ma:index="16" nillable="true" ma:displayName="Capability" ma:list="{0b1279e9-ec9c-4fa5-8ede-54a0987c2932}" ma:internalName="Capability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ub_x002d_Capability" ma:index="17" nillable="true" ma:displayName="Sub-Capability" ma:list="{50de9b05-55a2-4933-a9a1-ab9f27c63ef4}" ma:internalName="Sub_x002d_Capability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lliance_x0020__x002f__x0020_Technology" ma:index="18" nillable="true" ma:displayName="Alliance / Technology" ma:internalName="Alliance_x0020__x002f__x0020_Technolog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obe"/>
                    <xsd:enumeration value="Apple"/>
                    <xsd:enumeration value="Apttus"/>
                    <xsd:enumeration value="AT&amp;T"/>
                    <xsd:enumeration value="AWS"/>
                    <xsd:enumeration value="bluekai"/>
                    <xsd:enumeration value="Boomi"/>
                    <xsd:enumeration value="Cisco"/>
                    <xsd:enumeration value="cloudcraze"/>
                    <xsd:enumeration value="Cloudera"/>
                    <xsd:enumeration value="Demandware"/>
                    <xsd:enumeration value="Facebook"/>
                    <xsd:enumeration value="GE Predix"/>
                    <xsd:enumeration value="Google"/>
                    <xsd:enumeration value="IBM"/>
                    <xsd:enumeration value="IBM WebSphere Commerce"/>
                    <xsd:enumeration value="Informatica"/>
                    <xsd:enumeration value="Magento"/>
                    <xsd:enumeration value="Medallia"/>
                    <xsd:enumeration value="Microsoft Dynamics"/>
                    <xsd:enumeration value="Mulesoft"/>
                    <xsd:enumeration value="nCino"/>
                    <xsd:enumeration value="NetSuite"/>
                    <xsd:enumeration value="Neustar"/>
                    <xsd:enumeration value="Open Text"/>
                    <xsd:enumeration value="Oracle"/>
                    <xsd:enumeration value="Oracle ATG"/>
                    <xsd:enumeration value="Oracle Customer"/>
                    <xsd:enumeration value="Oracle CX"/>
                    <xsd:enumeration value="Other"/>
                    <xsd:enumeration value="PTC"/>
                    <xsd:enumeration value="QlikView"/>
                    <xsd:enumeration value="Revolution"/>
                    <xsd:enumeration value="Salesforce"/>
                    <xsd:enumeration value="SAP"/>
                    <xsd:enumeration value="SAP Customer"/>
                    <xsd:enumeration value="SAP Data"/>
                    <xsd:enumeration value="SAP Hybris"/>
                    <xsd:enumeration value="SAP PI/PO"/>
                    <xsd:enumeration value="SharePoint"/>
                    <xsd:enumeration value="Sitecore"/>
                    <xsd:enumeration value="Sprinklr"/>
                    <xsd:enumeration value="Tableau"/>
                    <xsd:enumeration value="TURN"/>
                    <xsd:enumeration value="VMWare"/>
                    <xsd:enumeration value="Yammer"/>
                    <xsd:enumeration value="Zuora"/>
                  </xsd:restriction>
                </xsd:simpleType>
              </xsd:element>
            </xsd:sequence>
          </xsd:extension>
        </xsd:complexContent>
      </xsd:complexType>
    </xsd:element>
    <xsd:element name="Tools_x002c__x0020_Frameworks" ma:index="19" nillable="true" ma:displayName="Tools, Frameworks" ma:internalName="Tools_x002c__x0020_Framework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X4"/>
                    <xsd:enumeration value="Applied Design"/>
                    <xsd:enumeration value="CloudMix"/>
                    <xsd:enumeration value="ConnectMe"/>
                    <xsd:enumeration value="CXV, Customer Experience Value"/>
                    <xsd:enumeration value="Digital at the Core"/>
                    <xsd:enumeration value="Digital Foundry"/>
                    <xsd:enumeration value="Digital HC"/>
                    <xsd:enumeration value="Digital Mix"/>
                    <xsd:enumeration value="Digital Transformation"/>
                    <xsd:enumeration value="IoT, Internet of Things"/>
                    <xsd:enumeration value="MarketMix"/>
                  </xsd:restriction>
                </xsd:simpleType>
              </xsd:element>
            </xsd:sequence>
          </xsd:extension>
        </xsd:complexContent>
      </xsd:complexType>
    </xsd:element>
    <xsd:element name="Methodology" ma:index="20" nillable="true" ma:displayName="Methodology" ma:format="Dropdown" ma:internalName="Methodology">
      <xsd:simpleType>
        <xsd:restriction base="dms:Choice">
          <xsd:enumeration value="Agile"/>
          <xsd:enumeration value="Hybrid Agile"/>
          <xsd:enumeration value="Waterfall"/>
        </xsd:restriction>
      </xsd:simpleType>
    </xsd:element>
    <xsd:element name="Market_x0020_Audience" ma:index="21" nillable="true" ma:displayName="Market Audience" ma:format="Dropdown" ma:internalName="Market_x0020_Audience">
      <xsd:simpleType>
        <xsd:restriction base="dms:Choice">
          <xsd:enumeration value="B2B"/>
          <xsd:enumeration value="B2C"/>
          <xsd:enumeration value="B2B2C"/>
          <xsd:enumeration value="E2E"/>
        </xsd:restriction>
      </xsd:simpleType>
    </xsd:element>
    <xsd:element name="Interaction_x0020_Channels" ma:index="22" nillable="true" ma:displayName="Interaction Channels" ma:internalName="Interaction_x0020_Channel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tact Center"/>
                    <xsd:enumeration value="Email"/>
                    <xsd:enumeration value="Mobile"/>
                    <xsd:enumeration value="Retail"/>
                    <xsd:enumeration value="SMS/Chat"/>
                    <xsd:enumeration value="Social, Facebook"/>
                    <xsd:enumeration value="Social, Twitter"/>
                    <xsd:enumeration value="Web"/>
                  </xsd:restriction>
                </xsd:simpleType>
              </xsd:element>
            </xsd:sequence>
          </xsd:extension>
        </xsd:complexContent>
      </xsd:complexType>
    </xsd:element>
    <xsd:element name="Exponential_x0020_Enablers" ma:index="23" nillable="true" ma:displayName="Exponential Enablers" ma:internalName="Exponential_x0020_Enabler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rtificial Intelligence"/>
                    <xsd:enumeration value="Chatbots"/>
                    <xsd:enumeration value="Digital Reality – Augmented, Mixed, and Virtual"/>
                    <xsd:enumeration value="Robotics"/>
                    <xsd:enumeration value="Sensors"/>
                    <xsd:enumeration value="VR, Virtual Reality"/>
                  </xsd:restriction>
                </xsd:simpleType>
              </xsd:element>
            </xsd:sequence>
          </xsd:extension>
        </xsd:complexContent>
      </xsd:complexType>
    </xsd:element>
    <xsd:element name="Approval_x0020_Requirements" ma:index="24" nillable="true" ma:displayName="Approval Requirements" ma:internalName="Approval_x0020_Require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ternal use only"/>
                    <xsd:enumeration value="Must remove client names before using externally"/>
                    <xsd:enumeration value="Client logo cannot be used"/>
                    <xsd:enumeration value="Must contact LCSP and engagement Partner before using externally"/>
                    <xsd:enumeration value="No approval required / public use approved"/>
                  </xsd:restriction>
                </xsd:simpleType>
              </xsd:element>
            </xsd:sequence>
          </xsd:extension>
        </xsd:complexContent>
      </xsd:complexType>
    </xsd:element>
    <xsd:element name="Client_x0020_Name" ma:index="25" nillable="true" ma:displayName="Client Name" ma:internalName="Client_x0020_Name">
      <xsd:simpleType>
        <xsd:restriction base="dms:Text">
          <xsd:maxLength value="255"/>
        </xsd:restriction>
      </xsd:simpleType>
    </xsd:element>
    <xsd:element name="Special_x0020_Instructions" ma:index="26" nillable="true" ma:displayName="Special Instructions" ma:internalName="Special_x0020_Instructions">
      <xsd:simpleType>
        <xsd:restriction base="dms:Note">
          <xsd:maxLength value="255"/>
        </xsd:restriction>
      </xsd:simpleType>
    </xsd:element>
    <xsd:element name="List_x0020_any_x0020_additional_x0020_keywords_x0020_needed" ma:index="27" nillable="true" ma:displayName="List any additional keywords needed" ma:internalName="List_x0020_any_x0020_additional_x0020_keywords_x0020_needed">
      <xsd:simpleType>
        <xsd:restriction base="dms:Text">
          <xsd:maxLength value="255"/>
        </xsd:restriction>
      </xsd:simpleType>
    </xsd:element>
    <xsd:element name="Client_x0020_audience" ma:index="28" nillable="true" ma:displayName="Client audience" ma:internalName="Client_x0020_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EO"/>
                    <xsd:enumeration value="CFO"/>
                    <xsd:enumeration value="Chief Data Officer"/>
                    <xsd:enumeration value="Chief Legal Officer"/>
                    <xsd:enumeration value="Chief Risk Officer"/>
                    <xsd:enumeration value="Chief Security Officer"/>
                    <xsd:enumeration value="Chief Strategy Officer"/>
                    <xsd:enumeration value="CHRO"/>
                    <xsd:enumeration value="CIO"/>
                    <xsd:enumeration value="CMO"/>
                    <xsd:enumeration value="CTO"/>
                    <xsd:enumeration value="Executive Tax Officer"/>
                    <xsd:enumeration value="Head of Applications and Development"/>
                    <xsd:enumeration value="Head of Infrastructure and Architecture"/>
                    <xsd:enumeration value="Head of Program Management"/>
                    <xsd:enumeration value="Head of Sales"/>
                    <xsd:enumeration value="Head of Supply Chain"/>
                    <xsd:enumeration value="Head of Testing / QA"/>
                    <xsd:enumeration value="Multiple C-Suite Audiences"/>
                  </xsd:restriction>
                </xsd:simpleType>
              </xsd:element>
            </xsd:sequence>
          </xsd:extension>
        </xsd:complexContent>
      </xsd:complexType>
    </xsd:element>
    <xsd:element name="Owned_x0020_by_x0020_Marketing_x0020_team" ma:index="29" nillable="true" ma:displayName="Owned by Marketing team" ma:default="0" ma:internalName="Owned_x0020_by_x0020_Marketing_x0020_team">
      <xsd:simpleType>
        <xsd:restriction base="dms:Boolean"/>
      </xsd:simpleType>
    </xsd:element>
    <xsd:element name="Owned_x0020_by_x0020_QMT_x0020_Team" ma:index="30" nillable="true" ma:displayName="Owned by QMT Team" ma:default="0" ma:internalName="Owned_x0020_by_x0020_QMT_x0020_Team">
      <xsd:simpleType>
        <xsd:restriction base="dms:Boolean"/>
      </xsd:simpleType>
    </xsd:element>
    <xsd:element name="Archive_x0020_Date" ma:index="31" nillable="true" ma:displayName="Archive Date" ma:format="DateOnly" ma:internalName="Archive_x0020_Date">
      <xsd:simpleType>
        <xsd:restriction base="dms:DateTime"/>
      </xsd:simpleType>
    </xsd:element>
    <xsd:element name="Date_x0020_of_x0020_Archival" ma:index="32" nillable="true" ma:displayName="Date of Archival" ma:format="DateOnly" ma:internalName="Date_x0020_of_x0020_Archival">
      <xsd:simpleType>
        <xsd:restriction base="dms:DateTime"/>
      </xsd:simpleType>
    </xsd:element>
    <xsd:element name="Archive_x0020_Comments" ma:index="33" nillable="true" ma:displayName="Archive Comments" ma:internalName="Archive_x0020_Comments">
      <xsd:simpleType>
        <xsd:restriction base="dms:Note">
          <xsd:maxLength value="255"/>
        </xsd:restriction>
      </xsd:simpleType>
    </xsd:element>
    <xsd:element name="Indsutry" ma:index="34" nillable="true" ma:displayName="Industry" ma:list="{3721280c-7d2a-46e3-a276-386afc3402af}" ma:internalName="Indsutry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ector" ma:index="35" nillable="true" ma:displayName="Sector" ma:list="{9f959241-0de5-497f-93bc-6743dcc127fd}" ma:internalName="Sector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untry" ma:index="37" nillable="true" ma:displayName="Country" ma:default="UNITED STATES" ma:format="Dropdown" ma:internalName="Country">
      <xsd:simpleType>
        <xsd:restriction base="dms:Choice">
          <xsd:enumeration value="UNITED STATES"/>
          <xsd:enumeration value="AUSTRALIA"/>
          <xsd:enumeration value="BELGIUM"/>
          <xsd:enumeration value="CANADA"/>
          <xsd:enumeration value="CENTRAL EUROPE"/>
          <xsd:enumeration value="CHINA"/>
          <xsd:enumeration value="FRANCE"/>
          <xsd:enumeration value="GERMANY"/>
          <xsd:enumeration value="IRELAND"/>
          <xsd:enumeration value="ISRAEL"/>
          <xsd:enumeration value="ITALY"/>
          <xsd:enumeration value="JAPAN"/>
          <xsd:enumeration value="LUXEMBOURG"/>
          <xsd:enumeration value="MALTA"/>
          <xsd:enumeration value="MEXICO"/>
          <xsd:enumeration value="NETHERLANDS"/>
          <xsd:enumeration value="NEW ZEALAND"/>
          <xsd:enumeration value="NORDICS"/>
          <xsd:enumeration value="PORTUGAL"/>
          <xsd:enumeration value="SOUTH AFRICA"/>
          <xsd:enumeration value="SOUTHEAST ASIA"/>
          <xsd:enumeration value="SPAIN"/>
          <xsd:enumeration value="SWITZERLAND"/>
          <xsd:enumeration value="UNITED KINGDOM"/>
          <xsd:enumeration value="INDIA"/>
        </xsd:restriction>
      </xsd:simpleType>
    </xsd:element>
    <xsd:element name="Studios" ma:index="40" nillable="true" ma:displayName="Studios" ma:internalName="Studio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gital Experience"/>
                    <xsd:enumeration value="Heat"/>
                    <xsd:enumeration value="HeatX"/>
                    <xsd:enumeration value="Greensboro Studio"/>
                    <xsd:enumeration value="Doblin"/>
                  </xsd:restriction>
                </xsd:simpleType>
              </xsd:element>
            </xsd:sequence>
          </xsd:extension>
        </xsd:complexContent>
      </xsd:complexType>
    </xsd:element>
    <xsd:element name="Sort_x0020_Order" ma:index="41" nillable="true" ma:displayName="Sort Order" ma:internalName="Sort_x0020_Order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3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Asset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470FFA-6CA4-4B8F-98CA-AE5BC895875F}">
  <ds:schemaRefs>
    <ds:schemaRef ds:uri="http://schemas.microsoft.com/sharepoint/v3/contenttype/forms/url"/>
  </ds:schemaRefs>
</ds:datastoreItem>
</file>

<file path=customXml/itemProps2.xml><?xml version="1.0" encoding="utf-8"?>
<ds:datastoreItem xmlns:ds="http://schemas.openxmlformats.org/officeDocument/2006/customXml" ds:itemID="{47114118-334A-4A9E-9565-273045E97451}">
  <ds:schemaRefs/>
</ds:datastoreItem>
</file>

<file path=customXml/itemProps3.xml><?xml version="1.0" encoding="utf-8"?>
<ds:datastoreItem xmlns:ds="http://schemas.openxmlformats.org/officeDocument/2006/customXml" ds:itemID="{604635A5-BFC8-44BE-AEAE-AF453CAD4FF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DE3A1B6-05E9-4C78-AFA4-D86EC54658AA}">
  <ds:schemaRefs>
    <ds:schemaRef ds:uri="http://schemas.microsoft.com/sharepoint/v4"/>
    <ds:schemaRef ds:uri="3a90c32c-a72d-43b1-b654-bba8c32019e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904E7147-4F53-4B7E-A257-BC21EAE59F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90c32c-a72d-43b1-b654-bba8c32019ef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34956</TotalTime>
  <Words>887</Words>
  <Application>Microsoft Office PowerPoint</Application>
  <PresentationFormat>Geniş ekran</PresentationFormat>
  <Paragraphs>142</Paragraphs>
  <Slides>18</Slides>
  <Notes>16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31" baseType="lpstr">
      <vt:lpstr>Arial</vt:lpstr>
      <vt:lpstr>Bebas Neue</vt:lpstr>
      <vt:lpstr>Calibri</vt:lpstr>
      <vt:lpstr>Chronicle Display Black</vt:lpstr>
      <vt:lpstr>Frutiger Next Pro Light</vt:lpstr>
      <vt:lpstr>Montserrat</vt:lpstr>
      <vt:lpstr>Montserrat Light</vt:lpstr>
      <vt:lpstr>Nexa Black</vt:lpstr>
      <vt:lpstr>Open Sans</vt:lpstr>
      <vt:lpstr>Verdana</vt:lpstr>
      <vt:lpstr>Wingdings 2</vt:lpstr>
      <vt:lpstr>DD Template Aug 2017 16x9</vt:lpstr>
      <vt:lpstr>think-cell Slide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Teşekkür ederiz.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 DigiDeck - 16:9 (.pptx)</dc:title>
  <dc:subject/>
  <dc:creator>oyanmaz@DELOITTE.COM</dc:creator>
  <cp:keywords/>
  <dc:description/>
  <cp:lastModifiedBy>Edanur Ertürk</cp:lastModifiedBy>
  <cp:revision>2442</cp:revision>
  <cp:lastPrinted>2020-08-24T13:52:00Z</cp:lastPrinted>
  <dcterms:created xsi:type="dcterms:W3CDTF">2016-11-14T19:17:18Z</dcterms:created>
  <dcterms:modified xsi:type="dcterms:W3CDTF">2023-02-22T11:57:14Z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0x0101009F82DE041937A7498CF31180CBB1B6F7</vt:lpwstr>
  </property>
</Properties>
</file>