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82DEA-AE8C-4CD8-9EB2-1DFF61AC1C19}" type="datetimeFigureOut">
              <a:rPr lang="tr-TR" smtClean="0"/>
              <a:t>20.01.2016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8E06-E77A-4F23-B4C0-B3A27449D6B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0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529592-75D0-4256-9623-9DF1088ABF86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C955F-3F37-4D9F-A03B-2804DB0B6BB9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36A7E-C490-4567-A670-3585950F0E5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2F17-489B-45E3-AB60-0C4399516885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BDDD-A32E-4655-ACD1-F110EFABB066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E466-18F8-4299-B842-AF6640C4B9B0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80C8-6EFC-42A0-A0EE-A9B94044B90B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48CCF-09C9-4C21-B6E0-5A04BE945915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F0B75-AEE1-40AF-B19B-3B4DC737753C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48280-6FB7-4F19-B736-6073C768A78A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4AA0F-7CA8-4FC5-8F84-D72165E3D4D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 alt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647AEE0-32E8-4904-94B3-CC9D3610D643}" type="slidenum">
              <a:rPr lang="tr-TR" altLang="tr-TR" smtClean="0"/>
              <a:pPr/>
              <a:t>‹#›</a:t>
            </a:fld>
            <a:endParaRPr lang="tr-TR" alt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12721" y="3429000"/>
            <a:ext cx="9144000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ÇERKEZKÖY TİCARET VE SANAYİ ODASI 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AFRİKA </a:t>
            </a:r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İŞ GEZİSİ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06-12 ARALIK 2015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305" y="1014747"/>
            <a:ext cx="3403948" cy="2127468"/>
          </a:xfrm>
          <a:prstGeom prst="rect">
            <a:avLst/>
          </a:prstGeom>
          <a:effectLst>
            <a:glow rad="228600">
              <a:schemeClr val="tx1">
                <a:lumMod val="85000"/>
                <a:lumOff val="15000"/>
                <a:alpha val="40000"/>
              </a:schemeClr>
            </a:glo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193" y="1322397"/>
            <a:ext cx="2016223" cy="151216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20" y="1322396"/>
            <a:ext cx="2016225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3791880" cy="2496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0" y="1124743"/>
            <a:ext cx="3744416" cy="2496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020" y="4005064"/>
            <a:ext cx="3575961" cy="2384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1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sp>
        <p:nvSpPr>
          <p:cNvPr id="8" name="Dikdörtgen 7"/>
          <p:cNvSpPr/>
          <p:nvPr/>
        </p:nvSpPr>
        <p:spPr>
          <a:xfrm>
            <a:off x="467544" y="1052736"/>
            <a:ext cx="820891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/>
              <a:t>ADDİS ABABA SANAYİ </a:t>
            </a:r>
            <a:r>
              <a:rPr lang="tr-TR" sz="2400" dirty="0" smtClean="0"/>
              <a:t>BAKANLIĞI</a:t>
            </a:r>
          </a:p>
          <a:p>
            <a:pPr algn="ctr"/>
            <a:r>
              <a:rPr lang="tr-TR" sz="2400" dirty="0" smtClean="0"/>
              <a:t>BAKAN AHMET ABİTEW </a:t>
            </a:r>
            <a:r>
              <a:rPr lang="tr-TR" sz="2400" dirty="0"/>
              <a:t>ZİYARETİ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7" y="2060848"/>
            <a:ext cx="3563699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25" y="4783684"/>
            <a:ext cx="2520174" cy="1680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91" y="2852936"/>
            <a:ext cx="3600081" cy="2400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61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600263" y="1844824"/>
            <a:ext cx="7848872" cy="40934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Sanayi Bölgeleri ile ilgili ciddi teşvikler var. 80 yıllığına kiralanan alanlarda metrekare başına ücret 3 dolar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Sanayi bölgeleri için 15 yıl vergi alınmıyor. Hükümet tüm altyapı hizmetlerini kapıya kadar getiriyor.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Tarım arazilerinin hektarı yıllık 7 dolar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Yıllık kalkınma planımızı hazırlandı Sanayileşme politikası üç dala </a:t>
            </a:r>
            <a:r>
              <a:rPr lang="tr-TR" sz="2000" dirty="0" smtClean="0"/>
              <a:t>ayrıldı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Şu anki sanayinin ölçeği büyütülecek. 5 yıl içinde firma sayısı arttırılacak. Öncelikli sektör </a:t>
            </a:r>
            <a:r>
              <a:rPr lang="tr-TR" sz="2000" dirty="0" smtClean="0"/>
              <a:t>tekstil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Hedef yüzde </a:t>
            </a:r>
            <a:r>
              <a:rPr lang="tr-TR" sz="2000" dirty="0"/>
              <a:t>4’lük sanayi payını yüzde 8’e </a:t>
            </a:r>
            <a:r>
              <a:rPr lang="tr-TR" sz="2000" dirty="0" smtClean="0"/>
              <a:t>çıkarmak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Etiyopya-Cibuti </a:t>
            </a:r>
            <a:r>
              <a:rPr lang="tr-TR" sz="2000" dirty="0"/>
              <a:t>arasındaki demir </a:t>
            </a:r>
            <a:r>
              <a:rPr lang="tr-TR" sz="2000" dirty="0" smtClean="0"/>
              <a:t>yolu tamamlandığında </a:t>
            </a:r>
            <a:endParaRPr lang="tr-TR" sz="2000" dirty="0"/>
          </a:p>
          <a:p>
            <a:r>
              <a:rPr lang="tr-TR" sz="2000" dirty="0" smtClean="0"/>
              <a:t>Maliyetler yüzde </a:t>
            </a:r>
            <a:r>
              <a:rPr lang="tr-TR" sz="2000" dirty="0"/>
              <a:t>50 </a:t>
            </a:r>
            <a:r>
              <a:rPr lang="tr-TR" sz="2000" dirty="0" smtClean="0"/>
              <a:t>düşecek 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</p:txBody>
      </p:sp>
      <p:sp>
        <p:nvSpPr>
          <p:cNvPr id="8" name="Dikdörtgen 7"/>
          <p:cNvSpPr/>
          <p:nvPr/>
        </p:nvSpPr>
        <p:spPr>
          <a:xfrm>
            <a:off x="625415" y="1340768"/>
            <a:ext cx="6694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i="1" dirty="0" smtClean="0"/>
              <a:t>SANAYİ BAKANLIĞI ZİYARETİ’NDEN ÖNEMLİ BAŞLIKLAR;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25920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sp>
        <p:nvSpPr>
          <p:cNvPr id="5" name="Dikdörtgen 4"/>
          <p:cNvSpPr/>
          <p:nvPr/>
        </p:nvSpPr>
        <p:spPr>
          <a:xfrm>
            <a:off x="467544" y="1052736"/>
            <a:ext cx="820891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smtClean="0"/>
              <a:t>ELSE TEKSTİL ZİYARETİ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89" y="1888230"/>
            <a:ext cx="6082222" cy="40556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6" y="4365104"/>
            <a:ext cx="2771800" cy="1847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9" y="1888230"/>
            <a:ext cx="2420658" cy="1601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80" y="1865426"/>
            <a:ext cx="2434952" cy="1624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2" y="4365104"/>
            <a:ext cx="2770535" cy="1847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7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0829" y="1844824"/>
            <a:ext cx="40645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Else </a:t>
            </a:r>
            <a:r>
              <a:rPr lang="tr-TR" dirty="0" smtClean="0"/>
              <a:t>Tekstil, 2009 </a:t>
            </a:r>
            <a:r>
              <a:rPr lang="tr-TR" dirty="0"/>
              <a:t>yılında temeli atılan ve 2010’da faaliyete </a:t>
            </a:r>
            <a:r>
              <a:rPr lang="tr-TR" dirty="0" smtClean="0"/>
              <a:t>geçen bir </a:t>
            </a:r>
            <a:r>
              <a:rPr lang="tr-TR" dirty="0"/>
              <a:t>Türk yatırımı 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Firma Yetkilileri, ÇTSO </a:t>
            </a:r>
            <a:r>
              <a:rPr lang="tr-TR" dirty="0"/>
              <a:t>Heyetini oldukça sıcak </a:t>
            </a:r>
            <a:r>
              <a:rPr lang="tr-TR" dirty="0" smtClean="0"/>
              <a:t>karşılarken,  tesislerin </a:t>
            </a:r>
            <a:r>
              <a:rPr lang="tr-TR" dirty="0"/>
              <a:t>bölümlerini gezdirerek heyete bölümler hakkında detaylı bilgi verdi. 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Firma </a:t>
            </a:r>
            <a:r>
              <a:rPr lang="tr-TR" dirty="0"/>
              <a:t>yetkilileri tanıtım sonrasında ÇTSO Heyetini yemekli programda </a:t>
            </a:r>
            <a:r>
              <a:rPr lang="tr-TR" dirty="0" smtClean="0"/>
              <a:t>ağırladı. 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0998"/>
            <a:ext cx="4208150" cy="280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49" y="3531133"/>
            <a:ext cx="420815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8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sp>
        <p:nvSpPr>
          <p:cNvPr id="5" name="Dikdörtgen 4"/>
          <p:cNvSpPr/>
          <p:nvPr/>
        </p:nvSpPr>
        <p:spPr>
          <a:xfrm>
            <a:off x="467544" y="1052736"/>
            <a:ext cx="820891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smtClean="0"/>
              <a:t>NAİROBİ İKİLİ GÖRÜŞMELER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94" y="1772816"/>
            <a:ext cx="3658962" cy="244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83" y="3699433"/>
            <a:ext cx="2412183" cy="1608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6" y="3266950"/>
            <a:ext cx="3708412" cy="247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Metin kutusu 8"/>
          <p:cNvSpPr txBox="1"/>
          <p:nvPr/>
        </p:nvSpPr>
        <p:spPr>
          <a:xfrm>
            <a:off x="-151219" y="1807956"/>
            <a:ext cx="4928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600" dirty="0" smtClean="0"/>
              <a:t>GÖRÜŞMELER ESNASINDA NAİROBİ TİCARET BAŞ MÜŞAVİRİ SELMAN KURT VE KENYA YATIRIM AJANSI GENEL MÜDÜRÜ MWALİMU MUSEE TARAFINDAN ÜLKELERİN TANITIMI YAPILDI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714" y="4725144"/>
            <a:ext cx="2308168" cy="1538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7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17096"/>
            <a:ext cx="345638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ikdörtgen 6"/>
          <p:cNvSpPr/>
          <p:nvPr/>
        </p:nvSpPr>
        <p:spPr>
          <a:xfrm>
            <a:off x="467544" y="1412776"/>
            <a:ext cx="820891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smtClean="0"/>
              <a:t>T.C. NAİROBİ BÜYÜKELÇİSİ DENİZ EKE ZİYARETİ </a:t>
            </a:r>
            <a:endParaRPr lang="tr-TR" sz="24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72" y="4365104"/>
            <a:ext cx="2627784" cy="1752656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435427" y="2724281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G</a:t>
            </a:r>
            <a:r>
              <a:rPr lang="tr-TR" dirty="0" smtClean="0"/>
              <a:t>elişen </a:t>
            </a:r>
            <a:r>
              <a:rPr lang="tr-TR" dirty="0"/>
              <a:t>bir tüketici bilinci </a:t>
            </a:r>
            <a:r>
              <a:rPr lang="tr-TR" dirty="0" smtClean="0"/>
              <a:t>mevcut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</a:t>
            </a:r>
            <a:r>
              <a:rPr lang="tr-TR" dirty="0" smtClean="0"/>
              <a:t>azara </a:t>
            </a:r>
            <a:r>
              <a:rPr lang="tr-TR" dirty="0"/>
              <a:t>girişte </a:t>
            </a:r>
            <a:r>
              <a:rPr lang="tr-TR" dirty="0" smtClean="0"/>
              <a:t>planlama </a:t>
            </a:r>
            <a:r>
              <a:rPr lang="tr-TR" dirty="0"/>
              <a:t>çok </a:t>
            </a:r>
            <a:r>
              <a:rPr lang="tr-TR" dirty="0" smtClean="0"/>
              <a:t>önemli. </a:t>
            </a:r>
            <a:r>
              <a:rPr lang="tr-TR" dirty="0"/>
              <a:t>T</a:t>
            </a:r>
            <a:r>
              <a:rPr lang="tr-TR" dirty="0" smtClean="0"/>
              <a:t>ek </a:t>
            </a:r>
            <a:r>
              <a:rPr lang="tr-TR" dirty="0"/>
              <a:t>seferlik </a:t>
            </a:r>
            <a:r>
              <a:rPr lang="tr-TR" dirty="0" smtClean="0"/>
              <a:t>ziyaretler </a:t>
            </a:r>
            <a:r>
              <a:rPr lang="tr-TR" dirty="0"/>
              <a:t>ya da elektronik ortamdaki </a:t>
            </a:r>
            <a:r>
              <a:rPr lang="tr-TR" dirty="0" smtClean="0"/>
              <a:t>görüşmeler </a:t>
            </a:r>
            <a:r>
              <a:rPr lang="tr-TR" dirty="0"/>
              <a:t>istenilen düzeyde fayda </a:t>
            </a:r>
            <a:r>
              <a:rPr lang="tr-TR" dirty="0" smtClean="0"/>
              <a:t>sağlamıyor.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B</a:t>
            </a:r>
            <a:r>
              <a:rPr lang="tr-TR" dirty="0" smtClean="0"/>
              <a:t>anka </a:t>
            </a:r>
            <a:r>
              <a:rPr lang="tr-TR" dirty="0"/>
              <a:t>ve hukuk </a:t>
            </a:r>
            <a:r>
              <a:rPr lang="tr-TR" dirty="0" smtClean="0"/>
              <a:t>sistemi </a:t>
            </a:r>
            <a:r>
              <a:rPr lang="tr-TR" dirty="0"/>
              <a:t>yatırımcılar için bir </a:t>
            </a:r>
            <a:r>
              <a:rPr lang="tr-TR" dirty="0" smtClean="0"/>
              <a:t>avantaj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e-ticaret </a:t>
            </a:r>
            <a:r>
              <a:rPr lang="tr-TR" dirty="0"/>
              <a:t>konusu üzerinde </a:t>
            </a:r>
            <a:r>
              <a:rPr lang="tr-TR" dirty="0" smtClean="0"/>
              <a:t>durulabilir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375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sp>
        <p:nvSpPr>
          <p:cNvPr id="5" name="Dikdörtgen 4"/>
          <p:cNvSpPr/>
          <p:nvPr/>
        </p:nvSpPr>
        <p:spPr>
          <a:xfrm>
            <a:off x="468079" y="1052736"/>
            <a:ext cx="820891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smtClean="0"/>
              <a:t>KENYA ÜRETİCİLER DERNEĞİ (KAM) ZİYARETİ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12" y="1844825"/>
            <a:ext cx="237517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11" y="3573016"/>
            <a:ext cx="2375179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ikdörtgen 7"/>
          <p:cNvSpPr/>
          <p:nvPr/>
        </p:nvSpPr>
        <p:spPr>
          <a:xfrm>
            <a:off x="277384" y="4653136"/>
            <a:ext cx="60502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KAM Yetkilileri, yatırım ve üretim konularında merak edilenlerle ilgili sorulara her zaman yanıt </a:t>
            </a:r>
            <a:r>
              <a:rPr lang="tr-TR" dirty="0" smtClean="0"/>
              <a:t>verebileceklerini dile getirdi.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 Kurum, çalışan </a:t>
            </a:r>
            <a:r>
              <a:rPr lang="tr-TR" dirty="0"/>
              <a:t>yabancılara vize, ticaret alanında eğitim, pazarlama konusunda yönlendirme, üretim akademileri, Birleşmiş </a:t>
            </a:r>
            <a:r>
              <a:rPr lang="tr-TR" dirty="0" err="1"/>
              <a:t>Milletler’in</a:t>
            </a:r>
            <a:r>
              <a:rPr lang="tr-TR" dirty="0"/>
              <a:t> etik kurallarını </a:t>
            </a:r>
            <a:r>
              <a:rPr lang="tr-TR" dirty="0" smtClean="0"/>
              <a:t>üyelerine aktarıyor.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90" y="1844824"/>
            <a:ext cx="4068479" cy="271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ikdörtgen 9"/>
          <p:cNvSpPr/>
          <p:nvPr/>
        </p:nvSpPr>
        <p:spPr>
          <a:xfrm>
            <a:off x="6226630" y="5003303"/>
            <a:ext cx="259384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400" dirty="0"/>
              <a:t>KAM </a:t>
            </a:r>
            <a:r>
              <a:rPr lang="tr-TR" sz="1400" dirty="0" err="1"/>
              <a:t>Ceo’su</a:t>
            </a:r>
            <a:r>
              <a:rPr lang="tr-TR" sz="1400" dirty="0"/>
              <a:t> </a:t>
            </a:r>
            <a:r>
              <a:rPr lang="tr-TR" sz="1400" dirty="0" err="1"/>
              <a:t>Phyllıs</a:t>
            </a:r>
            <a:r>
              <a:rPr lang="tr-TR" sz="1400" dirty="0"/>
              <a:t> </a:t>
            </a:r>
            <a:r>
              <a:rPr lang="tr-TR" sz="1400" dirty="0" err="1" smtClean="0"/>
              <a:t>Wakıaga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2171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sp>
        <p:nvSpPr>
          <p:cNvPr id="6" name="Dikdörtgen 5"/>
          <p:cNvSpPr/>
          <p:nvPr/>
        </p:nvSpPr>
        <p:spPr>
          <a:xfrm>
            <a:off x="1259632" y="1153846"/>
            <a:ext cx="604867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smtClean="0"/>
              <a:t>SOMALİ HEYETİ İLE GÖRÜŞMELER</a:t>
            </a:r>
            <a:endParaRPr lang="tr-TR" sz="2400" dirty="0"/>
          </a:p>
        </p:txBody>
      </p:sp>
      <p:sp>
        <p:nvSpPr>
          <p:cNvPr id="7" name="Dikdörtgen 6"/>
          <p:cNvSpPr/>
          <p:nvPr/>
        </p:nvSpPr>
        <p:spPr>
          <a:xfrm>
            <a:off x="251520" y="2389521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Somali Heyetinin talebi üzerine Nairobi’de ekstra bir görüşme gerçekleştirildi.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Jubaland</a:t>
            </a:r>
            <a:r>
              <a:rPr lang="tr-TR" dirty="0" smtClean="0"/>
              <a:t> Ticaret ve Sanayi Odası Başkanı </a:t>
            </a:r>
            <a:r>
              <a:rPr lang="tr-TR" dirty="0" err="1" smtClean="0"/>
              <a:t>Shafi</a:t>
            </a:r>
            <a:r>
              <a:rPr lang="tr-TR" dirty="0" smtClean="0"/>
              <a:t> </a:t>
            </a:r>
            <a:r>
              <a:rPr lang="tr-TR" dirty="0" err="1" smtClean="0"/>
              <a:t>Robi</a:t>
            </a:r>
            <a:r>
              <a:rPr lang="tr-TR" dirty="0"/>
              <a:t> </a:t>
            </a:r>
            <a:r>
              <a:rPr lang="tr-TR" dirty="0" smtClean="0"/>
              <a:t>başkanlığındaki heyette, inşaat başta olmak üzere çeşitli sektörlerden iş adamları yer aldı.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Görüşme esnasında, hangi alanlarda ve hangi şartlarda ortaklık yapılabileceği konusunda görüşler bildirildi. 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08" y="4748400"/>
            <a:ext cx="2448272" cy="163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23" y="2100955"/>
            <a:ext cx="3474243" cy="231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2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791580" y="1916832"/>
            <a:ext cx="59766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İkili görüşmelerde sektöre uygun firmalarla görüştürülürsek daha verimli olur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Her iki ülkede büyük imkanlar ve bunun yanında riskler de mevcut. İyi bir fizibilite yapmak gerekir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 Yerli bir ortakla ticarete başlamak daha doğru olur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Tarım ve tekstil üzerine çalışma yapılabilir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Ürünler distribütör aracılığı ile satılabilir</a:t>
            </a:r>
          </a:p>
          <a:p>
            <a:endParaRPr lang="tr-TR" dirty="0" smtClean="0"/>
          </a:p>
        </p:txBody>
      </p:sp>
      <p:sp>
        <p:nvSpPr>
          <p:cNvPr id="8" name="Dikdörtgen 7"/>
          <p:cNvSpPr/>
          <p:nvPr/>
        </p:nvSpPr>
        <p:spPr>
          <a:xfrm>
            <a:off x="827851" y="1196752"/>
            <a:ext cx="590412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dirty="0" smtClean="0"/>
              <a:t>ÜYELERİN GÖRÜŞLERİ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392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6" y="1052736"/>
            <a:ext cx="4478719" cy="475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Düz Ok Bağlayıcısı 7"/>
          <p:cNvCxnSpPr/>
          <p:nvPr/>
        </p:nvCxnSpPr>
        <p:spPr>
          <a:xfrm>
            <a:off x="3872861" y="2852936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3872861" y="3466415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15" name="Dikdörtgen 14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5868144" y="2708920"/>
            <a:ext cx="244827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ETİYOPYA</a:t>
            </a:r>
            <a:endParaRPr lang="tr-TR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868144" y="3281748"/>
            <a:ext cx="244827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KENYA</a:t>
            </a:r>
            <a:endParaRPr lang="tr-TR" b="1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24" y="3933056"/>
            <a:ext cx="2384712" cy="206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64" y="459319"/>
            <a:ext cx="2416492" cy="206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1800" y="3933056"/>
            <a:ext cx="201622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55" y="426619"/>
            <a:ext cx="5077091" cy="317318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528641" y="3976694"/>
            <a:ext cx="408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TEŞEKKÜRLER</a:t>
            </a:r>
            <a:endParaRPr lang="tr-TR" sz="40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3154276" y="5589240"/>
            <a:ext cx="2835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Hazırlayan</a:t>
            </a:r>
          </a:p>
          <a:p>
            <a:pPr algn="ctr"/>
            <a:r>
              <a:rPr lang="tr-TR" dirty="0" smtClean="0"/>
              <a:t>Murat YAKAR</a:t>
            </a:r>
            <a:endParaRPr lang="tr-TR" dirty="0"/>
          </a:p>
          <a:p>
            <a:pPr algn="ctr"/>
            <a:r>
              <a:rPr lang="tr-TR" dirty="0" smtClean="0"/>
              <a:t>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39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899592" y="1124744"/>
            <a:ext cx="72771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Çerkezköy Ticaret ve Sanayi Odası, üyelerinin </a:t>
            </a:r>
            <a:r>
              <a:rPr lang="tr-TR" sz="2400" dirty="0"/>
              <a:t>ihracat potansiyelini geliştirme amacıyla düzenlediği iş gezilerine, sahip olduğu imkanlar sebebiyle dünyada önemli pazar haline gelen Etiyopya ve Kenya’da devam etti</a:t>
            </a:r>
            <a:r>
              <a:rPr lang="tr-TR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6-12 </a:t>
            </a:r>
            <a:r>
              <a:rPr lang="tr-TR" sz="2400" dirty="0"/>
              <a:t>Aralık tarihleri arasında gerçekleştirilen iş gezisinde, Çerkezköy TSO üyeleri, Etiyopya’nın başkenti </a:t>
            </a:r>
            <a:r>
              <a:rPr lang="tr-TR" sz="2400" dirty="0" err="1"/>
              <a:t>Addis</a:t>
            </a:r>
            <a:r>
              <a:rPr lang="tr-TR" sz="2400" dirty="0"/>
              <a:t> </a:t>
            </a:r>
            <a:r>
              <a:rPr lang="tr-TR" sz="2400" dirty="0" err="1"/>
              <a:t>Ababa</a:t>
            </a:r>
            <a:r>
              <a:rPr lang="tr-TR" sz="2400" dirty="0"/>
              <a:t> ve Kenya’nın başkenti Nairobi’deki iş adamlarıyla ikili görüşmelerde </a:t>
            </a:r>
            <a:r>
              <a:rPr lang="tr-TR" sz="2400" dirty="0" smtClean="0"/>
              <a:t>bulundu.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Üyeler söz </a:t>
            </a:r>
            <a:r>
              <a:rPr lang="tr-TR" sz="2400" dirty="0"/>
              <a:t>konusu ülkelerdeki yatırım fırsatlarını da yakından görme şansı yakaladı.</a:t>
            </a:r>
          </a:p>
        </p:txBody>
      </p:sp>
    </p:spTree>
    <p:extLst>
      <p:ext uri="{BB962C8B-B14F-4D97-AF65-F5344CB8AC3E}">
        <p14:creationId xmlns:p14="http://schemas.microsoft.com/office/powerpoint/2010/main" val="41586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520" y="105273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dirty="0" smtClean="0"/>
              <a:t>İLK GÜN ETİYOPYA SEKTÖREL İŞ BİRLİKLERİ ODASI ORGANİZASYONUNDA DÜZENLENEN İKİLİ GÖRÜŞMELERE KATILAN ÇERKEZKÖY TSO HEYETİ, KENDİ SEKTÖRLERİNDE FAALİYET GÖSTEREN FİRMALAR İLE BİR ARA GELDİ. 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12" y="4696423"/>
            <a:ext cx="309634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12" y="2492896"/>
            <a:ext cx="309634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71" y="2493996"/>
            <a:ext cx="309634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40" y="4696423"/>
            <a:ext cx="313008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12903"/>
            <a:ext cx="3358623" cy="225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143" y="3717032"/>
            <a:ext cx="3888432" cy="253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1" y="3068960"/>
            <a:ext cx="378042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Metin kutusu 7"/>
          <p:cNvSpPr txBox="1"/>
          <p:nvPr/>
        </p:nvSpPr>
        <p:spPr>
          <a:xfrm>
            <a:off x="-124579" y="1268760"/>
            <a:ext cx="49286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1600" dirty="0" smtClean="0"/>
              <a:t>GÖRÜŞMELER ESNASINDA ADDİS ABABA TİCARET BAŞ MÜŞAVİRİ ZÜLFİKAR KILIÇ VE ETİYOPYA SEKTÖREL İŞ BİRLİKLERİ ODASI (ECSA) BAŞKANI GEBREHİWOT GEBREEGZİABHER HEYETE EŞLİK ETTİ.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3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13010" y="1052736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HEYET İKİLİ </a:t>
            </a:r>
            <a:r>
              <a:rPr lang="tr-TR" sz="1600" dirty="0"/>
              <a:t>GÖRÜŞMELER SONRASINDA BOLELEİ SANAYİ BÖLGESİ’Nİ DE ZİYARET </a:t>
            </a:r>
            <a:r>
              <a:rPr lang="tr-TR" sz="1600" dirty="0" smtClean="0"/>
              <a:t>EDERKEN, ADDİS </a:t>
            </a:r>
            <a:r>
              <a:rPr lang="tr-TR" sz="1600" dirty="0"/>
              <a:t>ABABA’DAKİ TÜRK YATIRIMCI VE AYNI ZAMANDA ANGEL COTON FİRMASININ SAHİBİ EROL ŞERİTÇİOĞLU’DAN BÖLGE İLE İLGİLİ DETAYLI BİLGİ ALDI.  </a:t>
            </a:r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62" y="2132856"/>
            <a:ext cx="5472608" cy="364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8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0" y="2118257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Bölgenin </a:t>
            </a:r>
            <a:r>
              <a:rPr lang="tr-TR" sz="1600" dirty="0"/>
              <a:t>temelleri 3 yıl önce </a:t>
            </a:r>
            <a:r>
              <a:rPr lang="tr-TR" sz="1600" dirty="0" smtClean="0"/>
              <a:t>atıldı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Şu an bölgede </a:t>
            </a:r>
            <a:r>
              <a:rPr lang="tr-TR" sz="1600" dirty="0"/>
              <a:t>24 adet bina var. Binaların tümü yatırımcılara kiralanmış durumda. 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4 </a:t>
            </a:r>
            <a:r>
              <a:rPr lang="tr-TR" sz="1600" dirty="0"/>
              <a:t>firma faaliyette. Gelen firmaların ülkeleri Hindistan, </a:t>
            </a:r>
            <a:r>
              <a:rPr lang="tr-TR" sz="1600" dirty="0" err="1"/>
              <a:t>Sirilanka</a:t>
            </a:r>
            <a:r>
              <a:rPr lang="tr-TR" sz="1600" dirty="0"/>
              <a:t> ve Çin.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Diğer </a:t>
            </a:r>
            <a:r>
              <a:rPr lang="tr-TR" sz="1600" dirty="0"/>
              <a:t>firmaların hepsinin anlaşmaları yapıldı ancak faaliyetleri başlamadı. 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Hepsi </a:t>
            </a:r>
            <a:r>
              <a:rPr lang="tr-TR" b="1" dirty="0" err="1"/>
              <a:t>Addis</a:t>
            </a:r>
            <a:r>
              <a:rPr lang="tr-TR" b="1" dirty="0"/>
              <a:t> </a:t>
            </a:r>
            <a:r>
              <a:rPr lang="tr-TR" b="1" dirty="0" err="1"/>
              <a:t>Ababa</a:t>
            </a:r>
            <a:r>
              <a:rPr lang="tr-TR" b="1" dirty="0"/>
              <a:t> ile Cibuti arasındaki tren yolunun </a:t>
            </a:r>
            <a:r>
              <a:rPr lang="tr-TR" sz="1600" dirty="0"/>
              <a:t>bitmesini bekliyor</a:t>
            </a:r>
            <a:r>
              <a:rPr lang="tr-TR" sz="1600" dirty="0" smtClean="0"/>
              <a:t>.</a:t>
            </a: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Arıtma </a:t>
            </a:r>
            <a:r>
              <a:rPr lang="tr-TR" sz="1600" dirty="0"/>
              <a:t>tesisi ve yollar yapılıyor. İşçiler için de konutlar yapılıyor.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Bu </a:t>
            </a:r>
            <a:r>
              <a:rPr lang="tr-TR" sz="1600" dirty="0"/>
              <a:t>projenin daha büyüğü </a:t>
            </a:r>
            <a:r>
              <a:rPr lang="tr-TR" sz="1600" dirty="0" err="1"/>
              <a:t>Avasa’da</a:t>
            </a:r>
            <a:r>
              <a:rPr lang="tr-TR" sz="1600" dirty="0"/>
              <a:t> faaliyete geçti. İlk </a:t>
            </a:r>
            <a:r>
              <a:rPr lang="tr-TR" sz="1600" dirty="0" smtClean="0"/>
              <a:t>binalar </a:t>
            </a:r>
            <a:r>
              <a:rPr lang="tr-TR" sz="1600" dirty="0"/>
              <a:t>Eylül 2016’da teslim </a:t>
            </a:r>
            <a:r>
              <a:rPr lang="tr-TR" sz="1600" dirty="0" smtClean="0"/>
              <a:t>edilecek.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144 </a:t>
            </a:r>
            <a:r>
              <a:rPr lang="tr-TR" sz="1600" dirty="0"/>
              <a:t>binanın hepsi kiralanmış durumda. 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Buralara </a:t>
            </a:r>
            <a:r>
              <a:rPr lang="tr-TR" sz="1600" dirty="0"/>
              <a:t>yatırım yapanlar teşviklerden yararlanabiliyor. 5 yıllık gelir vergisinden muafiyet var. </a:t>
            </a:r>
            <a:r>
              <a:rPr lang="tr-TR" b="1" dirty="0"/>
              <a:t>Hükümet, ihracatçı sanayiye her türlü desteği </a:t>
            </a:r>
            <a:r>
              <a:rPr lang="tr-TR" b="1" dirty="0" smtClean="0"/>
              <a:t>sağlıyor</a:t>
            </a:r>
            <a:r>
              <a:rPr lang="tr-TR" sz="1600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435427" y="1340768"/>
            <a:ext cx="507267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BOLELEİ SANAYİ BÖLGESİ: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329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1904629"/>
            <a:ext cx="7488832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Ucuz iş </a:t>
            </a:r>
            <a:r>
              <a:rPr lang="tr-TR" sz="2000" dirty="0" smtClean="0"/>
              <a:t>gücü mevcut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Dünyadaki </a:t>
            </a:r>
            <a:r>
              <a:rPr lang="tr-TR" sz="2000" dirty="0"/>
              <a:t>en büyük hayvan </a:t>
            </a:r>
            <a:r>
              <a:rPr lang="tr-TR" sz="2000" dirty="0" smtClean="0"/>
              <a:t>stoku </a:t>
            </a:r>
            <a:r>
              <a:rPr lang="tr-TR" sz="2000" dirty="0"/>
              <a:t>olan ülke. </a:t>
            </a:r>
            <a:endParaRPr lang="tr-T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Deri </a:t>
            </a:r>
            <a:r>
              <a:rPr lang="tr-TR" sz="2000" dirty="0"/>
              <a:t>sektöründe ihracat oranı yüksek.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Kiralar </a:t>
            </a:r>
            <a:r>
              <a:rPr lang="tr-TR" sz="2000" dirty="0"/>
              <a:t>metrekare başına bir dolar.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err="1"/>
              <a:t>Avasa</a:t>
            </a:r>
            <a:r>
              <a:rPr lang="tr-TR" sz="2000" dirty="0"/>
              <a:t> Serbest Sanayi Bölgesi’nde enerji maliyeti </a:t>
            </a:r>
            <a:r>
              <a:rPr lang="tr-TR" sz="2000" dirty="0" smtClean="0"/>
              <a:t>1-3 sent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Eksiliği duyulan noktalar; bankacılık mevzuatı</a:t>
            </a:r>
            <a:endParaRPr lang="tr-T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/>
              <a:t>Lojistik ücretleri yüksek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35427" y="1340768"/>
            <a:ext cx="507267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ÖNE ÇIKANLAR:</a:t>
            </a:r>
            <a:endParaRPr lang="tr-TR" sz="2800" dirty="0"/>
          </a:p>
        </p:txBody>
      </p:sp>
      <p:sp>
        <p:nvSpPr>
          <p:cNvPr id="7" name="Dikdörtgen 6"/>
          <p:cNvSpPr/>
          <p:nvPr/>
        </p:nvSpPr>
        <p:spPr>
          <a:xfrm>
            <a:off x="651101" y="4146432"/>
            <a:ext cx="7521299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Özellikle imalat ve inşaat alanlarındaki yatırım imkanları ülkeyi cazip hale </a:t>
            </a:r>
            <a:r>
              <a:rPr lang="tr-TR" dirty="0" smtClean="0"/>
              <a:t>getiriyor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Yatırımı kendiniz de yapabilirsiniz, yerel bir ortakla da çalışabilirsiniz. Eğer yerel bir ortağınız olursa sorunlar daha rahat çözülüyor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89" y="159726"/>
            <a:ext cx="2416492" cy="206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9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57" y="93008"/>
            <a:ext cx="1305569" cy="8159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212966"/>
            <a:ext cx="2880320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967262" y="270165"/>
            <a:ext cx="269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AFRİKA İŞ GEZİSİ</a:t>
            </a:r>
            <a:endParaRPr lang="tr-TR" sz="2000" b="1" dirty="0"/>
          </a:p>
        </p:txBody>
      </p:sp>
      <p:sp>
        <p:nvSpPr>
          <p:cNvPr id="5" name="Dikdörtgen 4"/>
          <p:cNvSpPr/>
          <p:nvPr/>
        </p:nvSpPr>
        <p:spPr>
          <a:xfrm>
            <a:off x="467544" y="1052736"/>
            <a:ext cx="820891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dirty="0" smtClean="0"/>
              <a:t>ETİYOPYA</a:t>
            </a:r>
          </a:p>
          <a:p>
            <a:pPr algn="ctr"/>
            <a:r>
              <a:rPr lang="tr-TR" sz="2800" dirty="0" smtClean="0"/>
              <a:t> SEKTÖREL İŞ BİRLİKLERİ ODASI ZİYARETİ </a:t>
            </a:r>
            <a:endParaRPr lang="tr-TR" sz="2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8" y="2204864"/>
            <a:ext cx="7091924" cy="3242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5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1396</TotalTime>
  <Words>775</Words>
  <Application>Microsoft Office PowerPoint</Application>
  <PresentationFormat>Ekran Gösterisi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Üst Düzey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Özlem Y.KILDIZE</dc:creator>
  <cp:lastModifiedBy>Özlem Y.KILDIZE</cp:lastModifiedBy>
  <cp:revision>43</cp:revision>
  <dcterms:created xsi:type="dcterms:W3CDTF">2016-01-04T07:32:42Z</dcterms:created>
  <dcterms:modified xsi:type="dcterms:W3CDTF">2016-01-20T07:46:59Z</dcterms:modified>
</cp:coreProperties>
</file>