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8" r:id="rId2"/>
    <p:sldId id="274" r:id="rId3"/>
    <p:sldId id="265" r:id="rId4"/>
    <p:sldId id="306" r:id="rId5"/>
    <p:sldId id="266" r:id="rId6"/>
    <p:sldId id="267" r:id="rId7"/>
    <p:sldId id="257" r:id="rId8"/>
    <p:sldId id="268" r:id="rId9"/>
    <p:sldId id="269" r:id="rId10"/>
    <p:sldId id="259" r:id="rId11"/>
    <p:sldId id="262" r:id="rId12"/>
    <p:sldId id="263" r:id="rId13"/>
    <p:sldId id="271" r:id="rId14"/>
    <p:sldId id="256" r:id="rId15"/>
    <p:sldId id="275" r:id="rId16"/>
    <p:sldId id="278" r:id="rId17"/>
    <p:sldId id="279" r:id="rId18"/>
    <p:sldId id="280" r:id="rId19"/>
    <p:sldId id="282" r:id="rId20"/>
    <p:sldId id="283" r:id="rId21"/>
    <p:sldId id="293" r:id="rId22"/>
    <p:sldId id="284" r:id="rId23"/>
    <p:sldId id="310" r:id="rId24"/>
    <p:sldId id="286" r:id="rId25"/>
    <p:sldId id="287" r:id="rId26"/>
    <p:sldId id="288" r:id="rId27"/>
    <p:sldId id="289" r:id="rId28"/>
    <p:sldId id="290" r:id="rId29"/>
    <p:sldId id="292" r:id="rId30"/>
    <p:sldId id="272" r:id="rId31"/>
    <p:sldId id="296" r:id="rId32"/>
    <p:sldId id="298" r:id="rId33"/>
    <p:sldId id="299" r:id="rId34"/>
    <p:sldId id="297" r:id="rId35"/>
    <p:sldId id="300" r:id="rId36"/>
    <p:sldId id="301" r:id="rId37"/>
    <p:sldId id="307" r:id="rId38"/>
    <p:sldId id="309" r:id="rId39"/>
    <p:sldId id="303" r:id="rId40"/>
    <p:sldId id="311" r:id="rId41"/>
    <p:sldId id="312" r:id="rId42"/>
    <p:sldId id="313" r:id="rId43"/>
    <p:sldId id="314" r:id="rId44"/>
    <p:sldId id="315" r:id="rId4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4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02" y="-6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C685F6-1DCD-449C-9C50-9CF8354AA659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8C18A3C5-9B49-48BE-BD4A-368B0E03B6E6}">
      <dgm:prSet phldrT="[Metin]" phldr="1"/>
      <dgm:spPr/>
      <dgm:t>
        <a:bodyPr/>
        <a:lstStyle/>
        <a:p>
          <a:endParaRPr lang="tr-TR" dirty="0"/>
        </a:p>
      </dgm:t>
    </dgm:pt>
    <dgm:pt modelId="{F1E1CF06-8B24-4241-90C4-58F50F865454}" type="parTrans" cxnId="{9DE6C94F-AB72-4AC9-8604-460A0E61553E}">
      <dgm:prSet/>
      <dgm:spPr/>
      <dgm:t>
        <a:bodyPr/>
        <a:lstStyle/>
        <a:p>
          <a:endParaRPr lang="tr-TR"/>
        </a:p>
      </dgm:t>
    </dgm:pt>
    <dgm:pt modelId="{4F4099F3-2128-40C7-86C5-590C9CA34EF8}" type="sibTrans" cxnId="{9DE6C94F-AB72-4AC9-8604-460A0E61553E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tr-TR"/>
        </a:p>
      </dgm:t>
    </dgm:pt>
    <dgm:pt modelId="{D6E2ADD3-B0C2-435D-8981-7B4BBAB9E784}" type="pres">
      <dgm:prSet presAssocID="{65C685F6-1DCD-449C-9C50-9CF8354AA659}" presName="Name0" presStyleCnt="0">
        <dgm:presLayoutVars>
          <dgm:dir/>
        </dgm:presLayoutVars>
      </dgm:prSet>
      <dgm:spPr/>
    </dgm:pt>
    <dgm:pt modelId="{0FCBB306-A3A6-4FE3-B489-ED4790A9605A}" type="pres">
      <dgm:prSet presAssocID="{4F4099F3-2128-40C7-86C5-590C9CA34EF8}" presName="picture_1" presStyleLbl="bgImgPlace1" presStyleIdx="0" presStyleCnt="1"/>
      <dgm:spPr/>
      <dgm:t>
        <a:bodyPr/>
        <a:lstStyle/>
        <a:p>
          <a:endParaRPr lang="tr-TR"/>
        </a:p>
      </dgm:t>
    </dgm:pt>
    <dgm:pt modelId="{50470734-0CA0-4C97-8D40-58630A023D79}" type="pres">
      <dgm:prSet presAssocID="{8C18A3C5-9B49-48BE-BD4A-368B0E03B6E6}" presName="text_1" presStyleLbl="node1" presStyleIdx="0" presStyleCnt="0" custFlipVert="1" custFlipHor="1" custScaleX="6605" custScaleY="3343" custLinFactNeighborX="-82167" custLinFactNeighborY="4857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AA51F88-F262-4100-9F26-C8F10ED92D3E}" type="pres">
      <dgm:prSet presAssocID="{65C685F6-1DCD-449C-9C50-9CF8354AA659}" presName="maxNode" presStyleCnt="0"/>
      <dgm:spPr/>
    </dgm:pt>
    <dgm:pt modelId="{ED59C816-4AE7-40F1-AC26-F61973D96E5A}" type="pres">
      <dgm:prSet presAssocID="{65C685F6-1DCD-449C-9C50-9CF8354AA659}" presName="Name33" presStyleCnt="0"/>
      <dgm:spPr/>
    </dgm:pt>
  </dgm:ptLst>
  <dgm:cxnLst>
    <dgm:cxn modelId="{9DE6C94F-AB72-4AC9-8604-460A0E61553E}" srcId="{65C685F6-1DCD-449C-9C50-9CF8354AA659}" destId="{8C18A3C5-9B49-48BE-BD4A-368B0E03B6E6}" srcOrd="0" destOrd="0" parTransId="{F1E1CF06-8B24-4241-90C4-58F50F865454}" sibTransId="{4F4099F3-2128-40C7-86C5-590C9CA34EF8}"/>
    <dgm:cxn modelId="{310F8650-B27D-4C53-9AC1-1A792F04228A}" type="presOf" srcId="{65C685F6-1DCD-449C-9C50-9CF8354AA659}" destId="{D6E2ADD3-B0C2-435D-8981-7B4BBAB9E784}" srcOrd="0" destOrd="0" presId="urn:microsoft.com/office/officeart/2008/layout/AccentedPicture"/>
    <dgm:cxn modelId="{A85B4E01-099D-40FF-8171-3CEAAE49C015}" type="presOf" srcId="{8C18A3C5-9B49-48BE-BD4A-368B0E03B6E6}" destId="{50470734-0CA0-4C97-8D40-58630A023D79}" srcOrd="0" destOrd="0" presId="urn:microsoft.com/office/officeart/2008/layout/AccentedPicture"/>
    <dgm:cxn modelId="{CA9BCB9F-35BF-4A6D-8C9D-8A12AFBA568C}" type="presOf" srcId="{4F4099F3-2128-40C7-86C5-590C9CA34EF8}" destId="{0FCBB306-A3A6-4FE3-B489-ED4790A9605A}" srcOrd="0" destOrd="0" presId="urn:microsoft.com/office/officeart/2008/layout/AccentedPicture"/>
    <dgm:cxn modelId="{C7A656C4-7EEA-4EAA-A304-11655038E71E}" type="presParOf" srcId="{D6E2ADD3-B0C2-435D-8981-7B4BBAB9E784}" destId="{0FCBB306-A3A6-4FE3-B489-ED4790A9605A}" srcOrd="0" destOrd="0" presId="urn:microsoft.com/office/officeart/2008/layout/AccentedPicture"/>
    <dgm:cxn modelId="{86590160-3B62-4294-92E2-EEB2964AB747}" type="presParOf" srcId="{D6E2ADD3-B0C2-435D-8981-7B4BBAB9E784}" destId="{50470734-0CA0-4C97-8D40-58630A023D79}" srcOrd="1" destOrd="0" presId="urn:microsoft.com/office/officeart/2008/layout/AccentedPicture"/>
    <dgm:cxn modelId="{06BA6A54-DAC7-440D-A0B2-7D1DF1FF3DDB}" type="presParOf" srcId="{D6E2ADD3-B0C2-435D-8981-7B4BBAB9E784}" destId="{5AA51F88-F262-4100-9F26-C8F10ED92D3E}" srcOrd="2" destOrd="0" presId="urn:microsoft.com/office/officeart/2008/layout/AccentedPicture"/>
    <dgm:cxn modelId="{FCF284F6-7515-4BBD-A258-3B0B597750C5}" type="presParOf" srcId="{5AA51F88-F262-4100-9F26-C8F10ED92D3E}" destId="{ED59C816-4AE7-40F1-AC26-F61973D96E5A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CBB306-A3A6-4FE3-B489-ED4790A9605A}">
      <dsp:nvSpPr>
        <dsp:cNvPr id="0" name=""/>
        <dsp:cNvSpPr/>
      </dsp:nvSpPr>
      <dsp:spPr>
        <a:xfrm>
          <a:off x="967790" y="0"/>
          <a:ext cx="4236618" cy="5403850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70734-0CA0-4C97-8D40-58630A023D79}">
      <dsp:nvSpPr>
        <dsp:cNvPr id="0" name=""/>
        <dsp:cNvSpPr/>
      </dsp:nvSpPr>
      <dsp:spPr>
        <a:xfrm flipH="1" flipV="1">
          <a:off x="0" y="5295459"/>
          <a:ext cx="215468" cy="10839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b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 dirty="0"/>
        </a:p>
      </dsp:txBody>
      <dsp:txXfrm rot="10800000">
        <a:off x="0" y="5295459"/>
        <a:ext cx="215468" cy="108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5EDB9-7B46-4E3A-9E4D-334DCB651988}" type="datetimeFigureOut">
              <a:rPr lang="tr-TR" smtClean="0"/>
              <a:t>22.11.2016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41953-2DB9-418F-B301-C6CAD67D93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6198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41953-2DB9-418F-B301-C6CAD67D937A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9968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7DBD-52A8-42A4-A98E-EADAD8D94DD0}" type="datetimeFigureOut">
              <a:rPr lang="tr-TR" smtClean="0"/>
              <a:t>22.11.2016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4932-54FD-4303-BFBB-8F3D512F0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8391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7DBD-52A8-42A4-A98E-EADAD8D94DD0}" type="datetimeFigureOut">
              <a:rPr lang="tr-TR" smtClean="0"/>
              <a:t>22.11.2016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4932-54FD-4303-BFBB-8F3D512F0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0523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7DBD-52A8-42A4-A98E-EADAD8D94DD0}" type="datetimeFigureOut">
              <a:rPr lang="tr-TR" smtClean="0"/>
              <a:t>22.11.2016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4932-54FD-4303-BFBB-8F3D512F0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172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7DBD-52A8-42A4-A98E-EADAD8D94DD0}" type="datetimeFigureOut">
              <a:rPr lang="tr-TR" smtClean="0"/>
              <a:t>22.11.2016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4932-54FD-4303-BFBB-8F3D512F0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791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7DBD-52A8-42A4-A98E-EADAD8D94DD0}" type="datetimeFigureOut">
              <a:rPr lang="tr-TR" smtClean="0"/>
              <a:t>22.11.2016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4932-54FD-4303-BFBB-8F3D512F0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3387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7DBD-52A8-42A4-A98E-EADAD8D94DD0}" type="datetimeFigureOut">
              <a:rPr lang="tr-TR" smtClean="0"/>
              <a:t>22.11.2016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4932-54FD-4303-BFBB-8F3D512F0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013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7DBD-52A8-42A4-A98E-EADAD8D94DD0}" type="datetimeFigureOut">
              <a:rPr lang="tr-TR" smtClean="0"/>
              <a:t>22.11.2016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4932-54FD-4303-BFBB-8F3D512F0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527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7DBD-52A8-42A4-A98E-EADAD8D94DD0}" type="datetimeFigureOut">
              <a:rPr lang="tr-TR" smtClean="0"/>
              <a:t>22.11.2016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4932-54FD-4303-BFBB-8F3D512F0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9000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7DBD-52A8-42A4-A98E-EADAD8D94DD0}" type="datetimeFigureOut">
              <a:rPr lang="tr-TR" smtClean="0"/>
              <a:t>22.11.2016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4932-54FD-4303-BFBB-8F3D512F0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6049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7DBD-52A8-42A4-A98E-EADAD8D94DD0}" type="datetimeFigureOut">
              <a:rPr lang="tr-TR" smtClean="0"/>
              <a:t>22.11.2016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4932-54FD-4303-BFBB-8F3D512F0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1449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27DBD-52A8-42A4-A98E-EADAD8D94DD0}" type="datetimeFigureOut">
              <a:rPr lang="tr-TR" smtClean="0"/>
              <a:t>22.11.2016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E4932-54FD-4303-BFBB-8F3D512F0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4667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27DBD-52A8-42A4-A98E-EADAD8D94DD0}" type="datetimeFigureOut">
              <a:rPr lang="tr-TR" smtClean="0"/>
              <a:t>22.11.2016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E4932-54FD-4303-BFBB-8F3D512F00A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340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2805906" y="305037"/>
            <a:ext cx="6172200" cy="4873625"/>
          </a:xfr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4722124"/>
            <a:ext cx="10719866" cy="1146863"/>
          </a:xfrm>
        </p:spPr>
        <p:txBody>
          <a:bodyPr>
            <a:noAutofit/>
          </a:bodyPr>
          <a:lstStyle/>
          <a:p>
            <a:pPr algn="ctr"/>
            <a:endParaRPr lang="tr-TR" sz="5400" b="1" dirty="0" smtClean="0">
              <a:solidFill>
                <a:srgbClr val="FF0000"/>
              </a:solidFill>
            </a:endParaRPr>
          </a:p>
          <a:p>
            <a:pPr algn="ctr"/>
            <a:r>
              <a:rPr lang="tr-TR" sz="5400" b="1" dirty="0" smtClean="0">
                <a:solidFill>
                  <a:srgbClr val="FF0000"/>
                </a:solidFill>
              </a:rPr>
              <a:t>25-28 Ekim 2016 Stuttgart İş Gezisi</a:t>
            </a:r>
            <a:endParaRPr lang="tr-TR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00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Resim Yer Tutucusu 6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2417645498"/>
              </p:ext>
            </p:extLst>
          </p:nvPr>
        </p:nvGraphicFramePr>
        <p:xfrm>
          <a:off x="5183188" y="457200"/>
          <a:ext cx="6172200" cy="5403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457200"/>
            <a:ext cx="3932237" cy="5411788"/>
          </a:xfrm>
        </p:spPr>
        <p:txBody>
          <a:bodyPr>
            <a:noAutofit/>
          </a:bodyPr>
          <a:lstStyle/>
          <a:p>
            <a:r>
              <a:rPr lang="tr-TR" sz="3000" dirty="0" smtClean="0"/>
              <a:t>Sayın </a:t>
            </a:r>
            <a:r>
              <a:rPr lang="tr-TR" sz="3000" dirty="0" smtClean="0">
                <a:solidFill>
                  <a:srgbClr val="0070C0"/>
                </a:solidFill>
              </a:rPr>
              <a:t>Başkonsolos</a:t>
            </a:r>
            <a:r>
              <a:rPr lang="tr-TR" sz="3000" dirty="0" smtClean="0"/>
              <a:t>un heyetimize gösterdiği ilgi dilek ve temennilerden sonra </a:t>
            </a:r>
            <a:r>
              <a:rPr lang="tr-TR" sz="3000" dirty="0" smtClean="0">
                <a:solidFill>
                  <a:srgbClr val="0070C0"/>
                </a:solidFill>
              </a:rPr>
              <a:t>Meclis Başkanımız Sayın Taha Ülker Beyefendi</a:t>
            </a:r>
            <a:r>
              <a:rPr lang="tr-TR" sz="3000" dirty="0" smtClean="0"/>
              <a:t>, </a:t>
            </a:r>
            <a:r>
              <a:rPr lang="tr-TR" sz="3000" dirty="0" smtClean="0">
                <a:solidFill>
                  <a:srgbClr val="0070C0"/>
                </a:solidFill>
              </a:rPr>
              <a:t>T.C. Stuttgart Başkonsolosu Sayın Ahmet Akıntı </a:t>
            </a:r>
            <a:r>
              <a:rPr lang="tr-TR" sz="3000" dirty="0" smtClean="0"/>
              <a:t>Beyefendiye ziyaret vesilesiyle Odamız adına bir plaket sundu. </a:t>
            </a:r>
            <a:endParaRPr lang="tr-TR" sz="3000" dirty="0"/>
          </a:p>
        </p:txBody>
      </p:sp>
    </p:spTree>
    <p:extLst>
      <p:ext uri="{BB962C8B-B14F-4D97-AF65-F5344CB8AC3E}">
        <p14:creationId xmlns:p14="http://schemas.microsoft.com/office/powerpoint/2010/main" val="2147970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3932237" cy="4881563"/>
          </a:xfrm>
        </p:spPr>
        <p:txBody>
          <a:bodyPr>
            <a:normAutofit/>
          </a:bodyPr>
          <a:lstStyle/>
          <a:p>
            <a:r>
              <a:rPr lang="tr-TR" sz="2800" dirty="0" smtClean="0"/>
              <a:t>Edirne, Tekirdağ, Kırklareli, Çorlu, Lüleburgaz’dan katılan heyet temsilcileri, günün anısına T.C. Başkonsolosumuz Sayın </a:t>
            </a:r>
            <a:r>
              <a:rPr lang="tr-TR" sz="2800" dirty="0" smtClean="0">
                <a:solidFill>
                  <a:srgbClr val="0070C0"/>
                </a:solidFill>
              </a:rPr>
              <a:t>Ahmet Akıntı </a:t>
            </a:r>
            <a:r>
              <a:rPr lang="tr-TR" sz="2800" dirty="0" smtClean="0"/>
              <a:t>ve T.C</a:t>
            </a:r>
            <a:r>
              <a:rPr lang="tr-TR" sz="2800" dirty="0"/>
              <a:t>. Stuttgart Başkonsolosluğu Ticaret Ataşesi Sayın </a:t>
            </a:r>
            <a:r>
              <a:rPr lang="tr-TR" sz="2800" dirty="0">
                <a:solidFill>
                  <a:srgbClr val="0070C0"/>
                </a:solidFill>
              </a:rPr>
              <a:t>Mehmet Ali </a:t>
            </a:r>
            <a:r>
              <a:rPr lang="tr-TR" sz="2800" dirty="0" smtClean="0">
                <a:solidFill>
                  <a:srgbClr val="0070C0"/>
                </a:solidFill>
              </a:rPr>
              <a:t>Çolakoğlu </a:t>
            </a:r>
            <a:r>
              <a:rPr lang="tr-TR" sz="2800" dirty="0" smtClean="0"/>
              <a:t>ile birlikte toplu fotoğraf çektirdi.</a:t>
            </a:r>
          </a:p>
        </p:txBody>
      </p:sp>
    </p:spTree>
    <p:extLst>
      <p:ext uri="{BB962C8B-B14F-4D97-AF65-F5344CB8AC3E}">
        <p14:creationId xmlns:p14="http://schemas.microsoft.com/office/powerpoint/2010/main" val="5809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16458" y="629348"/>
            <a:ext cx="2858756" cy="5198428"/>
          </a:xfrm>
        </p:spPr>
        <p:txBody>
          <a:bodyPr>
            <a:noAutofit/>
          </a:bodyPr>
          <a:lstStyle/>
          <a:p>
            <a:r>
              <a:rPr lang="tr-TR" sz="3200" dirty="0" smtClean="0">
                <a:solidFill>
                  <a:srgbClr val="C00000"/>
                </a:solidFill>
              </a:rPr>
              <a:t>Stuttgart Başkonsolosluk </a:t>
            </a:r>
            <a:r>
              <a:rPr lang="tr-TR" sz="3200" dirty="0" err="1" smtClean="0">
                <a:solidFill>
                  <a:srgbClr val="C00000"/>
                </a:solidFill>
              </a:rPr>
              <a:t>facebook</a:t>
            </a:r>
            <a:r>
              <a:rPr lang="tr-TR" sz="3200" dirty="0" smtClean="0">
                <a:solidFill>
                  <a:srgbClr val="C00000"/>
                </a:solidFill>
              </a:rPr>
              <a:t> sayfasında da ziyaretle ilgili bilgilere yer verildi 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l="7973" t="6297" r="19440" b="5643"/>
          <a:stretch/>
        </p:blipFill>
        <p:spPr>
          <a:xfrm>
            <a:off x="2975214" y="315633"/>
            <a:ext cx="8541302" cy="582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80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9" y="2281453"/>
            <a:ext cx="3932237" cy="2961107"/>
          </a:xfrm>
        </p:spPr>
        <p:txBody>
          <a:bodyPr>
            <a:normAutofit fontScale="90000"/>
          </a:bodyPr>
          <a:lstStyle/>
          <a:p>
            <a:pPr algn="ctr"/>
            <a:r>
              <a:rPr lang="tr-TR" sz="7200" b="1" dirty="0" smtClean="0"/>
              <a:t>FUAR ZİYARETİ</a:t>
            </a:r>
            <a:br>
              <a:rPr lang="tr-TR" sz="7200" b="1" dirty="0" smtClean="0"/>
            </a:br>
            <a:r>
              <a:rPr lang="tr-TR" sz="7200" b="1" dirty="0" smtClean="0"/>
              <a:t>2. GÜN</a:t>
            </a:r>
            <a:endParaRPr lang="tr-TR" sz="7200" b="1" dirty="0"/>
          </a:p>
        </p:txBody>
      </p:sp>
      <p:pic>
        <p:nvPicPr>
          <p:cNvPr id="6" name="Resim Yer Tutucusu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" t="-184" r="-283" b="9244"/>
          <a:stretch/>
        </p:blipFill>
        <p:spPr>
          <a:xfrm>
            <a:off x="5183189" y="522513"/>
            <a:ext cx="6154945" cy="5324911"/>
          </a:xfrm>
        </p:spPr>
      </p:pic>
    </p:spTree>
    <p:extLst>
      <p:ext uri="{BB962C8B-B14F-4D97-AF65-F5344CB8AC3E}">
        <p14:creationId xmlns:p14="http://schemas.microsoft.com/office/powerpoint/2010/main" val="64263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Yer Tutucusu 7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9"/>
          <a:stretch/>
        </p:blipFill>
        <p:spPr>
          <a:xfrm>
            <a:off x="627795" y="777922"/>
            <a:ext cx="10972802" cy="5900513"/>
          </a:xfrm>
        </p:spPr>
      </p:pic>
      <p:sp>
        <p:nvSpPr>
          <p:cNvPr id="6" name="Metin Yer Tutucusu 5"/>
          <p:cNvSpPr>
            <a:spLocks noGrp="1"/>
          </p:cNvSpPr>
          <p:nvPr>
            <p:ph type="body" sz="half" idx="2"/>
          </p:nvPr>
        </p:nvSpPr>
        <p:spPr>
          <a:xfrm>
            <a:off x="191068" y="111243"/>
            <a:ext cx="11791665" cy="666679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HEYET GLOBAL CONNECT 2016 FUAR VE FORUM MERKEZİNDE</a:t>
            </a:r>
            <a:endParaRPr lang="tr-TR" sz="3200" b="1" dirty="0"/>
          </a:p>
        </p:txBody>
      </p:sp>
    </p:spTree>
    <p:extLst>
      <p:ext uri="{BB962C8B-B14F-4D97-AF65-F5344CB8AC3E}">
        <p14:creationId xmlns:p14="http://schemas.microsoft.com/office/powerpoint/2010/main" val="3217567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6" t="18906" r="-2007"/>
          <a:stretch/>
        </p:blipFill>
        <p:spPr>
          <a:xfrm>
            <a:off x="1024129" y="1244675"/>
            <a:ext cx="11167871" cy="5225703"/>
          </a:xfrm>
        </p:spPr>
      </p:pic>
      <p:sp>
        <p:nvSpPr>
          <p:cNvPr id="3" name="Metin Yer Tutucusu 5"/>
          <p:cNvSpPr>
            <a:spLocks noGrp="1"/>
          </p:cNvSpPr>
          <p:nvPr>
            <p:ph type="body" sz="half" idx="2"/>
          </p:nvPr>
        </p:nvSpPr>
        <p:spPr>
          <a:xfrm>
            <a:off x="191068" y="111243"/>
            <a:ext cx="11791665" cy="666679"/>
          </a:xfrm>
        </p:spPr>
        <p:txBody>
          <a:bodyPr>
            <a:normAutofit/>
          </a:bodyPr>
          <a:lstStyle/>
          <a:p>
            <a:r>
              <a:rPr lang="tr-TR" sz="3200" b="1" dirty="0" smtClean="0"/>
              <a:t>HEYET GLOBAL CONNECT 2016 FUAR VE FORUM MERKEZİNDE</a:t>
            </a:r>
            <a:endParaRPr lang="tr-TR" sz="3200" b="1" dirty="0"/>
          </a:p>
        </p:txBody>
      </p:sp>
    </p:spTree>
    <p:extLst>
      <p:ext uri="{BB962C8B-B14F-4D97-AF65-F5344CB8AC3E}">
        <p14:creationId xmlns:p14="http://schemas.microsoft.com/office/powerpoint/2010/main" val="254463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62625" y="187325"/>
            <a:ext cx="11365268" cy="590597"/>
          </a:xfrm>
        </p:spPr>
        <p:txBody>
          <a:bodyPr>
            <a:normAutofit/>
          </a:bodyPr>
          <a:lstStyle/>
          <a:p>
            <a:r>
              <a:rPr lang="tr-TR" b="1" dirty="0">
                <a:latin typeface="+mn-lt"/>
                <a:ea typeface="+mn-ea"/>
                <a:cs typeface="+mn-cs"/>
              </a:rPr>
              <a:t>GLOBAL</a:t>
            </a:r>
            <a:r>
              <a:rPr lang="tr-TR" b="1" dirty="0"/>
              <a:t> </a:t>
            </a:r>
            <a:r>
              <a:rPr lang="tr-TR" b="1" dirty="0">
                <a:latin typeface="+mn-lt"/>
                <a:ea typeface="+mn-ea"/>
                <a:cs typeface="+mn-cs"/>
              </a:rPr>
              <a:t>CONNECT 2016 FUARI AÇILIŞ KONUŞMASI</a:t>
            </a:r>
          </a:p>
        </p:txBody>
      </p:sp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6786052" y="2069432"/>
            <a:ext cx="5140337" cy="4568851"/>
          </a:xfrm>
        </p:spPr>
      </p:pic>
      <p:pic>
        <p:nvPicPr>
          <p:cNvPr id="6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408745" y="777922"/>
            <a:ext cx="6172200" cy="4873625"/>
          </a:xfrm>
        </p:spPr>
      </p:pic>
    </p:spTree>
    <p:extLst>
      <p:ext uri="{BB962C8B-B14F-4D97-AF65-F5344CB8AC3E}">
        <p14:creationId xmlns:p14="http://schemas.microsoft.com/office/powerpoint/2010/main" val="231111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" t="14236" r="-420"/>
          <a:stretch/>
        </p:blipFill>
        <p:spPr>
          <a:xfrm>
            <a:off x="3280198" y="850900"/>
            <a:ext cx="8822901" cy="5483058"/>
          </a:xfr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9" y="1028700"/>
            <a:ext cx="2309812" cy="4840288"/>
          </a:xfrm>
        </p:spPr>
        <p:txBody>
          <a:bodyPr>
            <a:normAutofit fontScale="92500" lnSpcReduction="10000"/>
          </a:bodyPr>
          <a:lstStyle/>
          <a:p>
            <a:r>
              <a:rPr lang="tr-TR" sz="2400" dirty="0" smtClean="0">
                <a:solidFill>
                  <a:srgbClr val="000000"/>
                </a:solidFill>
                <a:latin typeface="Arial"/>
              </a:rPr>
              <a:t>Fuar açılış konuşmasında, </a:t>
            </a:r>
            <a:r>
              <a:rPr lang="tr-TR" sz="2400" dirty="0">
                <a:solidFill>
                  <a:srgbClr val="000000"/>
                </a:solidFill>
                <a:latin typeface="Arial"/>
              </a:rPr>
              <a:t>ihracat, pazara giriş ve uluslararası işbirliği </a:t>
            </a:r>
            <a:r>
              <a:rPr lang="tr-TR" sz="2400" dirty="0" smtClean="0">
                <a:solidFill>
                  <a:srgbClr val="000000"/>
                </a:solidFill>
                <a:latin typeface="Arial"/>
              </a:rPr>
              <a:t>oluşturma; </a:t>
            </a:r>
            <a:r>
              <a:rPr lang="tr-TR" sz="2400" dirty="0">
                <a:solidFill>
                  <a:srgbClr val="000000"/>
                </a:solidFill>
                <a:latin typeface="Arial"/>
              </a:rPr>
              <a:t>küresel ticaret, ticareti kolaylaştırma, Almanya ve diğer ülkelerin pazar bilgileri gibi konular hakkında bilgilendirmeler yapıldı.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58678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Yer Tutucusu 5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" t="30288" r="3624" b="28625"/>
          <a:stretch/>
        </p:blipFill>
        <p:spPr>
          <a:xfrm>
            <a:off x="4144559" y="1146408"/>
            <a:ext cx="7820639" cy="5503413"/>
          </a:xfrm>
        </p:spPr>
      </p:pic>
      <p:sp>
        <p:nvSpPr>
          <p:cNvPr id="3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04717" y="987552"/>
            <a:ext cx="3489460" cy="5315712"/>
          </a:xfrm>
        </p:spPr>
        <p:txBody>
          <a:bodyPr>
            <a:normAutofit fontScale="92500"/>
          </a:bodyPr>
          <a:lstStyle/>
          <a:p>
            <a:r>
              <a:rPr lang="tr-TR" sz="3600" dirty="0"/>
              <a:t>Çerkezköy TSO </a:t>
            </a:r>
          </a:p>
          <a:p>
            <a:r>
              <a:rPr lang="tr-TR" sz="3600" dirty="0"/>
              <a:t>Meclis Başkanımız </a:t>
            </a:r>
            <a:r>
              <a:rPr lang="tr-TR" sz="3600" dirty="0" smtClean="0"/>
              <a:t>       Sn. Taha </a:t>
            </a:r>
            <a:r>
              <a:rPr lang="tr-TR" sz="3600" dirty="0"/>
              <a:t>Ülker </a:t>
            </a:r>
            <a:endParaRPr lang="tr-TR" sz="3600" dirty="0" smtClean="0"/>
          </a:p>
          <a:p>
            <a:r>
              <a:rPr lang="tr-TR" sz="3600" dirty="0" smtClean="0"/>
              <a:t>ve </a:t>
            </a:r>
          </a:p>
          <a:p>
            <a:r>
              <a:rPr lang="tr-TR" sz="3600" dirty="0" err="1" smtClean="0"/>
              <a:t>Ulm</a:t>
            </a:r>
            <a:r>
              <a:rPr lang="tr-TR" sz="3600" dirty="0" smtClean="0"/>
              <a:t> </a:t>
            </a:r>
            <a:r>
              <a:rPr lang="tr-TR" sz="3600" dirty="0"/>
              <a:t>Ticaret ve Sanayi Odası </a:t>
            </a:r>
          </a:p>
          <a:p>
            <a:r>
              <a:rPr lang="tr-TR" sz="3600" dirty="0" smtClean="0"/>
              <a:t>Yönetim Kurulu Başkanı</a:t>
            </a:r>
          </a:p>
          <a:p>
            <a:r>
              <a:rPr lang="tr-TR" sz="3600" dirty="0" smtClean="0"/>
              <a:t>Sn. Dr. Peter </a:t>
            </a:r>
            <a:r>
              <a:rPr lang="tr-TR" sz="3600" dirty="0" err="1" smtClean="0"/>
              <a:t>Kulitz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157994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2282087" y="731520"/>
            <a:ext cx="7795324" cy="5693663"/>
          </a:xfrm>
        </p:spPr>
      </p:pic>
      <p:sp>
        <p:nvSpPr>
          <p:cNvPr id="6" name="Metin Yer Tutucusu 3"/>
          <p:cNvSpPr txBox="1">
            <a:spLocks/>
          </p:cNvSpPr>
          <p:nvPr/>
        </p:nvSpPr>
        <p:spPr>
          <a:xfrm>
            <a:off x="280231" y="208720"/>
            <a:ext cx="10187602" cy="705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b="1" dirty="0" smtClean="0">
                <a:solidFill>
                  <a:srgbClr val="FFC000"/>
                </a:solidFill>
              </a:rPr>
              <a:t>GLOBAL CONNECT 2016 FUARI İKİLİ İŞ GÖRÜŞMELERİ</a:t>
            </a:r>
            <a:endParaRPr lang="tr-T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1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Yer Tutucusu 6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" b="-191"/>
          <a:stretch/>
        </p:blipFill>
        <p:spPr>
          <a:xfrm>
            <a:off x="3009900" y="750627"/>
            <a:ext cx="6172200" cy="5595582"/>
          </a:xfrm>
        </p:spPr>
      </p:pic>
    </p:spTree>
    <p:extLst>
      <p:ext uri="{BB962C8B-B14F-4D97-AF65-F5344CB8AC3E}">
        <p14:creationId xmlns:p14="http://schemas.microsoft.com/office/powerpoint/2010/main" val="145169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" t="-352" r="9338" b="11863"/>
          <a:stretch/>
        </p:blipFill>
        <p:spPr>
          <a:xfrm>
            <a:off x="2394545" y="788115"/>
            <a:ext cx="8073288" cy="5720958"/>
          </a:xfrm>
        </p:spPr>
      </p:pic>
      <p:sp>
        <p:nvSpPr>
          <p:cNvPr id="3" name="Metin Yer Tutucusu 3"/>
          <p:cNvSpPr txBox="1">
            <a:spLocks/>
          </p:cNvSpPr>
          <p:nvPr/>
        </p:nvSpPr>
        <p:spPr>
          <a:xfrm>
            <a:off x="280231" y="208720"/>
            <a:ext cx="10187602" cy="705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b="1" dirty="0" smtClean="0">
                <a:solidFill>
                  <a:srgbClr val="FFC000"/>
                </a:solidFill>
              </a:rPr>
              <a:t>GLOBAL CONNECT 2016 FUARI İKİLİ İŞ GÖRÜŞMELERİ</a:t>
            </a:r>
            <a:endParaRPr lang="tr-T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9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Yer Tutucusu 5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t="8352" r="7785" b="7260"/>
          <a:stretch/>
        </p:blipFill>
        <p:spPr>
          <a:xfrm>
            <a:off x="1897040" y="745872"/>
            <a:ext cx="8690798" cy="5791042"/>
          </a:xfrm>
        </p:spPr>
      </p:pic>
      <p:sp>
        <p:nvSpPr>
          <p:cNvPr id="3" name="Metin Yer Tutucusu 3"/>
          <p:cNvSpPr txBox="1">
            <a:spLocks/>
          </p:cNvSpPr>
          <p:nvPr/>
        </p:nvSpPr>
        <p:spPr>
          <a:xfrm>
            <a:off x="280231" y="208720"/>
            <a:ext cx="10187602" cy="705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b="1" dirty="0" smtClean="0">
                <a:solidFill>
                  <a:srgbClr val="FFC000"/>
                </a:solidFill>
              </a:rPr>
              <a:t>GLOBAL CONNECT 2016 FUARI İKİLİ İŞ GÖRÜŞMELERİ</a:t>
            </a:r>
            <a:endParaRPr lang="tr-T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6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821" r="8685" b="19851"/>
          <a:stretch/>
        </p:blipFill>
        <p:spPr>
          <a:xfrm>
            <a:off x="1624084" y="1041334"/>
            <a:ext cx="9118888" cy="5639882"/>
          </a:xfrm>
        </p:spPr>
      </p:pic>
      <p:sp>
        <p:nvSpPr>
          <p:cNvPr id="3" name="Metin Yer Tutucusu 3"/>
          <p:cNvSpPr txBox="1">
            <a:spLocks/>
          </p:cNvSpPr>
          <p:nvPr/>
        </p:nvSpPr>
        <p:spPr>
          <a:xfrm>
            <a:off x="280231" y="208720"/>
            <a:ext cx="10187602" cy="705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b="1" dirty="0" smtClean="0">
                <a:solidFill>
                  <a:srgbClr val="FFC000"/>
                </a:solidFill>
              </a:rPr>
              <a:t>GLOBAL CONNECT 2016 FUARI İKİLİ İŞ GÖRÜŞMELERİ</a:t>
            </a:r>
            <a:endParaRPr lang="tr-T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15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98594" y="2988859"/>
            <a:ext cx="10733513" cy="2210937"/>
          </a:xfrm>
        </p:spPr>
        <p:txBody>
          <a:bodyPr>
            <a:normAutofit/>
          </a:bodyPr>
          <a:lstStyle/>
          <a:p>
            <a:r>
              <a:rPr lang="tr-TR" sz="4000" b="1" dirty="0" smtClean="0"/>
              <a:t>Heyetteki katılımcı 13 firma,</a:t>
            </a:r>
          </a:p>
          <a:p>
            <a:r>
              <a:rPr lang="tr-TR" sz="4000" b="1" dirty="0" smtClean="0"/>
              <a:t>63 ikili iş görüşmesi gerçekleştirmiştir</a:t>
            </a:r>
            <a:endParaRPr lang="tr-TR" sz="4000" b="1" dirty="0"/>
          </a:p>
        </p:txBody>
      </p:sp>
      <p:sp>
        <p:nvSpPr>
          <p:cNvPr id="5" name="Metin Yer Tutucusu 3"/>
          <p:cNvSpPr txBox="1">
            <a:spLocks/>
          </p:cNvSpPr>
          <p:nvPr/>
        </p:nvSpPr>
        <p:spPr>
          <a:xfrm>
            <a:off x="280231" y="208720"/>
            <a:ext cx="10187602" cy="705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b="1" dirty="0" smtClean="0">
                <a:solidFill>
                  <a:srgbClr val="FFC000"/>
                </a:solidFill>
              </a:rPr>
              <a:t>GLOBAL CONNECT 2016 FUARI İKİLİ İŞ GÖRÜŞMELERİ</a:t>
            </a:r>
            <a:endParaRPr lang="tr-TR" sz="3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343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1682058" y="1160425"/>
            <a:ext cx="8308554" cy="5178298"/>
          </a:xfr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280231" y="208720"/>
            <a:ext cx="10187602" cy="705680"/>
          </a:xfrm>
        </p:spPr>
        <p:txBody>
          <a:bodyPr>
            <a:noAutofit/>
          </a:bodyPr>
          <a:lstStyle/>
          <a:p>
            <a:r>
              <a:rPr lang="tr-TR" sz="3200" b="1" dirty="0" smtClean="0">
                <a:solidFill>
                  <a:srgbClr val="00B0F0"/>
                </a:solidFill>
              </a:rPr>
              <a:t>Global Connect 2016 Fuarı Trakya Odaları Standı</a:t>
            </a:r>
            <a:endParaRPr lang="tr-TR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4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3694176" y="698905"/>
            <a:ext cx="7697788" cy="5601058"/>
          </a:xfr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532263" y="987552"/>
            <a:ext cx="3161913" cy="5315712"/>
          </a:xfrm>
        </p:spPr>
        <p:txBody>
          <a:bodyPr/>
          <a:lstStyle/>
          <a:p>
            <a:pPr lvl="0"/>
            <a:r>
              <a:rPr lang="tr-TR" sz="3400" dirty="0" smtClean="0">
                <a:solidFill>
                  <a:prstClr val="black"/>
                </a:solidFill>
              </a:rPr>
              <a:t>Türk standında T.C. Stuttgart Başkonsolosu ve Ticaret Ataşesi heyetimize eşlik etti. </a:t>
            </a:r>
            <a:endParaRPr lang="tr-TR" sz="3400" dirty="0">
              <a:solidFill>
                <a:prstClr val="black"/>
              </a:solidFill>
            </a:endParaRPr>
          </a:p>
        </p:txBody>
      </p:sp>
      <p:sp>
        <p:nvSpPr>
          <p:cNvPr id="6" name="Metin Yer Tutucusu 3"/>
          <p:cNvSpPr txBox="1">
            <a:spLocks/>
          </p:cNvSpPr>
          <p:nvPr/>
        </p:nvSpPr>
        <p:spPr>
          <a:xfrm>
            <a:off x="280231" y="208720"/>
            <a:ext cx="10187602" cy="705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b="1" dirty="0" smtClean="0">
                <a:solidFill>
                  <a:srgbClr val="00B0F0"/>
                </a:solidFill>
              </a:rPr>
              <a:t>GLOBAL CONNECT 2016 FUARI TRAKYA ODALARI STANDI</a:t>
            </a:r>
            <a:endParaRPr lang="tr-TR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9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t="7990" r="11928" b="11072"/>
          <a:stretch/>
        </p:blipFill>
        <p:spPr>
          <a:xfrm>
            <a:off x="1705970" y="802466"/>
            <a:ext cx="8665055" cy="5823522"/>
          </a:xfrm>
        </p:spPr>
      </p:pic>
      <p:sp>
        <p:nvSpPr>
          <p:cNvPr id="3" name="Metin Yer Tutucusu 3"/>
          <p:cNvSpPr txBox="1">
            <a:spLocks/>
          </p:cNvSpPr>
          <p:nvPr/>
        </p:nvSpPr>
        <p:spPr>
          <a:xfrm>
            <a:off x="280231" y="208720"/>
            <a:ext cx="10187602" cy="705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b="1" dirty="0" smtClean="0">
                <a:solidFill>
                  <a:srgbClr val="00B0F0"/>
                </a:solidFill>
              </a:rPr>
              <a:t>GLOBAL CONNECT 2016 FUARI TRAKYA ODALARI STANDI</a:t>
            </a:r>
            <a:endParaRPr lang="tr-TR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95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3846287" y="1114256"/>
            <a:ext cx="7509102" cy="5444034"/>
          </a:xfr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09433" y="841829"/>
            <a:ext cx="3436854" cy="557261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tr-TR" sz="3200" dirty="0" smtClean="0"/>
              <a:t>Fuar merkezinde Çerkezköy TSO </a:t>
            </a:r>
          </a:p>
          <a:p>
            <a:pPr>
              <a:spcBef>
                <a:spcPts val="0"/>
              </a:spcBef>
            </a:pPr>
            <a:r>
              <a:rPr lang="tr-TR" sz="3200" dirty="0" smtClean="0"/>
              <a:t>Meclis Başkanımız Taha Ülker ve beraberindekiler, </a:t>
            </a:r>
            <a:r>
              <a:rPr lang="tr-TR" sz="3200" dirty="0" err="1" smtClean="0"/>
              <a:t>Ulm</a:t>
            </a:r>
            <a:r>
              <a:rPr lang="tr-TR" sz="3200" dirty="0" smtClean="0"/>
              <a:t> </a:t>
            </a:r>
            <a:r>
              <a:rPr lang="tr-TR" sz="3200" dirty="0"/>
              <a:t>Ticaret ve Sanayi Odası </a:t>
            </a:r>
            <a:endParaRPr lang="tr-TR" sz="3200" dirty="0" smtClean="0"/>
          </a:p>
          <a:p>
            <a:pPr>
              <a:spcBef>
                <a:spcPts val="0"/>
              </a:spcBef>
            </a:pPr>
            <a:r>
              <a:rPr lang="tr-TR" sz="3200" dirty="0" smtClean="0"/>
              <a:t>Genel </a:t>
            </a:r>
            <a:r>
              <a:rPr lang="tr-TR" sz="3200" dirty="0"/>
              <a:t>Müdürü </a:t>
            </a:r>
            <a:r>
              <a:rPr lang="tr-TR" sz="3200" dirty="0" smtClean="0"/>
              <a:t>Sayın </a:t>
            </a:r>
            <a:r>
              <a:rPr lang="tr-TR" sz="3200" dirty="0" err="1" smtClean="0"/>
              <a:t>Otto</a:t>
            </a:r>
            <a:r>
              <a:rPr lang="tr-TR" sz="3200" dirty="0" smtClean="0"/>
              <a:t> </a:t>
            </a:r>
            <a:r>
              <a:rPr lang="tr-TR" sz="3200" dirty="0" err="1" smtClean="0"/>
              <a:t>Salzle</a:t>
            </a:r>
            <a:r>
              <a:rPr lang="tr-TR" sz="3200" dirty="0" smtClean="0"/>
              <a:t> ile  bir görüşme gerçekleştirdi</a:t>
            </a:r>
          </a:p>
          <a:p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169761" y="138578"/>
            <a:ext cx="5316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 smtClean="0">
                <a:solidFill>
                  <a:srgbClr val="00B050"/>
                </a:solidFill>
              </a:rPr>
              <a:t>ULM IHK İLE DEĞERLENDİRME</a:t>
            </a:r>
            <a:endParaRPr lang="tr-TR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46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t="5139" r="7785"/>
          <a:stretch/>
        </p:blipFill>
        <p:spPr>
          <a:xfrm>
            <a:off x="2407854" y="723353"/>
            <a:ext cx="8177247" cy="5994399"/>
          </a:xfrm>
        </p:spPr>
      </p:pic>
      <p:sp>
        <p:nvSpPr>
          <p:cNvPr id="6" name="Dikdörtgen 5"/>
          <p:cNvSpPr/>
          <p:nvPr/>
        </p:nvSpPr>
        <p:spPr>
          <a:xfrm>
            <a:off x="169761" y="138578"/>
            <a:ext cx="5316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 smtClean="0">
                <a:solidFill>
                  <a:srgbClr val="00B050"/>
                </a:solidFill>
              </a:rPr>
              <a:t>ULM IHK İLE DEĞERLENDİRME</a:t>
            </a:r>
            <a:endParaRPr lang="tr-TR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81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4296228" y="471916"/>
            <a:ext cx="7247845" cy="5722964"/>
          </a:xfr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78175" y="1171758"/>
            <a:ext cx="3509640" cy="5573486"/>
          </a:xfrm>
        </p:spPr>
        <p:txBody>
          <a:bodyPr>
            <a:normAutofit/>
          </a:bodyPr>
          <a:lstStyle/>
          <a:p>
            <a:r>
              <a:rPr lang="tr-TR" sz="3600" dirty="0" smtClean="0">
                <a:solidFill>
                  <a:prstClr val="black"/>
                </a:solidFill>
              </a:rPr>
              <a:t>Görüşmeye</a:t>
            </a:r>
          </a:p>
          <a:p>
            <a:r>
              <a:rPr lang="tr-TR" sz="3600" dirty="0" smtClean="0">
                <a:solidFill>
                  <a:prstClr val="black"/>
                </a:solidFill>
              </a:rPr>
              <a:t>T.C. Stuttgart Başkonsolosumuz Sayın Ahmet Akıntı da eşlik etti</a:t>
            </a:r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169761" y="138578"/>
            <a:ext cx="5316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 smtClean="0">
                <a:solidFill>
                  <a:srgbClr val="00B050"/>
                </a:solidFill>
              </a:rPr>
              <a:t>ULM IHK İLE DEĞERLENDİRME</a:t>
            </a:r>
            <a:endParaRPr lang="tr-TR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9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593669" y="957943"/>
            <a:ext cx="874340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800" b="0" i="0" dirty="0" smtClean="0">
                <a:solidFill>
                  <a:srgbClr val="C00000"/>
                </a:solidFill>
                <a:effectLst/>
                <a:latin typeface="Helvetica" panose="020B0604020202020204" pitchFamily="34" charset="0"/>
              </a:rPr>
              <a:t>Almanya’nın Stuttgart Fuar Merkezi’nde 26-27 Ekim 2016 tarihlerinde "Global Connect İş Fuarı ve Forumu" düzenlenmiştir. </a:t>
            </a:r>
            <a:endParaRPr lang="tr-TR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3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Yer Tutucusu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4923430" y="987425"/>
            <a:ext cx="6554788" cy="5175720"/>
          </a:xfr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9" y="987425"/>
            <a:ext cx="3770312" cy="4943475"/>
          </a:xfrm>
        </p:spPr>
        <p:txBody>
          <a:bodyPr>
            <a:normAutofit/>
          </a:bodyPr>
          <a:lstStyle/>
          <a:p>
            <a:r>
              <a:rPr lang="tr-TR" sz="3200" dirty="0" smtClean="0"/>
              <a:t>T.C. Stuttgart </a:t>
            </a:r>
            <a:r>
              <a:rPr lang="tr-TR" sz="3200" dirty="0" smtClean="0">
                <a:solidFill>
                  <a:srgbClr val="FF0000"/>
                </a:solidFill>
              </a:rPr>
              <a:t>Başkonsolosu Sayın Ahmet Akıntı </a:t>
            </a:r>
            <a:r>
              <a:rPr lang="tr-TR" sz="3200" dirty="0" smtClean="0"/>
              <a:t>ziyaretin ikinci gününde </a:t>
            </a:r>
            <a:r>
              <a:rPr lang="tr-TR" sz="3200" dirty="0" err="1" smtClean="0"/>
              <a:t>Ulm</a:t>
            </a:r>
            <a:r>
              <a:rPr lang="tr-TR" sz="3200" dirty="0" smtClean="0"/>
              <a:t> </a:t>
            </a:r>
            <a:r>
              <a:rPr lang="tr-TR" sz="3200" dirty="0"/>
              <a:t>Sanayi ve Ticaret Odası'nın organizatörlüğünde </a:t>
            </a:r>
            <a:r>
              <a:rPr lang="tr-TR" sz="3200" dirty="0" smtClean="0"/>
              <a:t>gerçekleştirilen </a:t>
            </a:r>
            <a:r>
              <a:rPr lang="tr-TR" sz="3200" dirty="0" smtClean="0">
                <a:solidFill>
                  <a:srgbClr val="00B0F0"/>
                </a:solidFill>
              </a:rPr>
              <a:t>‘Türkiye </a:t>
            </a:r>
            <a:r>
              <a:rPr lang="tr-TR" sz="3200" dirty="0">
                <a:solidFill>
                  <a:srgbClr val="00B0F0"/>
                </a:solidFill>
              </a:rPr>
              <a:t>Ekonomi </a:t>
            </a:r>
            <a:r>
              <a:rPr lang="tr-TR" sz="3200" dirty="0" smtClean="0">
                <a:solidFill>
                  <a:srgbClr val="00B0F0"/>
                </a:solidFill>
              </a:rPr>
              <a:t>Forumu’nda </a:t>
            </a:r>
            <a:r>
              <a:rPr lang="tr-TR" sz="3200" dirty="0" smtClean="0"/>
              <a:t>konuştu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69761" y="138578"/>
            <a:ext cx="5316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 smtClean="0">
                <a:solidFill>
                  <a:srgbClr val="00B0F0"/>
                </a:solidFill>
              </a:rPr>
              <a:t>TÜRKİYE EKONOMİ FORUMU </a:t>
            </a:r>
            <a:endParaRPr lang="tr-TR" sz="3200" b="1" dirty="0"/>
          </a:p>
        </p:txBody>
      </p:sp>
    </p:spTree>
    <p:extLst>
      <p:ext uri="{BB962C8B-B14F-4D97-AF65-F5344CB8AC3E}">
        <p14:creationId xmlns:p14="http://schemas.microsoft.com/office/powerpoint/2010/main" val="92289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 t="15887" r="-533"/>
          <a:stretch/>
        </p:blipFill>
        <p:spPr>
          <a:xfrm>
            <a:off x="3048000" y="812800"/>
            <a:ext cx="8902700" cy="5410200"/>
          </a:xfr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77672" y="965200"/>
            <a:ext cx="2621127" cy="4914900"/>
          </a:xfrm>
        </p:spPr>
        <p:txBody>
          <a:bodyPr>
            <a:noAutofit/>
          </a:bodyPr>
          <a:lstStyle/>
          <a:p>
            <a:r>
              <a:rPr lang="tr-TR" sz="2800" dirty="0"/>
              <a:t>‘Türkiye Ekonomi Forumu’nda </a:t>
            </a:r>
            <a:r>
              <a:rPr lang="tr-TR" sz="2800" dirty="0" smtClean="0"/>
              <a:t>Türk heyeti arasında T.C. Stuttgart Ticaret Ataşemiz </a:t>
            </a:r>
            <a:r>
              <a:rPr lang="tr-TR" sz="2800" dirty="0" smtClean="0">
                <a:solidFill>
                  <a:srgbClr val="00B0F0"/>
                </a:solidFill>
              </a:rPr>
              <a:t>Sayın Mehmet </a:t>
            </a:r>
            <a:r>
              <a:rPr lang="tr-TR" sz="2800" dirty="0">
                <a:solidFill>
                  <a:srgbClr val="00B0F0"/>
                </a:solidFill>
              </a:rPr>
              <a:t>Ali Çolakoğlu </a:t>
            </a:r>
            <a:r>
              <a:rPr lang="tr-TR" sz="2800" dirty="0" smtClean="0"/>
              <a:t>da vardı</a:t>
            </a:r>
            <a:endParaRPr lang="tr-TR" sz="2800" dirty="0"/>
          </a:p>
        </p:txBody>
      </p:sp>
      <p:sp>
        <p:nvSpPr>
          <p:cNvPr id="6" name="Dikdörtgen 5"/>
          <p:cNvSpPr/>
          <p:nvPr/>
        </p:nvSpPr>
        <p:spPr>
          <a:xfrm>
            <a:off x="169761" y="138578"/>
            <a:ext cx="5316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 smtClean="0">
                <a:solidFill>
                  <a:srgbClr val="00B0F0"/>
                </a:solidFill>
              </a:rPr>
              <a:t>TÜRKİYE EKONOMİ FORUMU </a:t>
            </a:r>
            <a:endParaRPr lang="tr-TR" sz="3200" b="1" dirty="0"/>
          </a:p>
        </p:txBody>
      </p:sp>
    </p:spTree>
    <p:extLst>
      <p:ext uri="{BB962C8B-B14F-4D97-AF65-F5344CB8AC3E}">
        <p14:creationId xmlns:p14="http://schemas.microsoft.com/office/powerpoint/2010/main" val="144466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9" y="2281453"/>
            <a:ext cx="3932237" cy="2961107"/>
          </a:xfrm>
        </p:spPr>
        <p:txBody>
          <a:bodyPr>
            <a:normAutofit fontScale="90000"/>
          </a:bodyPr>
          <a:lstStyle/>
          <a:p>
            <a:pPr algn="ctr"/>
            <a:r>
              <a:rPr lang="tr-TR" sz="7200" b="1" dirty="0" smtClean="0"/>
              <a:t>FUAR ZİYARETİ</a:t>
            </a:r>
            <a:br>
              <a:rPr lang="tr-TR" sz="7200" b="1" dirty="0" smtClean="0"/>
            </a:br>
            <a:r>
              <a:rPr lang="tr-TR" sz="7200" b="1" dirty="0" smtClean="0"/>
              <a:t>3. GÜN</a:t>
            </a:r>
            <a:endParaRPr lang="tr-TR" sz="7200" b="1" dirty="0"/>
          </a:p>
        </p:txBody>
      </p:sp>
      <p:pic>
        <p:nvPicPr>
          <p:cNvPr id="6" name="Resim Yer Tutucusu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" t="-184" r="-283" b="9244"/>
          <a:stretch/>
        </p:blipFill>
        <p:spPr>
          <a:xfrm>
            <a:off x="5183189" y="522513"/>
            <a:ext cx="6154945" cy="5324911"/>
          </a:xfrm>
        </p:spPr>
      </p:pic>
    </p:spTree>
    <p:extLst>
      <p:ext uri="{BB962C8B-B14F-4D97-AF65-F5344CB8AC3E}">
        <p14:creationId xmlns:p14="http://schemas.microsoft.com/office/powerpoint/2010/main" val="326129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899886"/>
            <a:ext cx="3932237" cy="4969102"/>
          </a:xfrm>
        </p:spPr>
        <p:txBody>
          <a:bodyPr>
            <a:noAutofit/>
          </a:bodyPr>
          <a:lstStyle/>
          <a:p>
            <a:r>
              <a:rPr lang="tr-TR" sz="4000" dirty="0" smtClean="0"/>
              <a:t>Fuar ve forum etkinliklerinin üçüncü gününde METAL, İNŞAAT VE ENERJİ grupları olarak fabrika ziyaretlerine gidildi</a:t>
            </a:r>
            <a:endParaRPr lang="tr-TR" sz="4000" dirty="0"/>
          </a:p>
        </p:txBody>
      </p:sp>
    </p:spTree>
    <p:extLst>
      <p:ext uri="{BB962C8B-B14F-4D97-AF65-F5344CB8AC3E}">
        <p14:creationId xmlns:p14="http://schemas.microsoft.com/office/powerpoint/2010/main" val="99811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3389376" y="402035"/>
            <a:ext cx="8107680" cy="6068616"/>
          </a:xfr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504967" y="999744"/>
            <a:ext cx="2823449" cy="4925568"/>
          </a:xfrm>
        </p:spPr>
        <p:txBody>
          <a:bodyPr>
            <a:normAutofit/>
          </a:bodyPr>
          <a:lstStyle/>
          <a:p>
            <a:r>
              <a:rPr lang="tr-TR" sz="3600" dirty="0" smtClean="0"/>
              <a:t>MEBA  </a:t>
            </a:r>
            <a:r>
              <a:rPr lang="tr-TR" sz="3600" dirty="0" err="1"/>
              <a:t>Sawing</a:t>
            </a:r>
            <a:r>
              <a:rPr lang="tr-TR" sz="3600" dirty="0"/>
              <a:t> Solutions</a:t>
            </a:r>
          </a:p>
          <a:p>
            <a:r>
              <a:rPr lang="tr-TR" sz="3600" dirty="0" smtClean="0"/>
              <a:t>Metal testere fabrikası ziyaret edildi</a:t>
            </a:r>
          </a:p>
          <a:p>
            <a:endParaRPr lang="tr-TR" dirty="0"/>
          </a:p>
        </p:txBody>
      </p:sp>
      <p:sp>
        <p:nvSpPr>
          <p:cNvPr id="6" name="Metin Yer Tutucusu 3"/>
          <p:cNvSpPr txBox="1">
            <a:spLocks/>
          </p:cNvSpPr>
          <p:nvPr/>
        </p:nvSpPr>
        <p:spPr>
          <a:xfrm>
            <a:off x="159673" y="109184"/>
            <a:ext cx="3168743" cy="678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METAL GRUBU</a:t>
            </a:r>
            <a:endParaRPr lang="tr-T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7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" r="8550" b="21106"/>
          <a:stretch/>
        </p:blipFill>
        <p:spPr>
          <a:xfrm>
            <a:off x="2295917" y="747897"/>
            <a:ext cx="9416860" cy="5839968"/>
          </a:xfrm>
        </p:spPr>
      </p:pic>
      <p:sp>
        <p:nvSpPr>
          <p:cNvPr id="3" name="Metin Yer Tutucusu 3"/>
          <p:cNvSpPr txBox="1">
            <a:spLocks/>
          </p:cNvSpPr>
          <p:nvPr/>
        </p:nvSpPr>
        <p:spPr>
          <a:xfrm>
            <a:off x="159673" y="109184"/>
            <a:ext cx="3168743" cy="678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METAL GRUBU</a:t>
            </a:r>
            <a:endParaRPr lang="tr-T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5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 b="15509"/>
          <a:stretch/>
        </p:blipFill>
        <p:spPr>
          <a:xfrm>
            <a:off x="3291840" y="643247"/>
            <a:ext cx="8136700" cy="5428369"/>
          </a:xfr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91320" y="768096"/>
            <a:ext cx="2605448" cy="5100892"/>
          </a:xfrm>
        </p:spPr>
        <p:txBody>
          <a:bodyPr>
            <a:normAutofit/>
          </a:bodyPr>
          <a:lstStyle/>
          <a:p>
            <a:r>
              <a:rPr lang="tr-TR" sz="3600" dirty="0" smtClean="0"/>
              <a:t>MEBA</a:t>
            </a:r>
          </a:p>
          <a:p>
            <a:r>
              <a:rPr lang="tr-TR" sz="3600" dirty="0" smtClean="0"/>
              <a:t>Testere Fabrika yetkilileri ürünleri ve üretim hakkında bilgi verdi</a:t>
            </a:r>
            <a:endParaRPr lang="tr-TR" sz="3600" dirty="0"/>
          </a:p>
        </p:txBody>
      </p:sp>
      <p:sp>
        <p:nvSpPr>
          <p:cNvPr id="6" name="Metin Yer Tutucusu 3"/>
          <p:cNvSpPr txBox="1">
            <a:spLocks/>
          </p:cNvSpPr>
          <p:nvPr/>
        </p:nvSpPr>
        <p:spPr>
          <a:xfrm>
            <a:off x="159673" y="109184"/>
            <a:ext cx="3168743" cy="678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METAL GRUBU</a:t>
            </a:r>
            <a:endParaRPr lang="tr-T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1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" t="23894" r="-452" b="12721"/>
          <a:stretch/>
        </p:blipFill>
        <p:spPr>
          <a:xfrm>
            <a:off x="1088633" y="1708374"/>
            <a:ext cx="10321119" cy="4825731"/>
          </a:xfrm>
        </p:spPr>
      </p:pic>
      <p:sp>
        <p:nvSpPr>
          <p:cNvPr id="3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6" y="678025"/>
            <a:ext cx="10818811" cy="4918012"/>
          </a:xfrm>
        </p:spPr>
        <p:txBody>
          <a:bodyPr>
            <a:normAutofit/>
          </a:bodyPr>
          <a:lstStyle/>
          <a:p>
            <a:pPr algn="ctr"/>
            <a:r>
              <a:rPr lang="tr-TR" sz="3200" dirty="0"/>
              <a:t>HANDWERK </a:t>
            </a:r>
            <a:r>
              <a:rPr lang="tr-TR" sz="3200" dirty="0" err="1"/>
              <a:t>INTERNATİONAL’da</a:t>
            </a:r>
            <a:r>
              <a:rPr lang="tr-TR" sz="3200" dirty="0"/>
              <a:t> </a:t>
            </a:r>
            <a:r>
              <a:rPr lang="tr-TR" sz="3200" dirty="0" smtClean="0"/>
              <a:t>inşaat </a:t>
            </a:r>
            <a:r>
              <a:rPr lang="tr-TR" sz="3200" dirty="0"/>
              <a:t>ve enerji verimliliği sektörlerine yönelik yapılan </a:t>
            </a:r>
            <a:r>
              <a:rPr lang="tr-TR" sz="3200" dirty="0" smtClean="0"/>
              <a:t>toplantı</a:t>
            </a:r>
            <a:endParaRPr lang="tr-TR" sz="3200" dirty="0"/>
          </a:p>
        </p:txBody>
      </p:sp>
      <p:sp>
        <p:nvSpPr>
          <p:cNvPr id="4" name="Metin Yer Tutucusu 3"/>
          <p:cNvSpPr txBox="1">
            <a:spLocks/>
          </p:cNvSpPr>
          <p:nvPr/>
        </p:nvSpPr>
        <p:spPr>
          <a:xfrm>
            <a:off x="159673" y="109184"/>
            <a:ext cx="4139372" cy="678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İNŞAAT VE ENERJİ GRUBU</a:t>
            </a:r>
            <a:endParaRPr lang="tr-T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1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398" r="14398"/>
          <a:stretch>
            <a:fillRect/>
          </a:stretch>
        </p:blipFill>
        <p:spPr>
          <a:xfrm>
            <a:off x="4174643" y="409433"/>
            <a:ext cx="7795174" cy="6155140"/>
          </a:xfrm>
          <a:prstGeom prst="rect">
            <a:avLst/>
          </a:prstGeom>
        </p:spPr>
      </p:pic>
      <p:sp>
        <p:nvSpPr>
          <p:cNvPr id="6" name="Metin Yer Tutucusu 3"/>
          <p:cNvSpPr>
            <a:spLocks noGrp="1"/>
          </p:cNvSpPr>
          <p:nvPr>
            <p:ph type="body" sz="half" idx="2"/>
          </p:nvPr>
        </p:nvSpPr>
        <p:spPr>
          <a:xfrm>
            <a:off x="559558" y="950976"/>
            <a:ext cx="3275463" cy="4918012"/>
          </a:xfrm>
        </p:spPr>
        <p:txBody>
          <a:bodyPr>
            <a:normAutofit/>
          </a:bodyPr>
          <a:lstStyle/>
          <a:p>
            <a:r>
              <a:rPr lang="tr-TR" sz="3200" dirty="0" smtClean="0"/>
              <a:t>VIRTUAL </a:t>
            </a:r>
            <a:r>
              <a:rPr lang="tr-TR" sz="3200" dirty="0"/>
              <a:t>DIMENSION CENTER firmasının 3 boyutlu inşaat çizimleri ile statik konumlandırmalar hakkında </a:t>
            </a:r>
            <a:r>
              <a:rPr lang="tr-TR" sz="3200" dirty="0" smtClean="0"/>
              <a:t>sunumları</a:t>
            </a:r>
            <a:endParaRPr lang="tr-TR" sz="3200" dirty="0"/>
          </a:p>
        </p:txBody>
      </p:sp>
      <p:sp>
        <p:nvSpPr>
          <p:cNvPr id="8" name="Metin Yer Tutucusu 3"/>
          <p:cNvSpPr txBox="1">
            <a:spLocks/>
          </p:cNvSpPr>
          <p:nvPr/>
        </p:nvSpPr>
        <p:spPr>
          <a:xfrm>
            <a:off x="159673" y="109184"/>
            <a:ext cx="4139372" cy="678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İNŞAAT VE ENERJİ GRUBU</a:t>
            </a:r>
            <a:endParaRPr lang="tr-T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531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 t="15988" r="5286" b="19011"/>
          <a:stretch/>
        </p:blipFill>
        <p:spPr>
          <a:xfrm>
            <a:off x="3352800" y="633984"/>
            <a:ext cx="8375904" cy="5644896"/>
          </a:xfr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545910" y="950976"/>
            <a:ext cx="2282635" cy="4918012"/>
          </a:xfrm>
        </p:spPr>
        <p:txBody>
          <a:bodyPr>
            <a:normAutofit/>
          </a:bodyPr>
          <a:lstStyle/>
          <a:p>
            <a:r>
              <a:rPr lang="tr-TR" sz="3200" dirty="0" smtClean="0"/>
              <a:t>VIRTUAL </a:t>
            </a:r>
            <a:r>
              <a:rPr lang="tr-TR" sz="3200" dirty="0"/>
              <a:t>DIMENSION CENTER firmasının </a:t>
            </a:r>
            <a:r>
              <a:rPr lang="tr-TR" sz="3200" dirty="0" smtClean="0"/>
              <a:t>tadilat ettiği Stuttgart Parlamento Binası</a:t>
            </a:r>
            <a:endParaRPr lang="tr-TR" sz="3200" dirty="0"/>
          </a:p>
        </p:txBody>
      </p:sp>
      <p:sp>
        <p:nvSpPr>
          <p:cNvPr id="6" name="Metin Yer Tutucusu 3"/>
          <p:cNvSpPr txBox="1">
            <a:spLocks/>
          </p:cNvSpPr>
          <p:nvPr/>
        </p:nvSpPr>
        <p:spPr>
          <a:xfrm>
            <a:off x="159673" y="109184"/>
            <a:ext cx="4139372" cy="678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İNŞAAT VE ENERJİ GRUBU</a:t>
            </a:r>
            <a:endParaRPr lang="tr-T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0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Yer Tutucusu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7" r="19997"/>
          <a:stretch>
            <a:fillRect/>
          </a:stretch>
        </p:blipFill>
        <p:spPr>
          <a:xfrm>
            <a:off x="812800" y="682625"/>
            <a:ext cx="11031538" cy="5718175"/>
          </a:xfrm>
        </p:spPr>
      </p:pic>
    </p:spTree>
    <p:extLst>
      <p:ext uri="{BB962C8B-B14F-4D97-AF65-F5344CB8AC3E}">
        <p14:creationId xmlns:p14="http://schemas.microsoft.com/office/powerpoint/2010/main" val="313317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Yer Tutucusu 6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0334" r="30463"/>
          <a:stretch/>
        </p:blipFill>
        <p:spPr>
          <a:xfrm>
            <a:off x="970782" y="527866"/>
            <a:ext cx="4215367" cy="6045421"/>
          </a:xfrm>
          <a:prstGeom prst="rect">
            <a:avLst/>
          </a:prstGeom>
        </p:spPr>
      </p:pic>
      <p:sp>
        <p:nvSpPr>
          <p:cNvPr id="5" name="Metin Yer Tutucusu 3"/>
          <p:cNvSpPr txBox="1">
            <a:spLocks/>
          </p:cNvSpPr>
          <p:nvPr/>
        </p:nvSpPr>
        <p:spPr>
          <a:xfrm>
            <a:off x="159672" y="109184"/>
            <a:ext cx="5995467" cy="678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BASINDA STUTTGART İŞ GEZİSİ</a:t>
            </a:r>
            <a:endParaRPr lang="tr-TR" sz="3200" b="1" dirty="0">
              <a:solidFill>
                <a:srgbClr val="FF0000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30421" r="30349"/>
          <a:stretch/>
        </p:blipFill>
        <p:spPr>
          <a:xfrm>
            <a:off x="6753849" y="578508"/>
            <a:ext cx="4182925" cy="5994779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3064816" y="3550576"/>
            <a:ext cx="2197291" cy="317114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6774206" y="943971"/>
            <a:ext cx="4182925" cy="194935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49212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Yer Tutucusu 3"/>
          <p:cNvSpPr txBox="1">
            <a:spLocks/>
          </p:cNvSpPr>
          <p:nvPr/>
        </p:nvSpPr>
        <p:spPr>
          <a:xfrm>
            <a:off x="159672" y="109184"/>
            <a:ext cx="5995467" cy="678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BASINDA STUTTGART İŞ GEZİSİ</a:t>
            </a:r>
            <a:endParaRPr lang="tr-TR" sz="3200" b="1" dirty="0">
              <a:solidFill>
                <a:srgbClr val="FF0000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15314" r="13422" b="9375"/>
          <a:stretch/>
        </p:blipFill>
        <p:spPr>
          <a:xfrm rot="16200000">
            <a:off x="6176557" y="1613846"/>
            <a:ext cx="5800300" cy="4147026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8205265" y="1175983"/>
            <a:ext cx="2944955" cy="267268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31993" t="4990" r="30875" b="8070"/>
          <a:stretch/>
        </p:blipFill>
        <p:spPr>
          <a:xfrm>
            <a:off x="1050877" y="787208"/>
            <a:ext cx="4421876" cy="5820885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1064524" y="926754"/>
            <a:ext cx="3111691" cy="3171144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00714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Yer Tutucusu 3"/>
          <p:cNvSpPr txBox="1">
            <a:spLocks/>
          </p:cNvSpPr>
          <p:nvPr/>
        </p:nvSpPr>
        <p:spPr>
          <a:xfrm>
            <a:off x="159672" y="109184"/>
            <a:ext cx="8438418" cy="678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KATILIMCI DEĞERLENDİRMELERİ-GENEL GEZİ</a:t>
            </a:r>
            <a:endParaRPr lang="tr-TR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345331"/>
              </p:ext>
            </p:extLst>
          </p:nvPr>
        </p:nvGraphicFramePr>
        <p:xfrm>
          <a:off x="478300" y="787212"/>
          <a:ext cx="11057207" cy="3672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8184"/>
                <a:gridCol w="1447366"/>
                <a:gridCol w="2238369"/>
                <a:gridCol w="2002752"/>
                <a:gridCol w="1430536"/>
              </a:tblGrid>
              <a:tr h="563629">
                <a:tc>
                  <a:txBody>
                    <a:bodyPr/>
                    <a:lstStyle/>
                    <a:p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Memnun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Yeterli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Geliştirilebilir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Kararsız</a:t>
                      </a:r>
                      <a:endParaRPr lang="tr-TR" sz="2400" dirty="0"/>
                    </a:p>
                  </a:txBody>
                  <a:tcPr/>
                </a:tc>
              </a:tr>
              <a:tr h="571457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Etkinlik öncesi organizasyon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6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5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3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0</a:t>
                      </a:r>
                      <a:endParaRPr lang="tr-TR" sz="2400" dirty="0"/>
                    </a:p>
                  </a:txBody>
                  <a:tcPr/>
                </a:tc>
              </a:tr>
              <a:tr h="571457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Organizasyonun firmanıza katkısı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7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5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2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0</a:t>
                      </a:r>
                      <a:endParaRPr lang="tr-TR" sz="2400" dirty="0"/>
                    </a:p>
                  </a:txBody>
                  <a:tcPr/>
                </a:tc>
              </a:tr>
              <a:tr h="571457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Ulaşım Organizasyonu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13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1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0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0</a:t>
                      </a:r>
                      <a:endParaRPr lang="tr-TR" sz="2400" dirty="0"/>
                    </a:p>
                  </a:txBody>
                  <a:tcPr/>
                </a:tc>
              </a:tr>
              <a:tr h="571457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Otel Organizasyonu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13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1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0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0</a:t>
                      </a:r>
                      <a:endParaRPr lang="tr-TR" sz="2400" dirty="0"/>
                    </a:p>
                  </a:txBody>
                  <a:tcPr/>
                </a:tc>
              </a:tr>
              <a:tr h="571457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Tekrar</a:t>
                      </a:r>
                      <a:r>
                        <a:rPr lang="tr-TR" sz="2400" baseline="0" dirty="0" smtClean="0"/>
                        <a:t> Katılım</a:t>
                      </a:r>
                      <a:endParaRPr lang="tr-TR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8 kesin</a:t>
                      </a:r>
                      <a:endParaRPr lang="tr-TR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3 uygun olursa</a:t>
                      </a:r>
                      <a:endParaRPr lang="tr-TR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1 kararsız</a:t>
                      </a:r>
                      <a:endParaRPr lang="tr-TR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97867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Yer Tutucusu 3"/>
          <p:cNvSpPr txBox="1">
            <a:spLocks/>
          </p:cNvSpPr>
          <p:nvPr/>
        </p:nvSpPr>
        <p:spPr>
          <a:xfrm>
            <a:off x="159671" y="109184"/>
            <a:ext cx="11236209" cy="678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KATILIMCI DEĞERLENDİRMELERİ-İKİLİ GÖRÜŞMELER - </a:t>
            </a:r>
            <a:r>
              <a:rPr lang="tr-TR" sz="3200" b="1" u="sng" dirty="0" smtClean="0">
                <a:solidFill>
                  <a:srgbClr val="FF0000"/>
                </a:solidFill>
              </a:rPr>
              <a:t>13 FİRMA 63 GÖRÜŞME</a:t>
            </a:r>
            <a:endParaRPr lang="tr-TR" sz="3200" b="1" u="sng" dirty="0">
              <a:solidFill>
                <a:srgbClr val="FF0000"/>
              </a:solidFill>
            </a:endParaRPr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879588"/>
              </p:ext>
            </p:extLst>
          </p:nvPr>
        </p:nvGraphicFramePr>
        <p:xfrm>
          <a:off x="478300" y="787212"/>
          <a:ext cx="11354309" cy="5668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4945"/>
                <a:gridCol w="1707116"/>
                <a:gridCol w="2640075"/>
                <a:gridCol w="2362173"/>
              </a:tblGrid>
              <a:tr h="559820">
                <a:tc>
                  <a:txBody>
                    <a:bodyPr/>
                    <a:lstStyle/>
                    <a:p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Memnun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Yeterli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Geliştirilebilir</a:t>
                      </a:r>
                      <a:endParaRPr lang="tr-TR" sz="2400" dirty="0"/>
                    </a:p>
                  </a:txBody>
                  <a:tcPr/>
                </a:tc>
              </a:tr>
              <a:tr h="567595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Etkinlik öncesi organizasyon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2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3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3</a:t>
                      </a:r>
                      <a:endParaRPr lang="tr-TR" sz="2400" dirty="0"/>
                    </a:p>
                  </a:txBody>
                  <a:tcPr/>
                </a:tc>
              </a:tr>
              <a:tr h="567595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İş bağlantısına katkısı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1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5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1</a:t>
                      </a:r>
                      <a:endParaRPr lang="tr-TR" sz="2400" dirty="0"/>
                    </a:p>
                  </a:txBody>
                  <a:tcPr/>
                </a:tc>
              </a:tr>
              <a:tr h="567595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Karşılıklı randevulaşma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2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3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2</a:t>
                      </a:r>
                      <a:endParaRPr lang="tr-TR" sz="2400" dirty="0"/>
                    </a:p>
                  </a:txBody>
                  <a:tcPr/>
                </a:tc>
              </a:tr>
              <a:tr h="567595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Numune alışverişi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2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4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1</a:t>
                      </a:r>
                      <a:endParaRPr lang="tr-TR" sz="2400" dirty="0"/>
                    </a:p>
                  </a:txBody>
                  <a:tcPr/>
                </a:tc>
              </a:tr>
              <a:tr h="567595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Görüşülen kişi nitelik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2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3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2</a:t>
                      </a:r>
                      <a:endParaRPr lang="tr-TR" sz="2400" dirty="0"/>
                    </a:p>
                  </a:txBody>
                  <a:tcPr/>
                </a:tc>
              </a:tr>
              <a:tr h="567595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Karşılıklı ziyaret planı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0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5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2</a:t>
                      </a:r>
                      <a:endParaRPr lang="tr-TR" sz="2400" dirty="0"/>
                    </a:p>
                  </a:txBody>
                  <a:tcPr/>
                </a:tc>
              </a:tr>
              <a:tr h="567595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Mekan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4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3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0</a:t>
                      </a:r>
                      <a:endParaRPr lang="tr-TR" sz="2400" dirty="0"/>
                    </a:p>
                  </a:txBody>
                  <a:tcPr/>
                </a:tc>
              </a:tr>
              <a:tr h="567595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Süre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0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6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 smtClean="0"/>
                        <a:t>1</a:t>
                      </a:r>
                      <a:endParaRPr lang="tr-TR" sz="2400" dirty="0"/>
                    </a:p>
                  </a:txBody>
                  <a:tcPr/>
                </a:tc>
              </a:tr>
              <a:tr h="567595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Tekrar</a:t>
                      </a:r>
                      <a:r>
                        <a:rPr lang="tr-TR" sz="2400" baseline="0" dirty="0" smtClean="0"/>
                        <a:t> Katılım</a:t>
                      </a:r>
                      <a:endParaRPr lang="tr-TR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457200" indent="-457200" algn="ctr">
                        <a:buAutoNum type="arabicPlain" startAt="7"/>
                      </a:pPr>
                      <a:r>
                        <a:rPr lang="tr-TR" sz="2400" dirty="0" smtClean="0"/>
                        <a:t>EVET</a:t>
                      </a:r>
                      <a:endParaRPr lang="tr-TR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8610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2805906" y="305037"/>
            <a:ext cx="6172200" cy="4873625"/>
          </a:xfrm>
        </p:spPr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4722124"/>
            <a:ext cx="10719866" cy="1146863"/>
          </a:xfrm>
        </p:spPr>
        <p:txBody>
          <a:bodyPr>
            <a:noAutofit/>
          </a:bodyPr>
          <a:lstStyle/>
          <a:p>
            <a:pPr algn="ctr"/>
            <a:endParaRPr lang="tr-TR" sz="5400" dirty="0" smtClean="0"/>
          </a:p>
          <a:p>
            <a:pPr algn="ctr"/>
            <a:r>
              <a:rPr lang="tr-TR" sz="5400" dirty="0" smtClean="0"/>
              <a:t>TEŞEKKÜRLER</a:t>
            </a:r>
            <a:endParaRPr lang="tr-TR" sz="5400" dirty="0"/>
          </a:p>
        </p:txBody>
      </p:sp>
    </p:spTree>
    <p:extLst>
      <p:ext uri="{BB962C8B-B14F-4D97-AF65-F5344CB8AC3E}">
        <p14:creationId xmlns:p14="http://schemas.microsoft.com/office/powerpoint/2010/main" val="2369012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714103" y="714103"/>
            <a:ext cx="10737668" cy="4606245"/>
          </a:xfrm>
        </p:spPr>
        <p:txBody>
          <a:bodyPr>
            <a:noAutofit/>
          </a:bodyPr>
          <a:lstStyle/>
          <a:p>
            <a:pPr algn="ctr"/>
            <a:r>
              <a:rPr lang="tr-TR" sz="4800" b="0" i="0" dirty="0" smtClean="0">
                <a:solidFill>
                  <a:srgbClr val="1D2129"/>
                </a:solidFill>
                <a:effectLst/>
                <a:latin typeface="Helvetica" panose="020B0604020202020204" pitchFamily="34" charset="0"/>
              </a:rPr>
              <a:t>Almanya'nın önde gelen ihracat ekonomisi forumlarından biri olan Global Connect Forumu'na, </a:t>
            </a:r>
          </a:p>
          <a:p>
            <a:pPr algn="ctr"/>
            <a:r>
              <a:rPr lang="tr-TR" sz="4800" b="0" i="0" dirty="0" err="1" smtClean="0">
                <a:solidFill>
                  <a:srgbClr val="1D2129"/>
                </a:solidFill>
                <a:effectLst/>
                <a:latin typeface="Helvetica" panose="020B0604020202020204" pitchFamily="34" charset="0"/>
              </a:rPr>
              <a:t>Ulm</a:t>
            </a:r>
            <a:r>
              <a:rPr lang="tr-TR" sz="4800" b="0" i="0" dirty="0" smtClean="0">
                <a:solidFill>
                  <a:srgbClr val="1D2129"/>
                </a:solidFill>
                <a:effectLst/>
                <a:latin typeface="Helvetica" panose="020B0604020202020204" pitchFamily="34" charset="0"/>
              </a:rPr>
              <a:t> Sanayi ve Ticaret Odası'nın daveti üzerine Odamızın koordinatörlüğünde olmak üzere…</a:t>
            </a:r>
            <a:endParaRPr lang="tr-TR" sz="4800" dirty="0"/>
          </a:p>
        </p:txBody>
      </p:sp>
    </p:spTree>
    <p:extLst>
      <p:ext uri="{BB962C8B-B14F-4D97-AF65-F5344CB8AC3E}">
        <p14:creationId xmlns:p14="http://schemas.microsoft.com/office/powerpoint/2010/main" val="131751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114697" y="792480"/>
            <a:ext cx="965780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800" b="0" i="0" dirty="0" smtClean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Trakya Bölgesinden </a:t>
            </a:r>
          </a:p>
          <a:p>
            <a:pPr algn="ctr"/>
            <a:r>
              <a:rPr lang="tr-TR" sz="4800" b="0" i="0" dirty="0" smtClean="0">
                <a:solidFill>
                  <a:srgbClr val="0070C0"/>
                </a:solidFill>
                <a:effectLst/>
                <a:latin typeface="Helvetica" panose="020B0604020202020204" pitchFamily="34" charset="0"/>
              </a:rPr>
              <a:t>Edirne, Kırklareli ve Tekirdağ'daki il ve ilçelerdeki sanayi, ticaret odalarının yönetici ve üyelerinden oluşan işadamları heyetimiz resmi temaslarda ve ikili iş görüşmelerinde bulunmuşlardır</a:t>
            </a:r>
            <a:r>
              <a:rPr lang="tr-TR" sz="4800" b="0" i="0" dirty="0" smtClean="0">
                <a:solidFill>
                  <a:srgbClr val="1D2129"/>
                </a:solidFill>
                <a:effectLst/>
                <a:latin typeface="Helvetica" panose="020B0604020202020204" pitchFamily="34" charset="0"/>
              </a:rPr>
              <a:t>.</a:t>
            </a:r>
            <a:endParaRPr lang="tr-TR" sz="4800" dirty="0"/>
          </a:p>
        </p:txBody>
      </p:sp>
    </p:spTree>
    <p:extLst>
      <p:ext uri="{BB962C8B-B14F-4D97-AF65-F5344CB8AC3E}">
        <p14:creationId xmlns:p14="http://schemas.microsoft.com/office/powerpoint/2010/main" val="411862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Yer Tutucusu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7" r="7797"/>
          <a:stretch>
            <a:fillRect/>
          </a:stretch>
        </p:blipFill>
        <p:spPr/>
      </p:pic>
      <p:sp>
        <p:nvSpPr>
          <p:cNvPr id="11" name="Metin Yer Tutucusu 10"/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3932237" cy="4881563"/>
          </a:xfrm>
        </p:spPr>
        <p:txBody>
          <a:bodyPr>
            <a:noAutofit/>
          </a:bodyPr>
          <a:lstStyle/>
          <a:p>
            <a:r>
              <a:rPr lang="tr-TR" sz="3200" dirty="0" smtClean="0"/>
              <a:t>Çerkezköy TSO koordinatörlüğündeki Trakya İş dünyası heyetinin </a:t>
            </a:r>
            <a:r>
              <a:rPr lang="tr-TR" sz="3200" dirty="0"/>
              <a:t>üç günlük programında, ilk gün belirlenen heyet ile </a:t>
            </a:r>
            <a:r>
              <a:rPr lang="tr-TR" sz="3200" dirty="0">
                <a:solidFill>
                  <a:srgbClr val="0070C0"/>
                </a:solidFill>
              </a:rPr>
              <a:t>T.C. Stuttgart Başkonsolosu </a:t>
            </a:r>
            <a:r>
              <a:rPr lang="tr-TR" sz="3200" dirty="0" smtClean="0">
                <a:solidFill>
                  <a:srgbClr val="0070C0"/>
                </a:solidFill>
              </a:rPr>
              <a:t>Sayın Ahmet </a:t>
            </a:r>
            <a:r>
              <a:rPr lang="tr-TR" sz="3200" dirty="0">
                <a:solidFill>
                  <a:srgbClr val="0070C0"/>
                </a:solidFill>
              </a:rPr>
              <a:t>Akıntı </a:t>
            </a:r>
            <a:r>
              <a:rPr lang="tr-TR" sz="3200" dirty="0" smtClean="0"/>
              <a:t>ve…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40116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888274"/>
            <a:ext cx="3932237" cy="4980714"/>
          </a:xfrm>
        </p:spPr>
        <p:txBody>
          <a:bodyPr>
            <a:normAutofit/>
          </a:bodyPr>
          <a:lstStyle/>
          <a:p>
            <a:endParaRPr lang="tr-TR" sz="3200" dirty="0" smtClean="0"/>
          </a:p>
          <a:p>
            <a:endParaRPr lang="tr-TR" sz="3200" dirty="0"/>
          </a:p>
          <a:p>
            <a:r>
              <a:rPr lang="tr-TR" sz="3200" dirty="0" smtClean="0"/>
              <a:t>T.C</a:t>
            </a:r>
            <a:r>
              <a:rPr lang="tr-TR" sz="3200" dirty="0"/>
              <a:t>. Stuttgart Başkonsolosluğu </a:t>
            </a:r>
            <a:r>
              <a:rPr lang="tr-TR" sz="3200" dirty="0">
                <a:solidFill>
                  <a:srgbClr val="0070C0"/>
                </a:solidFill>
              </a:rPr>
              <a:t>Ticaret Ataşesi </a:t>
            </a:r>
            <a:r>
              <a:rPr lang="tr-TR" sz="3200" dirty="0" smtClean="0">
                <a:solidFill>
                  <a:srgbClr val="0070C0"/>
                </a:solidFill>
              </a:rPr>
              <a:t>Sayın Mehmet </a:t>
            </a:r>
            <a:r>
              <a:rPr lang="tr-TR" sz="3200" dirty="0">
                <a:solidFill>
                  <a:srgbClr val="0070C0"/>
                </a:solidFill>
              </a:rPr>
              <a:t>Ali Çolakoğlu </a:t>
            </a:r>
            <a:r>
              <a:rPr lang="tr-TR" sz="3200" dirty="0"/>
              <a:t>ziyaret edildi.</a:t>
            </a:r>
          </a:p>
        </p:txBody>
      </p:sp>
    </p:spTree>
    <p:extLst>
      <p:ext uri="{BB962C8B-B14F-4D97-AF65-F5344CB8AC3E}">
        <p14:creationId xmlns:p14="http://schemas.microsoft.com/office/powerpoint/2010/main" val="2427700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Yer Tutucus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987425"/>
            <a:ext cx="3932237" cy="4881563"/>
          </a:xfrm>
        </p:spPr>
        <p:txBody>
          <a:bodyPr>
            <a:noAutofit/>
          </a:bodyPr>
          <a:lstStyle/>
          <a:p>
            <a:r>
              <a:rPr lang="tr-TR" sz="2800" dirty="0" smtClean="0"/>
              <a:t>Bir saati aşkın süre yapılan görüşmede </a:t>
            </a:r>
          </a:p>
          <a:p>
            <a:r>
              <a:rPr lang="tr-TR" sz="2800" dirty="0" smtClean="0">
                <a:solidFill>
                  <a:srgbClr val="0070C0"/>
                </a:solidFill>
              </a:rPr>
              <a:t>T.C. Stuttgart Başkonsolosumuz Sayın  Ahmet Akıntı</a:t>
            </a:r>
            <a:r>
              <a:rPr lang="tr-TR" sz="2800" dirty="0" smtClean="0"/>
              <a:t>, heyetteki her isimle tek tek tanıştı ve meslekî dilek ve önerilerini dinledi. </a:t>
            </a:r>
          </a:p>
          <a:p>
            <a:r>
              <a:rPr lang="tr-TR" sz="2800" dirty="0" smtClean="0">
                <a:solidFill>
                  <a:srgbClr val="0070C0"/>
                </a:solidFill>
              </a:rPr>
              <a:t>Global </a:t>
            </a:r>
            <a:r>
              <a:rPr lang="tr-TR" sz="2800" dirty="0">
                <a:solidFill>
                  <a:srgbClr val="0070C0"/>
                </a:solidFill>
              </a:rPr>
              <a:t>C</a:t>
            </a:r>
            <a:r>
              <a:rPr lang="tr-TR" sz="2800" dirty="0" smtClean="0">
                <a:solidFill>
                  <a:srgbClr val="0070C0"/>
                </a:solidFill>
              </a:rPr>
              <a:t>onnect </a:t>
            </a:r>
            <a:r>
              <a:rPr lang="tr-TR" sz="2800" dirty="0" smtClean="0"/>
              <a:t>Fuarının uluslararası çok önemli bir organizasyon olduğunu kaydetti.</a:t>
            </a:r>
          </a:p>
          <a:p>
            <a:r>
              <a:rPr lang="tr-TR" sz="2800" dirty="0" smtClean="0"/>
              <a:t> 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1776316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678</Words>
  <Application>Microsoft Office PowerPoint</Application>
  <PresentationFormat>Özel</PresentationFormat>
  <Paragraphs>139</Paragraphs>
  <Slides>44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44</vt:i4>
      </vt:variant>
    </vt:vector>
  </HeadingPairs>
  <TitlesOfParts>
    <vt:vector size="45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FUAR ZİYARETİ 2. GÜN</vt:lpstr>
      <vt:lpstr>PowerPoint Sunusu</vt:lpstr>
      <vt:lpstr>PowerPoint Sunusu</vt:lpstr>
      <vt:lpstr>GLOBAL CONNECT 2016 FUARI AÇILIŞ KONUŞMASI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FUAR ZİYARETİ 3. GÜN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HP</dc:creator>
  <cp:lastModifiedBy>qwerty</cp:lastModifiedBy>
  <cp:revision>55</cp:revision>
  <dcterms:created xsi:type="dcterms:W3CDTF">2016-11-13T12:40:18Z</dcterms:created>
  <dcterms:modified xsi:type="dcterms:W3CDTF">2016-11-22T12:20:29Z</dcterms:modified>
</cp:coreProperties>
</file>