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2"/>
  </p:sldMasterIdLst>
  <p:notesMasterIdLst>
    <p:notesMasterId r:id="rId11"/>
  </p:notesMasterIdLst>
  <p:handoutMasterIdLst>
    <p:handoutMasterId r:id="rId12"/>
  </p:handoutMasterIdLst>
  <p:sldIdLst>
    <p:sldId id="256" r:id="rId3"/>
    <p:sldId id="397" r:id="rId4"/>
    <p:sldId id="437" r:id="rId5"/>
    <p:sldId id="463" r:id="rId6"/>
    <p:sldId id="464" r:id="rId7"/>
    <p:sldId id="465" r:id="rId8"/>
    <p:sldId id="466" r:id="rId9"/>
    <p:sldId id="462" r:id="rId1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Yaza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9652" autoAdjust="0"/>
  </p:normalViewPr>
  <p:slideViewPr>
    <p:cSldViewPr snapToGrid="0">
      <p:cViewPr varScale="1">
        <p:scale>
          <a:sx n="72" d="100"/>
          <a:sy n="72" d="100"/>
        </p:scale>
        <p:origin x="1440" y="78"/>
      </p:cViewPr>
      <p:guideLst>
        <p:guide pos="3840"/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3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2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C4-4F41-4D50-B2C5-0B9EDCF885B8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ÇERKEZKÖY TİCARET VE SANAYİ ODASI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2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56B-8CD8-4DBD-A47E-73F7FA943FC3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3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06E3-5E67-4B9B-AFC3-AB4F77C2B82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800" y="1368110"/>
            <a:ext cx="4329000" cy="458855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368110"/>
            <a:ext cx="4329000" cy="458855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800" y="2109020"/>
            <a:ext cx="4329000" cy="3898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800" y="1341308"/>
            <a:ext cx="4329000" cy="6413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79" y="2110742"/>
            <a:ext cx="4329000" cy="3898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1339308"/>
            <a:ext cx="4329000" cy="6413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349832"/>
            <a:ext cx="8894925" cy="458070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F503-839E-4D0E-99BB-9CE37162A560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88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FA40-1978-4A0C-B377-0CCB2DF7432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E73B-AC2D-40EC-9456-8A2014F58F06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95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06B5-E00C-4655-9D31-1FB9980AEDCD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9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0DBF-C297-47E1-9B22-3B0C2F30AF3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79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E49-D24C-4CD0-904E-14169CE7A9A0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7358F86D-8E38-4338-8784-CF4AE8BCA7E6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9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D2E6-0A25-4123-8BED-26031483FB01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7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5F13C2-F409-4DA1-95F3-1889D2A99D2C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ÇERKEZKÖY TİCARET VE SANAYİ ODASI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7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00" r:id="rId12"/>
    <p:sldLayoutId id="2147483701" r:id="rId13"/>
    <p:sldLayoutId id="2147483702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5782" y="2961243"/>
            <a:ext cx="8534667" cy="117287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b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tr-TR" sz="44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Bashkortostan</a:t>
            </a:r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44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Bussiness</a:t>
            </a:r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Trip</a:t>
            </a:r>
            <a:b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tr-TR" sz="2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5782" y="4634126"/>
            <a:ext cx="8534667" cy="164121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Chamber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commerce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ındustry</a:t>
            </a:r>
            <a:endParaRPr lang="tr-TR" sz="1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/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Internatıonal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relatıons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department</a:t>
            </a:r>
            <a:endParaRPr lang="tr-TR" sz="1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İLKNUR İNAL ER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Çerkezköy, Tekirdağ – 2020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3515932" y="191506"/>
            <a:ext cx="3000778" cy="276973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5782" y="4636552"/>
            <a:ext cx="1615294" cy="163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9" y="218532"/>
            <a:ext cx="8234362" cy="826495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SCOPE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9979" y="6397496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2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681039" y="1285684"/>
            <a:ext cx="8978116" cy="3744044"/>
            <a:chOff x="709266" y="1298362"/>
            <a:chExt cx="8866534" cy="3858409"/>
          </a:xfrm>
        </p:grpSpPr>
        <p:sp>
          <p:nvSpPr>
            <p:cNvPr id="4" name="Serbest Form 3"/>
            <p:cNvSpPr/>
            <p:nvPr/>
          </p:nvSpPr>
          <p:spPr>
            <a:xfrm>
              <a:off x="709266" y="1298362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Serbest Form 5"/>
            <p:cNvSpPr/>
            <p:nvPr/>
          </p:nvSpPr>
          <p:spPr>
            <a:xfrm>
              <a:off x="1184050" y="1298363"/>
              <a:ext cx="8391749" cy="441103"/>
            </a:xfrm>
            <a:custGeom>
              <a:avLst/>
              <a:gdLst>
                <a:gd name="connsiteX0" fmla="*/ 73519 w 441103"/>
                <a:gd name="connsiteY0" fmla="*/ 0 h 8391749"/>
                <a:gd name="connsiteX1" fmla="*/ 367584 w 441103"/>
                <a:gd name="connsiteY1" fmla="*/ 0 h 8391749"/>
                <a:gd name="connsiteX2" fmla="*/ 441103 w 441103"/>
                <a:gd name="connsiteY2" fmla="*/ 73519 h 8391749"/>
                <a:gd name="connsiteX3" fmla="*/ 441103 w 441103"/>
                <a:gd name="connsiteY3" fmla="*/ 8391749 h 8391749"/>
                <a:gd name="connsiteX4" fmla="*/ 441103 w 441103"/>
                <a:gd name="connsiteY4" fmla="*/ 8391749 h 8391749"/>
                <a:gd name="connsiteX5" fmla="*/ 0 w 441103"/>
                <a:gd name="connsiteY5" fmla="*/ 8391749 h 8391749"/>
                <a:gd name="connsiteX6" fmla="*/ 0 w 441103"/>
                <a:gd name="connsiteY6" fmla="*/ 8391749 h 8391749"/>
                <a:gd name="connsiteX7" fmla="*/ 0 w 441103"/>
                <a:gd name="connsiteY7" fmla="*/ 73519 h 8391749"/>
                <a:gd name="connsiteX8" fmla="*/ 73519 w 441103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103" h="8391749">
                  <a:moveTo>
                    <a:pt x="441103" y="1398666"/>
                  </a:moveTo>
                  <a:lnTo>
                    <a:pt x="441103" y="6993083"/>
                  </a:lnTo>
                  <a:cubicBezTo>
                    <a:pt x="441103" y="7765532"/>
                    <a:pt x="439373" y="8391739"/>
                    <a:pt x="437239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239" y="10"/>
                  </a:lnTo>
                  <a:cubicBezTo>
                    <a:pt x="439373" y="10"/>
                    <a:pt x="441103" y="626217"/>
                    <a:pt x="441103" y="1398666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32962" rIns="32962" bIns="32964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800" b="1" kern="12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Visit</a:t>
              </a:r>
              <a:r>
                <a:rPr lang="tr-TR" sz="1800" b="1" kern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of </a:t>
              </a:r>
              <a:r>
                <a:rPr lang="tr-TR" sz="1800" b="1" kern="12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Bashkortostan</a:t>
              </a:r>
              <a:r>
                <a:rPr lang="tr-TR" sz="1800" b="1" kern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tr-TR" sz="1800" b="1" kern="12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Chamber</a:t>
              </a:r>
              <a:r>
                <a:rPr lang="tr-TR" sz="1800" b="1" kern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of Commerce </a:t>
              </a:r>
              <a:r>
                <a:rPr lang="tr-TR" sz="1800" b="1" kern="12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and</a:t>
              </a:r>
              <a:r>
                <a:rPr lang="tr-TR" sz="1800" b="1" kern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tr-TR" sz="1800" b="1" kern="12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Industry</a:t>
              </a:r>
              <a:endParaRPr lang="tr-TR" sz="1800" b="1" kern="12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709266" y="1905158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2129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21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10" name="Serbest Form 9"/>
            <p:cNvSpPr/>
            <p:nvPr/>
          </p:nvSpPr>
          <p:spPr>
            <a:xfrm>
              <a:off x="1184050" y="1905159"/>
              <a:ext cx="8391749" cy="440871"/>
            </a:xfrm>
            <a:custGeom>
              <a:avLst/>
              <a:gdLst>
                <a:gd name="connsiteX0" fmla="*/ 73480 w 440871"/>
                <a:gd name="connsiteY0" fmla="*/ 0 h 8391749"/>
                <a:gd name="connsiteX1" fmla="*/ 367391 w 440871"/>
                <a:gd name="connsiteY1" fmla="*/ 0 h 8391749"/>
                <a:gd name="connsiteX2" fmla="*/ 440871 w 440871"/>
                <a:gd name="connsiteY2" fmla="*/ 73480 h 8391749"/>
                <a:gd name="connsiteX3" fmla="*/ 440871 w 440871"/>
                <a:gd name="connsiteY3" fmla="*/ 8391749 h 8391749"/>
                <a:gd name="connsiteX4" fmla="*/ 440871 w 440871"/>
                <a:gd name="connsiteY4" fmla="*/ 8391749 h 8391749"/>
                <a:gd name="connsiteX5" fmla="*/ 0 w 440871"/>
                <a:gd name="connsiteY5" fmla="*/ 8391749 h 8391749"/>
                <a:gd name="connsiteX6" fmla="*/ 0 w 440871"/>
                <a:gd name="connsiteY6" fmla="*/ 8391749 h 8391749"/>
                <a:gd name="connsiteX7" fmla="*/ 0 w 440871"/>
                <a:gd name="connsiteY7" fmla="*/ 73480 h 8391749"/>
                <a:gd name="connsiteX8" fmla="*/ 73480 w 440871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871" h="8391749">
                  <a:moveTo>
                    <a:pt x="440871" y="1398660"/>
                  </a:moveTo>
                  <a:lnTo>
                    <a:pt x="440871" y="6993089"/>
                  </a:lnTo>
                  <a:cubicBezTo>
                    <a:pt x="440871" y="7765545"/>
                    <a:pt x="439143" y="8391739"/>
                    <a:pt x="437011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011" y="10"/>
                  </a:lnTo>
                  <a:cubicBezTo>
                    <a:pt x="439143" y="10"/>
                    <a:pt x="440871" y="626204"/>
                    <a:pt x="440871" y="139866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212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2952" rIns="32952" bIns="32952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Cooperation</a:t>
              </a: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Agreement</a:t>
              </a: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Signing</a:t>
              </a: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Ceremony</a:t>
              </a:r>
              <a:endParaRPr lang="tr-TR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709266" y="2572046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4258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42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14" name="Serbest Form 13"/>
            <p:cNvSpPr/>
            <p:nvPr/>
          </p:nvSpPr>
          <p:spPr>
            <a:xfrm>
              <a:off x="1184050" y="2587500"/>
              <a:ext cx="8391750" cy="433354"/>
            </a:xfrm>
            <a:custGeom>
              <a:avLst/>
              <a:gdLst>
                <a:gd name="connsiteX0" fmla="*/ 97648 w 585878"/>
                <a:gd name="connsiteY0" fmla="*/ 0 h 8391749"/>
                <a:gd name="connsiteX1" fmla="*/ 488230 w 585878"/>
                <a:gd name="connsiteY1" fmla="*/ 0 h 8391749"/>
                <a:gd name="connsiteX2" fmla="*/ 585878 w 585878"/>
                <a:gd name="connsiteY2" fmla="*/ 97648 h 8391749"/>
                <a:gd name="connsiteX3" fmla="*/ 585878 w 585878"/>
                <a:gd name="connsiteY3" fmla="*/ 8391749 h 8391749"/>
                <a:gd name="connsiteX4" fmla="*/ 585878 w 585878"/>
                <a:gd name="connsiteY4" fmla="*/ 8391749 h 8391749"/>
                <a:gd name="connsiteX5" fmla="*/ 0 w 585878"/>
                <a:gd name="connsiteY5" fmla="*/ 8391749 h 8391749"/>
                <a:gd name="connsiteX6" fmla="*/ 0 w 585878"/>
                <a:gd name="connsiteY6" fmla="*/ 8391749 h 8391749"/>
                <a:gd name="connsiteX7" fmla="*/ 0 w 585878"/>
                <a:gd name="connsiteY7" fmla="*/ 97648 h 8391749"/>
                <a:gd name="connsiteX8" fmla="*/ 97648 w 585878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878" h="8391749">
                  <a:moveTo>
                    <a:pt x="585878" y="1398653"/>
                  </a:moveTo>
                  <a:lnTo>
                    <a:pt x="585878" y="6993096"/>
                  </a:lnTo>
                  <a:cubicBezTo>
                    <a:pt x="585878" y="7765554"/>
                    <a:pt x="582826" y="8391742"/>
                    <a:pt x="579061" y="8391742"/>
                  </a:cubicBezTo>
                  <a:lnTo>
                    <a:pt x="0" y="8391742"/>
                  </a:lnTo>
                  <a:lnTo>
                    <a:pt x="0" y="839174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79061" y="7"/>
                  </a:lnTo>
                  <a:cubicBezTo>
                    <a:pt x="582826" y="7"/>
                    <a:pt x="585878" y="626195"/>
                    <a:pt x="585878" y="1398653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425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40030" rIns="40030" bIns="40031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800" b="1" kern="12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Bilateral</a:t>
              </a:r>
              <a:r>
                <a:rPr lang="tr-TR" sz="1800" b="1" kern="12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Business </a:t>
              </a:r>
              <a:r>
                <a:rPr lang="tr-TR" sz="1800" b="1" kern="12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Negotiations</a:t>
              </a:r>
              <a:endParaRPr lang="tr-TR" sz="1800" b="1" kern="12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15" name="Serbest Form 14"/>
            <p:cNvSpPr/>
            <p:nvPr/>
          </p:nvSpPr>
          <p:spPr>
            <a:xfrm>
              <a:off x="709266" y="3190314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6387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63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4</a:t>
              </a:r>
            </a:p>
          </p:txBody>
        </p:sp>
        <p:sp>
          <p:nvSpPr>
            <p:cNvPr id="16" name="Serbest Form 15"/>
            <p:cNvSpPr/>
            <p:nvPr/>
          </p:nvSpPr>
          <p:spPr>
            <a:xfrm>
              <a:off x="1184050" y="3191255"/>
              <a:ext cx="8391749" cy="440871"/>
            </a:xfrm>
            <a:custGeom>
              <a:avLst/>
              <a:gdLst>
                <a:gd name="connsiteX0" fmla="*/ 73480 w 440871"/>
                <a:gd name="connsiteY0" fmla="*/ 0 h 8391749"/>
                <a:gd name="connsiteX1" fmla="*/ 367391 w 440871"/>
                <a:gd name="connsiteY1" fmla="*/ 0 h 8391749"/>
                <a:gd name="connsiteX2" fmla="*/ 440871 w 440871"/>
                <a:gd name="connsiteY2" fmla="*/ 73480 h 8391749"/>
                <a:gd name="connsiteX3" fmla="*/ 440871 w 440871"/>
                <a:gd name="connsiteY3" fmla="*/ 8391749 h 8391749"/>
                <a:gd name="connsiteX4" fmla="*/ 440871 w 440871"/>
                <a:gd name="connsiteY4" fmla="*/ 8391749 h 8391749"/>
                <a:gd name="connsiteX5" fmla="*/ 0 w 440871"/>
                <a:gd name="connsiteY5" fmla="*/ 8391749 h 8391749"/>
                <a:gd name="connsiteX6" fmla="*/ 0 w 440871"/>
                <a:gd name="connsiteY6" fmla="*/ 8391749 h 8391749"/>
                <a:gd name="connsiteX7" fmla="*/ 0 w 440871"/>
                <a:gd name="connsiteY7" fmla="*/ 73480 h 8391749"/>
                <a:gd name="connsiteX8" fmla="*/ 73480 w 440871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871" h="8391749">
                  <a:moveTo>
                    <a:pt x="440871" y="1398660"/>
                  </a:moveTo>
                  <a:lnTo>
                    <a:pt x="440871" y="6993089"/>
                  </a:lnTo>
                  <a:cubicBezTo>
                    <a:pt x="440871" y="7765545"/>
                    <a:pt x="439143" y="8391739"/>
                    <a:pt x="437011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011" y="10"/>
                  </a:lnTo>
                  <a:cubicBezTo>
                    <a:pt x="439143" y="10"/>
                    <a:pt x="440871" y="626204"/>
                    <a:pt x="440871" y="139866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638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2952" rIns="32952" bIns="32952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Forum of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Legprom</a:t>
              </a: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 2020</a:t>
              </a:r>
            </a:p>
          </p:txBody>
        </p:sp>
        <p:sp>
          <p:nvSpPr>
            <p:cNvPr id="17" name="Serbest Form 16"/>
            <p:cNvSpPr/>
            <p:nvPr/>
          </p:nvSpPr>
          <p:spPr>
            <a:xfrm>
              <a:off x="709266" y="3832845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8515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85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5</a:t>
              </a:r>
            </a:p>
          </p:txBody>
        </p:sp>
        <p:sp>
          <p:nvSpPr>
            <p:cNvPr id="18" name="Serbest Form 17"/>
            <p:cNvSpPr/>
            <p:nvPr/>
          </p:nvSpPr>
          <p:spPr>
            <a:xfrm>
              <a:off x="1184050" y="3866476"/>
              <a:ext cx="8391749" cy="441908"/>
            </a:xfrm>
            <a:custGeom>
              <a:avLst/>
              <a:gdLst>
                <a:gd name="connsiteX0" fmla="*/ 98126 w 588744"/>
                <a:gd name="connsiteY0" fmla="*/ 0 h 8391749"/>
                <a:gd name="connsiteX1" fmla="*/ 490618 w 588744"/>
                <a:gd name="connsiteY1" fmla="*/ 0 h 8391749"/>
                <a:gd name="connsiteX2" fmla="*/ 588744 w 588744"/>
                <a:gd name="connsiteY2" fmla="*/ 98126 h 8391749"/>
                <a:gd name="connsiteX3" fmla="*/ 588744 w 588744"/>
                <a:gd name="connsiteY3" fmla="*/ 8391749 h 8391749"/>
                <a:gd name="connsiteX4" fmla="*/ 588744 w 588744"/>
                <a:gd name="connsiteY4" fmla="*/ 8391749 h 8391749"/>
                <a:gd name="connsiteX5" fmla="*/ 0 w 588744"/>
                <a:gd name="connsiteY5" fmla="*/ 8391749 h 8391749"/>
                <a:gd name="connsiteX6" fmla="*/ 0 w 588744"/>
                <a:gd name="connsiteY6" fmla="*/ 8391749 h 8391749"/>
                <a:gd name="connsiteX7" fmla="*/ 0 w 588744"/>
                <a:gd name="connsiteY7" fmla="*/ 98126 h 8391749"/>
                <a:gd name="connsiteX8" fmla="*/ 98126 w 588744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744" h="8391749">
                  <a:moveTo>
                    <a:pt x="588744" y="1398658"/>
                  </a:moveTo>
                  <a:lnTo>
                    <a:pt x="588744" y="6993091"/>
                  </a:lnTo>
                  <a:cubicBezTo>
                    <a:pt x="588744" y="7765537"/>
                    <a:pt x="585662" y="8391742"/>
                    <a:pt x="581860" y="8391742"/>
                  </a:cubicBezTo>
                  <a:lnTo>
                    <a:pt x="0" y="8391742"/>
                  </a:lnTo>
                  <a:lnTo>
                    <a:pt x="0" y="839174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81860" y="7"/>
                  </a:lnTo>
                  <a:cubicBezTo>
                    <a:pt x="585662" y="7"/>
                    <a:pt x="588744" y="626212"/>
                    <a:pt x="588744" y="139865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85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40170" rIns="40170" bIns="40171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800" b="0" kern="12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Meeting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with</a:t>
              </a: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the</a:t>
              </a: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President</a:t>
              </a:r>
              <a:r>
                <a:rPr lang="tr-TR" b="1" dirty="0">
                  <a:solidFill>
                    <a:schemeClr val="bg2">
                      <a:lumMod val="10000"/>
                    </a:schemeClr>
                  </a:solidFill>
                </a:rPr>
                <a:t> of </a:t>
              </a:r>
              <a:r>
                <a:rPr lang="tr-TR" b="1" dirty="0" err="1">
                  <a:solidFill>
                    <a:schemeClr val="bg2">
                      <a:lumMod val="10000"/>
                    </a:schemeClr>
                  </a:solidFill>
                </a:rPr>
                <a:t>Bashkortostan</a:t>
              </a:r>
              <a:endParaRPr lang="tr-TR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800" b="0" kern="12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19" name="Serbest Form 18"/>
            <p:cNvSpPr/>
            <p:nvPr/>
          </p:nvSpPr>
          <p:spPr>
            <a:xfrm>
              <a:off x="709266" y="4478507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10644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106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6</a:t>
              </a:r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4517162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Chamber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commerce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ındustry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sp>
        <p:nvSpPr>
          <p:cNvPr id="25" name="Serbest Form 23">
            <a:extLst>
              <a:ext uri="{FF2B5EF4-FFF2-40B4-BE49-F238E27FC236}">
                <a16:creationId xmlns:a16="http://schemas.microsoft.com/office/drawing/2014/main" id="{A2E84196-DF1A-48E4-B1DF-438BBBBAB376}"/>
              </a:ext>
            </a:extLst>
          </p:cNvPr>
          <p:cNvSpPr/>
          <p:nvPr/>
        </p:nvSpPr>
        <p:spPr>
          <a:xfrm>
            <a:off x="1161798" y="4413143"/>
            <a:ext cx="8497356" cy="427804"/>
          </a:xfrm>
          <a:custGeom>
            <a:avLst/>
            <a:gdLst>
              <a:gd name="connsiteX0" fmla="*/ 73480 w 440871"/>
              <a:gd name="connsiteY0" fmla="*/ 0 h 8391749"/>
              <a:gd name="connsiteX1" fmla="*/ 367391 w 440871"/>
              <a:gd name="connsiteY1" fmla="*/ 0 h 8391749"/>
              <a:gd name="connsiteX2" fmla="*/ 440871 w 440871"/>
              <a:gd name="connsiteY2" fmla="*/ 73480 h 8391749"/>
              <a:gd name="connsiteX3" fmla="*/ 440871 w 440871"/>
              <a:gd name="connsiteY3" fmla="*/ 8391749 h 8391749"/>
              <a:gd name="connsiteX4" fmla="*/ 440871 w 440871"/>
              <a:gd name="connsiteY4" fmla="*/ 8391749 h 8391749"/>
              <a:gd name="connsiteX5" fmla="*/ 0 w 440871"/>
              <a:gd name="connsiteY5" fmla="*/ 8391749 h 8391749"/>
              <a:gd name="connsiteX6" fmla="*/ 0 w 440871"/>
              <a:gd name="connsiteY6" fmla="*/ 8391749 h 8391749"/>
              <a:gd name="connsiteX7" fmla="*/ 0 w 440871"/>
              <a:gd name="connsiteY7" fmla="*/ 73480 h 8391749"/>
              <a:gd name="connsiteX8" fmla="*/ 73480 w 440871"/>
              <a:gd name="connsiteY8" fmla="*/ 0 h 839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871" h="8391749">
                <a:moveTo>
                  <a:pt x="440871" y="1398660"/>
                </a:moveTo>
                <a:lnTo>
                  <a:pt x="440871" y="6993089"/>
                </a:lnTo>
                <a:cubicBezTo>
                  <a:pt x="440871" y="7765545"/>
                  <a:pt x="439143" y="8391739"/>
                  <a:pt x="437011" y="8391739"/>
                </a:cubicBezTo>
                <a:lnTo>
                  <a:pt x="0" y="8391739"/>
                </a:lnTo>
                <a:lnTo>
                  <a:pt x="0" y="8391739"/>
                </a:lnTo>
                <a:lnTo>
                  <a:pt x="0" y="10"/>
                </a:lnTo>
                <a:lnTo>
                  <a:pt x="0" y="10"/>
                </a:lnTo>
                <a:lnTo>
                  <a:pt x="437011" y="10"/>
                </a:lnTo>
                <a:cubicBezTo>
                  <a:pt x="439143" y="10"/>
                  <a:pt x="440871" y="626204"/>
                  <a:pt x="440871" y="1398660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-1490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2952" rIns="32952" bIns="32953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b="1" dirty="0" err="1">
                <a:solidFill>
                  <a:schemeClr val="bg2">
                    <a:lumMod val="10000"/>
                  </a:schemeClr>
                </a:solidFill>
              </a:rPr>
              <a:t>Thanks</a:t>
            </a:r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BASHKORTOSTAN REPUBLIC BUSINESS TRIP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D28EC06-3982-4ED4-AF20-99B26EC8A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57" t="24805" r="24146" b="21421"/>
          <a:stretch/>
        </p:blipFill>
        <p:spPr>
          <a:xfrm>
            <a:off x="2190368" y="2923309"/>
            <a:ext cx="5723313" cy="3366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3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9" y="6440100"/>
            <a:ext cx="4517162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Chamber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commerce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ındustry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233200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Visit</a:t>
            </a:r>
            <a:r>
              <a:rPr lang="tr-TR" sz="2400" b="1" dirty="0">
                <a:solidFill>
                  <a:schemeClr val="accent1"/>
                </a:solidFill>
              </a:rPr>
              <a:t> of </a:t>
            </a:r>
            <a:r>
              <a:rPr lang="tr-TR" sz="2400" b="1" dirty="0" err="1">
                <a:solidFill>
                  <a:schemeClr val="accent1"/>
                </a:solidFill>
              </a:rPr>
              <a:t>Bashkortostan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Chamber</a:t>
            </a:r>
            <a:r>
              <a:rPr lang="tr-TR" sz="2400" b="1" dirty="0">
                <a:solidFill>
                  <a:schemeClr val="accent1"/>
                </a:solidFill>
              </a:rPr>
              <a:t> of Commerce </a:t>
            </a:r>
            <a:r>
              <a:rPr lang="tr-TR" sz="2400" b="1" dirty="0" err="1">
                <a:solidFill>
                  <a:schemeClr val="accent1"/>
                </a:solidFill>
              </a:rPr>
              <a:t>and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Industry</a:t>
            </a:r>
            <a:endParaRPr lang="tr-TR" sz="2400" b="1" dirty="0">
              <a:solidFill>
                <a:schemeClr val="accent1"/>
              </a:solidFill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tr-TR" sz="1800" dirty="0">
                <a:solidFill>
                  <a:srgbClr val="000000"/>
                </a:solidFill>
              </a:rPr>
              <a:t>Çerkezköy CCI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Bashkortostan</a:t>
            </a:r>
            <a:r>
              <a:rPr lang="tr-TR" sz="1800" dirty="0">
                <a:solidFill>
                  <a:srgbClr val="000000"/>
                </a:solidFill>
              </a:rPr>
              <a:t> CCI </a:t>
            </a:r>
            <a:r>
              <a:rPr lang="tr-TR" sz="1800" dirty="0" err="1">
                <a:solidFill>
                  <a:srgbClr val="000000"/>
                </a:solidFill>
              </a:rPr>
              <a:t>Delegation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came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together</a:t>
            </a:r>
            <a:r>
              <a:rPr lang="tr-TR" sz="1800" dirty="0">
                <a:solidFill>
                  <a:srgbClr val="000000"/>
                </a:solidFill>
              </a:rPr>
              <a:t> at a </a:t>
            </a:r>
            <a:r>
              <a:rPr lang="tr-TR" sz="1800" dirty="0" err="1">
                <a:solidFill>
                  <a:srgbClr val="000000"/>
                </a:solidFill>
              </a:rPr>
              <a:t>meetig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held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Baskortostan</a:t>
            </a:r>
            <a:r>
              <a:rPr lang="tr-TR" sz="1800" dirty="0">
                <a:solidFill>
                  <a:srgbClr val="000000"/>
                </a:solidFill>
              </a:rPr>
              <a:t> CCI. </a:t>
            </a:r>
            <a:r>
              <a:rPr lang="tr-TR" sz="1800" dirty="0" err="1">
                <a:solidFill>
                  <a:srgbClr val="000000"/>
                </a:solidFill>
              </a:rPr>
              <a:t>During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meeting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promotional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films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two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chambers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were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watched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opportunities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they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would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provide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for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their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members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cooperation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were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discussed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8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BASHKORTOSTAN REPUBLIC BUSINESS TRIP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4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4517162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Chamber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commerce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ındustry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233200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Cooperation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Agreement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7FF4362-BAFB-4092-BA2E-0CC6D91A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1800" dirty="0">
                <a:solidFill>
                  <a:srgbClr val="000000"/>
                </a:solidFill>
              </a:rPr>
              <a:t>A </a:t>
            </a:r>
            <a:r>
              <a:rPr lang="tr-TR" sz="1800" dirty="0" err="1">
                <a:solidFill>
                  <a:srgbClr val="000000"/>
                </a:solidFill>
              </a:rPr>
              <a:t>cooperation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agreement</a:t>
            </a:r>
            <a:r>
              <a:rPr lang="tr-TR" sz="1800" dirty="0">
                <a:solidFill>
                  <a:srgbClr val="000000"/>
                </a:solidFill>
              </a:rPr>
              <a:t> has </a:t>
            </a:r>
            <a:r>
              <a:rPr lang="tr-TR" sz="1800" dirty="0" err="1">
                <a:solidFill>
                  <a:srgbClr val="000000"/>
                </a:solidFill>
              </a:rPr>
              <a:t>been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signed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between</a:t>
            </a:r>
            <a:r>
              <a:rPr lang="tr-TR" sz="1800" dirty="0">
                <a:solidFill>
                  <a:srgbClr val="000000"/>
                </a:solidFill>
              </a:rPr>
              <a:t> Çerkezköy CCI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Bashkortostan</a:t>
            </a:r>
            <a:r>
              <a:rPr lang="tr-TR" sz="1800" dirty="0">
                <a:solidFill>
                  <a:srgbClr val="000000"/>
                </a:solidFill>
              </a:rPr>
              <a:t> CCI. </a:t>
            </a:r>
            <a:r>
              <a:rPr lang="tr-TR" sz="1800" dirty="0" err="1">
                <a:solidFill>
                  <a:srgbClr val="000000"/>
                </a:solidFill>
              </a:rPr>
              <a:t>This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agreement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will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allow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development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members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two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Chambers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increase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trade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opportunities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8784610-F786-4782-8FD6-4F2803884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92" t="25497" r="28671" b="24254"/>
          <a:stretch/>
        </p:blipFill>
        <p:spPr>
          <a:xfrm>
            <a:off x="2490354" y="2965787"/>
            <a:ext cx="4925291" cy="3188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0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BASHKORTOSTAN REPUBLIC BUSINESS TRIP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5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4517162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Chamber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commerce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ındustry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233200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Bilateral</a:t>
            </a:r>
            <a:r>
              <a:rPr lang="tr-TR" sz="2400" b="1" dirty="0">
                <a:solidFill>
                  <a:schemeClr val="accent1"/>
                </a:solidFill>
              </a:rPr>
              <a:t> Business </a:t>
            </a:r>
            <a:r>
              <a:rPr lang="tr-TR" sz="2400" b="1" dirty="0" err="1">
                <a:solidFill>
                  <a:schemeClr val="accent1"/>
                </a:solidFill>
              </a:rPr>
              <a:t>Negotiations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7FF4362-BAFB-4092-BA2E-0CC6D91A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60004"/>
            <a:ext cx="8172451" cy="4023360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dirty="0" err="1">
                <a:solidFill>
                  <a:srgbClr val="000000"/>
                </a:solidFill>
              </a:rPr>
              <a:t>Bilateral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business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meetings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were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held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between</a:t>
            </a:r>
            <a:r>
              <a:rPr lang="tr-TR" sz="1800" dirty="0">
                <a:solidFill>
                  <a:srgbClr val="000000"/>
                </a:solidFill>
              </a:rPr>
              <a:t> Çerkezköy CCI </a:t>
            </a:r>
            <a:r>
              <a:rPr lang="tr-TR" sz="1800" dirty="0" err="1">
                <a:solidFill>
                  <a:srgbClr val="000000"/>
                </a:solidFill>
              </a:rPr>
              <a:t>participating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companies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Bashkortostan</a:t>
            </a:r>
            <a:r>
              <a:rPr lang="tr-TR" sz="1800" dirty="0">
                <a:solidFill>
                  <a:srgbClr val="000000"/>
                </a:solidFill>
              </a:rPr>
              <a:t> CCI </a:t>
            </a:r>
            <a:r>
              <a:rPr lang="tr-TR" sz="1800" dirty="0" err="1">
                <a:solidFill>
                  <a:srgbClr val="000000"/>
                </a:solidFill>
              </a:rPr>
              <a:t>members</a:t>
            </a:r>
            <a:r>
              <a:rPr lang="tr-TR" sz="1800" dirty="0">
                <a:solidFill>
                  <a:srgbClr val="000000"/>
                </a:solidFill>
              </a:rPr>
              <a:t>. </a:t>
            </a:r>
            <a:r>
              <a:rPr lang="tr-TR" sz="1800" dirty="0" err="1">
                <a:solidFill>
                  <a:srgbClr val="000000"/>
                </a:solidFill>
              </a:rPr>
              <a:t>These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business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negotiations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have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enabled</a:t>
            </a:r>
            <a:r>
              <a:rPr lang="tr-TR" sz="1800" dirty="0">
                <a:solidFill>
                  <a:srgbClr val="000000"/>
                </a:solidFill>
              </a:rPr>
              <a:t> an </a:t>
            </a:r>
            <a:r>
              <a:rPr lang="tr-TR" sz="1800" dirty="0" err="1">
                <a:solidFill>
                  <a:srgbClr val="000000"/>
                </a:solidFill>
              </a:rPr>
              <a:t>increase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mutual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trade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between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two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countries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2410D0A-6294-4249-AE42-48D4EDD93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87" t="12067" r="16388" b="9728"/>
          <a:stretch/>
        </p:blipFill>
        <p:spPr>
          <a:xfrm>
            <a:off x="681038" y="2736305"/>
            <a:ext cx="2875723" cy="170717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D36EFB1-7115-4AFD-B041-A8D25455E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22" t="23563" r="26689" b="22339"/>
          <a:stretch/>
        </p:blipFill>
        <p:spPr>
          <a:xfrm>
            <a:off x="3553733" y="2736305"/>
            <a:ext cx="2714963" cy="176867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E0357C2-0FA4-4F0D-B010-5670DA48C7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56" t="23563" r="27358" b="23238"/>
          <a:stretch/>
        </p:blipFill>
        <p:spPr>
          <a:xfrm>
            <a:off x="6265667" y="2736305"/>
            <a:ext cx="2832794" cy="184651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3024ACF-F5BC-4A5D-9A79-D68125725C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89" t="31569" r="34581" b="23752"/>
          <a:stretch/>
        </p:blipFill>
        <p:spPr>
          <a:xfrm>
            <a:off x="3412923" y="4408334"/>
            <a:ext cx="2878156" cy="185717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3F3A99E-504A-4B01-AC91-3ADB100CE9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56" t="23563" r="27090" b="21625"/>
          <a:stretch/>
        </p:blipFill>
        <p:spPr>
          <a:xfrm>
            <a:off x="6265667" y="4409781"/>
            <a:ext cx="2875723" cy="186844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0FACCEB-A42F-462E-B146-EB43E1B175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756" t="23195" r="27492" b="22577"/>
          <a:stretch/>
        </p:blipFill>
        <p:spPr>
          <a:xfrm>
            <a:off x="671163" y="4408334"/>
            <a:ext cx="2867460" cy="18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BASHKORTOSTAN REPUBLIC BUSINESS TRIP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6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4391596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Chamber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commerce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ındustry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233200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Legprom</a:t>
            </a:r>
            <a:r>
              <a:rPr lang="tr-TR" sz="2400" b="1" dirty="0">
                <a:solidFill>
                  <a:schemeClr val="accent1"/>
                </a:solidFill>
              </a:rPr>
              <a:t> 2020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7FF4362-BAFB-4092-BA2E-0CC6D91A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1800" dirty="0">
                <a:solidFill>
                  <a:srgbClr val="000000"/>
                </a:solidFill>
              </a:rPr>
              <a:t>Çerkezköy CCI </a:t>
            </a:r>
            <a:r>
              <a:rPr lang="tr-TR" sz="1800" dirty="0" err="1">
                <a:solidFill>
                  <a:srgbClr val="000000"/>
                </a:solidFill>
              </a:rPr>
              <a:t>members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have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participated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development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Light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Industry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Sectors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Republic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Bashkortostan</a:t>
            </a:r>
            <a:r>
              <a:rPr lang="tr-TR" sz="1800" dirty="0">
                <a:solidFill>
                  <a:srgbClr val="000000"/>
                </a:solidFill>
              </a:rPr>
              <a:t>. At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forum, </a:t>
            </a:r>
            <a:r>
              <a:rPr lang="tr-TR" sz="1800" dirty="0" err="1">
                <a:solidFill>
                  <a:srgbClr val="000000"/>
                </a:solidFill>
              </a:rPr>
              <a:t>our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President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Assembly, </a:t>
            </a:r>
            <a:r>
              <a:rPr lang="tr-TR" sz="1800" dirty="0" err="1">
                <a:solidFill>
                  <a:srgbClr val="000000"/>
                </a:solidFill>
              </a:rPr>
              <a:t>Mr</a:t>
            </a:r>
            <a:r>
              <a:rPr lang="tr-TR" sz="1800" dirty="0">
                <a:solidFill>
                  <a:srgbClr val="000000"/>
                </a:solidFill>
              </a:rPr>
              <a:t>. Hacı Mehmet Erdoğan </a:t>
            </a:r>
            <a:r>
              <a:rPr lang="tr-TR" sz="1800" dirty="0" err="1">
                <a:solidFill>
                  <a:srgbClr val="000000"/>
                </a:solidFill>
              </a:rPr>
              <a:t>shared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development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Textile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Sector</a:t>
            </a:r>
            <a:r>
              <a:rPr lang="tr-TR" sz="1800" dirty="0">
                <a:solidFill>
                  <a:srgbClr val="000000"/>
                </a:solidFill>
              </a:rPr>
              <a:t> in Çerkezköy </a:t>
            </a:r>
            <a:r>
              <a:rPr lang="tr-TR" sz="1800" dirty="0" err="1">
                <a:solidFill>
                  <a:srgbClr val="000000"/>
                </a:solidFill>
              </a:rPr>
              <a:t>Region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with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participants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answered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questions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entrepreneurs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Republic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Bashkortostan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endParaRPr lang="tr-TR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22D1EF-E088-4915-853D-6BDABE38D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56" t="23563" r="26689" b="22339"/>
          <a:stretch/>
        </p:blipFill>
        <p:spPr>
          <a:xfrm>
            <a:off x="891539" y="3192251"/>
            <a:ext cx="3935895" cy="257142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3FE2CDD-4BD3-46B5-B3DF-2D17DD7CF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90" t="23563" r="26823" b="22101"/>
          <a:stretch/>
        </p:blipFill>
        <p:spPr>
          <a:xfrm>
            <a:off x="5185071" y="3192251"/>
            <a:ext cx="3878919" cy="25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BASHKORTOSTAN REPUBLIC BUSINESS TRIP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7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4517162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Chamber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commerce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ındustry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7FF4362-BAFB-4092-BA2E-0CC6D91A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1800" dirty="0">
                <a:solidFill>
                  <a:srgbClr val="000000"/>
                </a:solidFill>
              </a:rPr>
              <a:t>Çerkezköy CCI </a:t>
            </a:r>
            <a:r>
              <a:rPr lang="tr-TR" sz="1800" dirty="0" err="1">
                <a:solidFill>
                  <a:srgbClr val="000000"/>
                </a:solidFill>
              </a:rPr>
              <a:t>delegation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held</a:t>
            </a:r>
            <a:r>
              <a:rPr lang="tr-TR" sz="1800" dirty="0">
                <a:solidFill>
                  <a:srgbClr val="000000"/>
                </a:solidFill>
              </a:rPr>
              <a:t> a </a:t>
            </a:r>
            <a:r>
              <a:rPr lang="tr-TR" sz="1800" dirty="0" err="1">
                <a:solidFill>
                  <a:srgbClr val="000000"/>
                </a:solidFill>
              </a:rPr>
              <a:t>meeting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with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President</a:t>
            </a:r>
            <a:r>
              <a:rPr lang="tr-TR" sz="1800" dirty="0">
                <a:solidFill>
                  <a:srgbClr val="000000"/>
                </a:solidFill>
              </a:rPr>
              <a:t> of </a:t>
            </a:r>
            <a:r>
              <a:rPr lang="tr-TR" sz="1800" dirty="0" err="1">
                <a:solidFill>
                  <a:srgbClr val="000000"/>
                </a:solidFill>
              </a:rPr>
              <a:t>Bashkortostan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his </a:t>
            </a:r>
            <a:r>
              <a:rPr lang="tr-TR" sz="1800" dirty="0" err="1">
                <a:solidFill>
                  <a:srgbClr val="000000"/>
                </a:solidFill>
              </a:rPr>
              <a:t>deputies</a:t>
            </a:r>
            <a:r>
              <a:rPr lang="tr-TR" sz="1800" dirty="0">
                <a:solidFill>
                  <a:srgbClr val="000000"/>
                </a:solidFill>
              </a:rPr>
              <a:t>. </a:t>
            </a:r>
            <a:r>
              <a:rPr lang="tr-TR" sz="1800" dirty="0" err="1">
                <a:solidFill>
                  <a:srgbClr val="000000"/>
                </a:solidFill>
              </a:rPr>
              <a:t>During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meeting</a:t>
            </a:r>
            <a:r>
              <a:rPr lang="tr-TR" sz="1800" dirty="0">
                <a:solidFill>
                  <a:srgbClr val="000000"/>
                </a:solidFill>
              </a:rPr>
              <a:t>, Çerkezköy CCI </a:t>
            </a:r>
            <a:r>
              <a:rPr lang="tr-TR" sz="1800" dirty="0" err="1">
                <a:solidFill>
                  <a:srgbClr val="000000"/>
                </a:solidFill>
              </a:rPr>
              <a:t>members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conveyed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their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intention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to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invest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region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guiding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them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this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direction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especially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about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visa</a:t>
            </a:r>
            <a:r>
              <a:rPr lang="tr-TR" sz="1800" dirty="0">
                <a:solidFill>
                  <a:srgbClr val="000000"/>
                </a:solidFill>
              </a:rPr>
              <a:t> problem </a:t>
            </a:r>
            <a:r>
              <a:rPr lang="tr-TR" sz="1800" dirty="0" err="1">
                <a:solidFill>
                  <a:srgbClr val="000000"/>
                </a:solidFill>
              </a:rPr>
              <a:t>experienced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during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entry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into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country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31D2498E-53CC-4E74-B25A-BD946EAB38BE}"/>
              </a:ext>
            </a:extLst>
          </p:cNvPr>
          <p:cNvSpPr txBox="1">
            <a:spLocks/>
          </p:cNvSpPr>
          <p:nvPr/>
        </p:nvSpPr>
        <p:spPr>
          <a:xfrm>
            <a:off x="830790" y="1344046"/>
            <a:ext cx="8233200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>
                <a:solidFill>
                  <a:schemeClr val="accent1"/>
                </a:solidFill>
              </a:rPr>
              <a:t>Meeting </a:t>
            </a:r>
            <a:r>
              <a:rPr lang="tr-TR" sz="2400" b="1" dirty="0" err="1">
                <a:solidFill>
                  <a:schemeClr val="accent1"/>
                </a:solidFill>
              </a:rPr>
              <a:t>with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the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President</a:t>
            </a:r>
            <a:r>
              <a:rPr lang="tr-TR" sz="2400" b="1" dirty="0">
                <a:solidFill>
                  <a:schemeClr val="accent1"/>
                </a:solidFill>
              </a:rPr>
              <a:t> of </a:t>
            </a:r>
            <a:r>
              <a:rPr lang="tr-TR" sz="2400" b="1" dirty="0" err="1">
                <a:solidFill>
                  <a:schemeClr val="accent1"/>
                </a:solidFill>
              </a:rPr>
              <a:t>the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Republic</a:t>
            </a:r>
            <a:r>
              <a:rPr lang="tr-TR" sz="2400" b="1" dirty="0">
                <a:solidFill>
                  <a:schemeClr val="accent1"/>
                </a:solidFill>
              </a:rPr>
              <a:t> of </a:t>
            </a:r>
            <a:r>
              <a:rPr lang="tr-TR" sz="2400" b="1" dirty="0" err="1">
                <a:solidFill>
                  <a:schemeClr val="accent1"/>
                </a:solidFill>
              </a:rPr>
              <a:t>Bashkortostan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BDA459B-4E95-4390-9A74-B923DF3CA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56" t="23058" r="26823" b="22814"/>
          <a:stretch/>
        </p:blipFill>
        <p:spPr>
          <a:xfrm>
            <a:off x="866774" y="3279526"/>
            <a:ext cx="4110990" cy="269499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FEFF72A-CC17-4D47-9806-8741AB9B2E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22" t="23058" r="26957" b="22101"/>
          <a:stretch/>
        </p:blipFill>
        <p:spPr>
          <a:xfrm>
            <a:off x="5125225" y="3279526"/>
            <a:ext cx="4067805" cy="270184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F74989F-B4FD-4A1E-B2AB-3693A0247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45"/>
            <a:ext cx="1847622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</a:t>
            </a: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tr-TR" altLang="tr-TR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President</a:t>
            </a: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tr-TR" altLang="tr-T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5782" y="2961243"/>
            <a:ext cx="8534667" cy="117287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THANK YOU</a:t>
            </a:r>
            <a:endParaRPr lang="tr-TR" sz="2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5782" y="4634126"/>
            <a:ext cx="8534667" cy="164121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 CHAMBER OF COMMERCE AND INDUSTRY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INTERNATIONAL RELATIONS DEPARTMENT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İLKNUR İNAL ER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Çerkezköy, Tekirdağ – 2020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3515932" y="191506"/>
            <a:ext cx="3000778" cy="276973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5782" y="4636552"/>
            <a:ext cx="1615294" cy="163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çmişe bakış">
  <a:themeElements>
    <a:clrScheme name="Özel 7">
      <a:dk1>
        <a:srgbClr val="E7E6E6"/>
      </a:dk1>
      <a:lt1>
        <a:sysClr val="window" lastClr="FFFFFF"/>
      </a:lt1>
      <a:dk2>
        <a:srgbClr val="D7AED3"/>
      </a:dk2>
      <a:lt2>
        <a:srgbClr val="E7E6E6"/>
      </a:lt2>
      <a:accent1>
        <a:srgbClr val="FFC000"/>
      </a:accent1>
      <a:accent2>
        <a:srgbClr val="171616"/>
      </a:accent2>
      <a:accent3>
        <a:srgbClr val="FFFF66"/>
      </a:accent3>
      <a:accent4>
        <a:srgbClr val="FFFF00"/>
      </a:accent4>
      <a:accent5>
        <a:srgbClr val="CCCC00"/>
      </a:accent5>
      <a:accent6>
        <a:srgbClr val="808000"/>
      </a:accent6>
      <a:hlink>
        <a:srgbClr val="666633"/>
      </a:hlink>
      <a:folHlink>
        <a:srgbClr val="33330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385</Words>
  <Application>Microsoft Office PowerPoint</Application>
  <PresentationFormat>A4 Kağıt (210x297 mm)</PresentationFormat>
  <Paragraphs>54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Helv</vt:lpstr>
      <vt:lpstr>inherit</vt:lpstr>
      <vt:lpstr>Geçmişe bakış</vt:lpstr>
      <vt:lpstr> Bashkortostan Bussiness Trip </vt:lpstr>
      <vt:lpstr>SCOPE </vt:lpstr>
      <vt:lpstr>BASHKORTOSTAN REPUBLIC BUSINESS TRIP</vt:lpstr>
      <vt:lpstr>BASHKORTOSTAN REPUBLIC BUSINESS TRIP</vt:lpstr>
      <vt:lpstr>BASHKORTOSTAN REPUBLIC BUSINESS TRIP</vt:lpstr>
      <vt:lpstr>BASHKORTOSTAN REPUBLIC BUSINESS TRIP</vt:lpstr>
      <vt:lpstr>BASHKORTOSTAN REPUBLIC BUSINESS TRIP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2013-05-28T07:56:56Z</dcterms:created>
  <dcterms:modified xsi:type="dcterms:W3CDTF">2021-03-25T12:31:25Z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