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8" r:id="rId2"/>
  </p:sldMasterIdLst>
  <p:notesMasterIdLst>
    <p:notesMasterId r:id="rId18"/>
  </p:notesMasterIdLst>
  <p:handoutMasterIdLst>
    <p:handoutMasterId r:id="rId19"/>
  </p:handoutMasterIdLst>
  <p:sldIdLst>
    <p:sldId id="256" r:id="rId3"/>
    <p:sldId id="397" r:id="rId4"/>
    <p:sldId id="437" r:id="rId5"/>
    <p:sldId id="464" r:id="rId6"/>
    <p:sldId id="463" r:id="rId7"/>
    <p:sldId id="473" r:id="rId8"/>
    <p:sldId id="465" r:id="rId9"/>
    <p:sldId id="474" r:id="rId10"/>
    <p:sldId id="503" r:id="rId11"/>
    <p:sldId id="504" r:id="rId12"/>
    <p:sldId id="468" r:id="rId13"/>
    <p:sldId id="466" r:id="rId14"/>
    <p:sldId id="467" r:id="rId15"/>
    <p:sldId id="472" r:id="rId16"/>
    <p:sldId id="462" r:id="rId17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Yazar" initials="Y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9652" autoAdjust="0"/>
  </p:normalViewPr>
  <p:slideViewPr>
    <p:cSldViewPr snapToGrid="0">
      <p:cViewPr>
        <p:scale>
          <a:sx n="81" d="100"/>
          <a:sy n="81" d="100"/>
        </p:scale>
        <p:origin x="-1086" y="-3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3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2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30C4-4F41-4D50-B2C5-0B9EDCF885B8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ÇERKEZKÖY TİCARET VE SANAYİ ODASI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2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956B-8CD8-4DBD-A47E-73F7FA943FC3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3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06E3-5E67-4B9B-AFC3-AB4F77C2B824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800" y="1368110"/>
            <a:ext cx="4329000" cy="458855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368110"/>
            <a:ext cx="4329000" cy="458855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1039" y="116934"/>
            <a:ext cx="8894925" cy="1071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483" y="6376443"/>
            <a:ext cx="609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121" y="6376442"/>
            <a:ext cx="974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tr-TR" sz="1000" b="1" i="0" smtClean="0">
                <a:solidFill>
                  <a:schemeClr val="tx2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6800" y="2109020"/>
            <a:ext cx="4329000" cy="3898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6800" y="1341308"/>
            <a:ext cx="4329000" cy="6413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79" y="2110742"/>
            <a:ext cx="4329000" cy="3898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1339308"/>
            <a:ext cx="4329000" cy="6413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1039" y="116934"/>
            <a:ext cx="8894925" cy="1071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78483" y="6376443"/>
            <a:ext cx="609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01121" y="6376442"/>
            <a:ext cx="974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tr-TR" sz="1000" b="1" i="0" smtClean="0">
                <a:solidFill>
                  <a:schemeClr val="tx2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1039" y="116934"/>
            <a:ext cx="8894925" cy="1071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483" y="6376443"/>
            <a:ext cx="609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121" y="6376442"/>
            <a:ext cx="974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tr-TR" sz="1000" b="1" i="0" smtClean="0">
                <a:solidFill>
                  <a:schemeClr val="tx2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349832"/>
            <a:ext cx="8894925" cy="4580707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1039" y="116934"/>
            <a:ext cx="8894925" cy="10717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483" y="6376443"/>
            <a:ext cx="609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1000" b="0" i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121" y="6376442"/>
            <a:ext cx="974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tr-TR" sz="1000" b="1" i="0" smtClean="0">
                <a:solidFill>
                  <a:schemeClr val="tx2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F503-839E-4D0E-99BB-9CE37162A560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88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1FA40-1978-4A0C-B377-0CCB2DF7432A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E73B-AC2D-40EC-9456-8A2014F58F06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95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06B5-E00C-4655-9D31-1FB9980AEDCD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9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0DBF-C297-47E1-9B22-3B0C2F30AF34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79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7E49-D24C-4CD0-904E-14169CE7A9A0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02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7358F86D-8E38-4338-8784-CF4AE8BCA7E6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96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7D2E6-0A25-4123-8BED-26031483FB01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ÇERKEZKÖY TİCARET VE SANAYİ ODASI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135000"/>
              </a:lnSpc>
            </a:pPr>
            <a:r>
              <a:rPr lang="tr-TR"/>
              <a:t>Slayt </a:t>
            </a:r>
            <a:fld id="{10E4A4DB-036F-4816-A98C-42C4167E83C5}" type="slidenum">
              <a:rPr lang="tr-TR" smtClean="0"/>
              <a:pPr>
                <a:lnSpc>
                  <a:spcPct val="135000"/>
                </a:lnSpc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76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5F13C2-F409-4DA1-95F3-1889D2A99D2C}" type="datetime1">
              <a:rPr lang="en-US" smtClean="0"/>
              <a:t>6/21/2022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ÇERKEZKÖY TİCARET VE SANAYİ ODASI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77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00" r:id="rId12"/>
    <p:sldLayoutId id="2147483701" r:id="rId13"/>
    <p:sldLayoutId id="2147483702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5782" y="2961243"/>
            <a:ext cx="8534667" cy="117287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SERBIA BUSINESS TRIP</a:t>
            </a:r>
            <a:b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tr-TR" sz="28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5782" y="4634126"/>
            <a:ext cx="8534667" cy="164121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Çerkezköy Chamber of Commerce and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ındustry</a:t>
            </a:r>
            <a:endParaRPr lang="tr-TR" sz="18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/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Internatıonal</a:t>
            </a: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relatıon</a:t>
            </a: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project</a:t>
            </a:r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tr-TR" sz="1800" b="1" dirty="0" err="1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manager</a:t>
            </a:r>
            <a:endParaRPr lang="tr-TR" sz="18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Veysel dönmez</a:t>
            </a: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Çerkezköy, Tekirdağ – 12/06/2022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3515932" y="191506"/>
            <a:ext cx="3000778" cy="276973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15782" y="4636552"/>
            <a:ext cx="1615294" cy="163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 EVALUATION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10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1D58D8F7-D88E-4E87-AA43-3DE614B83B1C}"/>
              </a:ext>
            </a:extLst>
          </p:cNvPr>
          <p:cNvSpPr/>
          <p:nvPr/>
        </p:nvSpPr>
        <p:spPr>
          <a:xfrm>
            <a:off x="679874" y="1155881"/>
            <a:ext cx="8233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b="1" dirty="0">
                <a:solidFill>
                  <a:schemeClr val="accent1"/>
                </a:solidFill>
              </a:rPr>
              <a:t>B2B </a:t>
            </a:r>
            <a:r>
              <a:rPr lang="tr-TR" b="1" dirty="0" err="1">
                <a:solidFill>
                  <a:schemeClr val="accent1"/>
                </a:solidFill>
              </a:rPr>
              <a:t>Evaluatin</a:t>
            </a:r>
            <a:endParaRPr lang="tr-TR" b="1" dirty="0">
              <a:solidFill>
                <a:schemeClr val="accent1"/>
              </a:solidFill>
            </a:endParaRP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AF399382-A78C-4693-942D-BCA2DF87F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944437"/>
              </p:ext>
            </p:extLst>
          </p:nvPr>
        </p:nvGraphicFramePr>
        <p:xfrm>
          <a:off x="679874" y="1510560"/>
          <a:ext cx="8233201" cy="490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933">
                  <a:extLst>
                    <a:ext uri="{9D8B030D-6E8A-4147-A177-3AD203B41FA5}">
                      <a16:colId xmlns:a16="http://schemas.microsoft.com/office/drawing/2014/main" xmlns="" val="2840096203"/>
                    </a:ext>
                  </a:extLst>
                </a:gridCol>
                <a:gridCol w="1410795">
                  <a:extLst>
                    <a:ext uri="{9D8B030D-6E8A-4147-A177-3AD203B41FA5}">
                      <a16:colId xmlns:a16="http://schemas.microsoft.com/office/drawing/2014/main" xmlns="" val="933585512"/>
                    </a:ext>
                  </a:extLst>
                </a:gridCol>
                <a:gridCol w="1341215">
                  <a:extLst>
                    <a:ext uri="{9D8B030D-6E8A-4147-A177-3AD203B41FA5}">
                      <a16:colId xmlns:a16="http://schemas.microsoft.com/office/drawing/2014/main" xmlns="" val="3081469784"/>
                    </a:ext>
                  </a:extLst>
                </a:gridCol>
                <a:gridCol w="1422536">
                  <a:extLst>
                    <a:ext uri="{9D8B030D-6E8A-4147-A177-3AD203B41FA5}">
                      <a16:colId xmlns:a16="http://schemas.microsoft.com/office/drawing/2014/main" xmlns="" val="1161428980"/>
                    </a:ext>
                  </a:extLst>
                </a:gridCol>
                <a:gridCol w="1509722">
                  <a:extLst>
                    <a:ext uri="{9D8B030D-6E8A-4147-A177-3AD203B41FA5}">
                      <a16:colId xmlns:a16="http://schemas.microsoft.com/office/drawing/2014/main" xmlns="" val="521049520"/>
                    </a:ext>
                  </a:extLst>
                </a:gridCol>
              </a:tblGrid>
              <a:tr h="500111">
                <a:tc>
                  <a:txBody>
                    <a:bodyPr/>
                    <a:lstStyle/>
                    <a:p>
                      <a:r>
                        <a:rPr lang="tr-TR" sz="1400" dirty="0"/>
                        <a:t>B2B Business </a:t>
                      </a:r>
                      <a:r>
                        <a:rPr lang="tr-TR" sz="1400" dirty="0" err="1"/>
                        <a:t>Interview</a:t>
                      </a:r>
                      <a:r>
                        <a:rPr lang="tr-TR" sz="1400" dirty="0"/>
                        <a:t> Evaluation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Satisfied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Enough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Not </a:t>
                      </a:r>
                      <a:r>
                        <a:rPr lang="tr-TR" sz="1400" dirty="0" err="1"/>
                        <a:t>enough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Average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4694237"/>
                  </a:ext>
                </a:extLst>
              </a:tr>
              <a:tr h="414720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accent2"/>
                          </a:solidFill>
                        </a:rPr>
                        <a:t>Contribution to building a business connection</a:t>
                      </a:r>
                      <a:endParaRPr lang="tr-TR" sz="1200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81300371"/>
                  </a:ext>
                </a:extLst>
              </a:tr>
              <a:tr h="441274"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Contribution to your mutual appointment</a:t>
                      </a:r>
                      <a:endParaRPr lang="tr-TR" sz="120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43204124"/>
                  </a:ext>
                </a:extLst>
              </a:tr>
              <a:tr h="441274"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Contribution to your agreement for sample exchange</a:t>
                      </a:r>
                      <a:endParaRPr lang="tr-TR" sz="120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5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75444660"/>
                  </a:ext>
                </a:extLst>
              </a:tr>
              <a:tr h="441274"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Suitability of the interviewees in terms of quality</a:t>
                      </a:r>
                      <a:endParaRPr lang="tr-TR" sz="120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51400300"/>
                  </a:ext>
                </a:extLst>
              </a:tr>
              <a:tr h="441274"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Contribution to planning a mutual visit in the near future</a:t>
                      </a:r>
                      <a:endParaRPr lang="tr-TR" sz="120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46941181"/>
                  </a:ext>
                </a:extLst>
              </a:tr>
              <a:tr h="441274"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Suitability of space for this event</a:t>
                      </a:r>
                      <a:endParaRPr lang="tr-TR" sz="120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19481400"/>
                  </a:ext>
                </a:extLst>
              </a:tr>
              <a:tr h="436184"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Time suitability for this activity</a:t>
                      </a:r>
                      <a:endParaRPr lang="tr-TR" sz="120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22413285"/>
                  </a:ext>
                </a:extLst>
              </a:tr>
              <a:tr h="441274"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Would you join us if we planned the same visit?</a:t>
                      </a:r>
                      <a:endParaRPr lang="tr-TR" sz="120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11892503"/>
                  </a:ext>
                </a:extLst>
              </a:tr>
              <a:tr h="441274">
                <a:tc>
                  <a:txBody>
                    <a:bodyPr/>
                    <a:lstStyle/>
                    <a:p>
                      <a:r>
                        <a:rPr lang="en-US" sz="1200" kern="1200" noProof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Would you attend if the event was held again?</a:t>
                      </a:r>
                      <a:endParaRPr lang="tr-TR" sz="1200" kern="1200" noProof="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sz="14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4296723"/>
                  </a:ext>
                </a:extLst>
              </a:tr>
              <a:tr h="294183">
                <a:tc gridSpan="4">
                  <a:txBody>
                    <a:bodyPr/>
                    <a:lstStyle/>
                    <a:p>
                      <a:pPr algn="r"/>
                      <a:r>
                        <a:rPr lang="tr-TR" sz="14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endParaRPr lang="en-US" sz="14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40376739"/>
                  </a:ext>
                </a:extLst>
              </a:tr>
            </a:tbl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5F07E1CF-848B-4EC8-8A6A-21821C42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38" y="6440101"/>
            <a:ext cx="4891535" cy="394113"/>
          </a:xfrm>
        </p:spPr>
        <p:txBody>
          <a:bodyPr/>
          <a:lstStyle/>
          <a:p>
            <a:r>
              <a:rPr lang="en-US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CHAMBER OF COMMERCE AND INDUSTRY</a:t>
            </a:r>
            <a:endParaRPr lang="tr-TR" sz="1200" b="1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Akcity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Construction Company D.o.o., one of the valuable construction and trade companies of Belgrade, was visited by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Çerkezköy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CCI Members. During the company visit, information was exchanged with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Çerkezköy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CCI members about the trade operation and trade opportunities in Serbia.</a:t>
            </a: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11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Akcity</a:t>
            </a:r>
            <a:r>
              <a:rPr lang="tr-TR" sz="2400" b="1" dirty="0">
                <a:solidFill>
                  <a:schemeClr val="accent1"/>
                </a:solidFill>
              </a:rPr>
              <a:t> Construction </a:t>
            </a:r>
            <a:r>
              <a:rPr lang="tr-TR" sz="2400" b="1" dirty="0" err="1">
                <a:solidFill>
                  <a:schemeClr val="accent1"/>
                </a:solidFill>
              </a:rPr>
              <a:t>d.o.o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Company’s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Visit</a:t>
            </a:r>
            <a:endParaRPr lang="tr-TR" sz="1800" dirty="0">
              <a:solidFill>
                <a:schemeClr val="accent1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2648D6B0-3EA2-49FB-E96D-72AF6A65B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048000"/>
            <a:ext cx="4407797" cy="3224402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7E738CFA-FA96-EC33-7168-27FBF3572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35" y="3048000"/>
            <a:ext cx="3946338" cy="32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err="1">
                <a:solidFill>
                  <a:srgbClr val="000000"/>
                </a:solidFill>
              </a:rPr>
              <a:t>Beteco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D.o.o</a:t>
            </a:r>
            <a:r>
              <a:rPr lang="en-US" dirty="0">
                <a:solidFill>
                  <a:srgbClr val="000000"/>
                </a:solidFill>
              </a:rPr>
              <a:t> Company is a textile production company operating in Belgrade. During the </a:t>
            </a:r>
            <a:r>
              <a:rPr lang="en-US" dirty="0" err="1">
                <a:solidFill>
                  <a:srgbClr val="000000"/>
                </a:solidFill>
              </a:rPr>
              <a:t>Beteco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D.o.o</a:t>
            </a:r>
            <a:r>
              <a:rPr lang="en-US" dirty="0">
                <a:solidFill>
                  <a:srgbClr val="000000"/>
                </a:solidFill>
              </a:rPr>
              <a:t> company visit, on-site observations were made on the production process and activities, and information was exchanged on trade opportunities.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12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Beteco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d.o.o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Company’s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Visit</a:t>
            </a:r>
            <a:endParaRPr lang="tr-TR" sz="1800" dirty="0">
              <a:solidFill>
                <a:schemeClr val="accent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9E404225-4D26-A418-B758-B9DF46887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729948"/>
            <a:ext cx="4566823" cy="354245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D83E64A2-BB8A-799B-F8AD-93AC4E360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0" y="2729948"/>
            <a:ext cx="3787312" cy="35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After the Meeting and Business Meetings, a cultural tour was organized with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Çerkezköy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CCI members to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Karlowca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and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Novisad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regions. Information about the historical and cultural heritage of the regions was given by our guide.</a:t>
            </a: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13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Cultural</a:t>
            </a:r>
            <a:r>
              <a:rPr lang="tr-TR" sz="2400" b="1" dirty="0">
                <a:solidFill>
                  <a:schemeClr val="accent1"/>
                </a:solidFill>
              </a:rPr>
              <a:t> Trip</a:t>
            </a:r>
            <a:endParaRPr lang="tr-TR" sz="1800" dirty="0">
              <a:solidFill>
                <a:schemeClr val="accent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678AE0EF-AD2E-9DD8-9FF3-9DF2D8E37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782957"/>
            <a:ext cx="8354134" cy="34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14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>
                <a:solidFill>
                  <a:schemeClr val="accent1"/>
                </a:solidFill>
              </a:rPr>
              <a:t>Çerkezköy CCI </a:t>
            </a:r>
            <a:r>
              <a:rPr lang="tr-TR" sz="2400" b="1" dirty="0" err="1">
                <a:solidFill>
                  <a:schemeClr val="accent1"/>
                </a:solidFill>
              </a:rPr>
              <a:t>Serbia</a:t>
            </a:r>
            <a:r>
              <a:rPr lang="tr-TR" sz="2400" b="1" dirty="0">
                <a:solidFill>
                  <a:schemeClr val="accent1"/>
                </a:solidFill>
              </a:rPr>
              <a:t> Business </a:t>
            </a:r>
            <a:r>
              <a:rPr lang="tr-TR" sz="2400" b="1" dirty="0" err="1">
                <a:solidFill>
                  <a:schemeClr val="accent1"/>
                </a:solidFill>
              </a:rPr>
              <a:t>Delegation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B9CCB369-1E26-35C2-C046-6AA850889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712617"/>
            <a:ext cx="8354134" cy="45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5782" y="2961243"/>
            <a:ext cx="8534667" cy="117287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tr-TR" sz="44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THANKS YOU </a:t>
            </a:r>
            <a:endParaRPr lang="tr-TR" sz="2800" b="1" dirty="0">
              <a:solidFill>
                <a:schemeClr val="bg2">
                  <a:lumMod val="1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5782" y="4634126"/>
            <a:ext cx="8534667" cy="164121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Çerkezköy CHAMBER OF COMMERCE AND INDUSTRY</a:t>
            </a: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INTERNATIONAL RELATION AND PROJECT MANAGER</a:t>
            </a: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VEYSEL DÖNMEZ</a:t>
            </a:r>
          </a:p>
          <a:p>
            <a:pPr algn="r"/>
            <a:r>
              <a:rPr lang="tr-TR" sz="1800" b="1" dirty="0">
                <a:solidFill>
                  <a:schemeClr val="bg2">
                    <a:lumMod val="10000"/>
                  </a:schemeClr>
                </a:solidFill>
                <a:latin typeface="+mn-lt"/>
                <a:cs typeface="Arial" panose="020B0604020202020204" pitchFamily="34" charset="0"/>
              </a:rPr>
              <a:t>Çerkezköy, Tekirdağ – JUNE/2022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3515932" y="191506"/>
            <a:ext cx="3000778" cy="2769737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15782" y="4636552"/>
            <a:ext cx="1615294" cy="1638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9" y="218532"/>
            <a:ext cx="8234362" cy="826495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SCOPE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9979" y="6397496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2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681039" y="1238993"/>
            <a:ext cx="8978116" cy="4936520"/>
            <a:chOff x="709266" y="1298362"/>
            <a:chExt cx="8866534" cy="4511592"/>
          </a:xfrm>
        </p:grpSpPr>
        <p:sp>
          <p:nvSpPr>
            <p:cNvPr id="4" name="Serbest Form 3"/>
            <p:cNvSpPr/>
            <p:nvPr/>
          </p:nvSpPr>
          <p:spPr>
            <a:xfrm>
              <a:off x="709266" y="1298362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6" name="Serbest Form 5"/>
            <p:cNvSpPr/>
            <p:nvPr/>
          </p:nvSpPr>
          <p:spPr>
            <a:xfrm>
              <a:off x="1184050" y="1298363"/>
              <a:ext cx="8391749" cy="441103"/>
            </a:xfrm>
            <a:custGeom>
              <a:avLst/>
              <a:gdLst>
                <a:gd name="connsiteX0" fmla="*/ 73519 w 441103"/>
                <a:gd name="connsiteY0" fmla="*/ 0 h 8391749"/>
                <a:gd name="connsiteX1" fmla="*/ 367584 w 441103"/>
                <a:gd name="connsiteY1" fmla="*/ 0 h 8391749"/>
                <a:gd name="connsiteX2" fmla="*/ 441103 w 441103"/>
                <a:gd name="connsiteY2" fmla="*/ 73519 h 8391749"/>
                <a:gd name="connsiteX3" fmla="*/ 441103 w 441103"/>
                <a:gd name="connsiteY3" fmla="*/ 8391749 h 8391749"/>
                <a:gd name="connsiteX4" fmla="*/ 441103 w 441103"/>
                <a:gd name="connsiteY4" fmla="*/ 8391749 h 8391749"/>
                <a:gd name="connsiteX5" fmla="*/ 0 w 441103"/>
                <a:gd name="connsiteY5" fmla="*/ 8391749 h 8391749"/>
                <a:gd name="connsiteX6" fmla="*/ 0 w 441103"/>
                <a:gd name="connsiteY6" fmla="*/ 8391749 h 8391749"/>
                <a:gd name="connsiteX7" fmla="*/ 0 w 441103"/>
                <a:gd name="connsiteY7" fmla="*/ 73519 h 8391749"/>
                <a:gd name="connsiteX8" fmla="*/ 73519 w 441103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103" h="8391749">
                  <a:moveTo>
                    <a:pt x="441103" y="1398666"/>
                  </a:moveTo>
                  <a:lnTo>
                    <a:pt x="441103" y="6993083"/>
                  </a:lnTo>
                  <a:cubicBezTo>
                    <a:pt x="441103" y="7765532"/>
                    <a:pt x="439373" y="8391739"/>
                    <a:pt x="437239" y="8391739"/>
                  </a:cubicBezTo>
                  <a:lnTo>
                    <a:pt x="0" y="8391739"/>
                  </a:lnTo>
                  <a:lnTo>
                    <a:pt x="0" y="839173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37239" y="10"/>
                  </a:lnTo>
                  <a:cubicBezTo>
                    <a:pt x="439373" y="10"/>
                    <a:pt x="441103" y="626217"/>
                    <a:pt x="441103" y="1398666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32962" rIns="32962" bIns="32964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Ambassador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’ </a:t>
              </a: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Visit</a:t>
              </a:r>
              <a:endParaRPr lang="tr-TR" sz="1800" kern="1200" dirty="0">
                <a:solidFill>
                  <a:schemeClr val="bg2">
                    <a:lumMod val="10000"/>
                  </a:schemeClr>
                </a:solidFill>
                <a:latin typeface="+mn-lt"/>
              </a:endParaRPr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709266" y="1905158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2129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21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10" name="Serbest Form 9"/>
            <p:cNvSpPr/>
            <p:nvPr/>
          </p:nvSpPr>
          <p:spPr>
            <a:xfrm>
              <a:off x="1184050" y="1905159"/>
              <a:ext cx="8391749" cy="440871"/>
            </a:xfrm>
            <a:custGeom>
              <a:avLst/>
              <a:gdLst>
                <a:gd name="connsiteX0" fmla="*/ 73480 w 440871"/>
                <a:gd name="connsiteY0" fmla="*/ 0 h 8391749"/>
                <a:gd name="connsiteX1" fmla="*/ 367391 w 440871"/>
                <a:gd name="connsiteY1" fmla="*/ 0 h 8391749"/>
                <a:gd name="connsiteX2" fmla="*/ 440871 w 440871"/>
                <a:gd name="connsiteY2" fmla="*/ 73480 h 8391749"/>
                <a:gd name="connsiteX3" fmla="*/ 440871 w 440871"/>
                <a:gd name="connsiteY3" fmla="*/ 8391749 h 8391749"/>
                <a:gd name="connsiteX4" fmla="*/ 440871 w 440871"/>
                <a:gd name="connsiteY4" fmla="*/ 8391749 h 8391749"/>
                <a:gd name="connsiteX5" fmla="*/ 0 w 440871"/>
                <a:gd name="connsiteY5" fmla="*/ 8391749 h 8391749"/>
                <a:gd name="connsiteX6" fmla="*/ 0 w 440871"/>
                <a:gd name="connsiteY6" fmla="*/ 8391749 h 8391749"/>
                <a:gd name="connsiteX7" fmla="*/ 0 w 440871"/>
                <a:gd name="connsiteY7" fmla="*/ 73480 h 8391749"/>
                <a:gd name="connsiteX8" fmla="*/ 73480 w 440871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871" h="8391749">
                  <a:moveTo>
                    <a:pt x="440871" y="1398660"/>
                  </a:moveTo>
                  <a:lnTo>
                    <a:pt x="440871" y="6993089"/>
                  </a:lnTo>
                  <a:cubicBezTo>
                    <a:pt x="440871" y="7765545"/>
                    <a:pt x="439143" y="8391739"/>
                    <a:pt x="437011" y="8391739"/>
                  </a:cubicBezTo>
                  <a:lnTo>
                    <a:pt x="0" y="8391739"/>
                  </a:lnTo>
                  <a:lnTo>
                    <a:pt x="0" y="839173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37011" y="10"/>
                  </a:lnTo>
                  <a:cubicBezTo>
                    <a:pt x="439143" y="10"/>
                    <a:pt x="440871" y="626204"/>
                    <a:pt x="440871" y="139866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212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2952" rIns="32952" bIns="32952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Economic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Forum</a:t>
              </a:r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709266" y="2572046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4258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42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3</a:t>
              </a:r>
            </a:p>
          </p:txBody>
        </p:sp>
        <p:sp>
          <p:nvSpPr>
            <p:cNvPr id="14" name="Serbest Form 13"/>
            <p:cNvSpPr/>
            <p:nvPr/>
          </p:nvSpPr>
          <p:spPr>
            <a:xfrm>
              <a:off x="1184050" y="2587500"/>
              <a:ext cx="8391750" cy="433354"/>
            </a:xfrm>
            <a:custGeom>
              <a:avLst/>
              <a:gdLst>
                <a:gd name="connsiteX0" fmla="*/ 97648 w 585878"/>
                <a:gd name="connsiteY0" fmla="*/ 0 h 8391749"/>
                <a:gd name="connsiteX1" fmla="*/ 488230 w 585878"/>
                <a:gd name="connsiteY1" fmla="*/ 0 h 8391749"/>
                <a:gd name="connsiteX2" fmla="*/ 585878 w 585878"/>
                <a:gd name="connsiteY2" fmla="*/ 97648 h 8391749"/>
                <a:gd name="connsiteX3" fmla="*/ 585878 w 585878"/>
                <a:gd name="connsiteY3" fmla="*/ 8391749 h 8391749"/>
                <a:gd name="connsiteX4" fmla="*/ 585878 w 585878"/>
                <a:gd name="connsiteY4" fmla="*/ 8391749 h 8391749"/>
                <a:gd name="connsiteX5" fmla="*/ 0 w 585878"/>
                <a:gd name="connsiteY5" fmla="*/ 8391749 h 8391749"/>
                <a:gd name="connsiteX6" fmla="*/ 0 w 585878"/>
                <a:gd name="connsiteY6" fmla="*/ 8391749 h 8391749"/>
                <a:gd name="connsiteX7" fmla="*/ 0 w 585878"/>
                <a:gd name="connsiteY7" fmla="*/ 97648 h 8391749"/>
                <a:gd name="connsiteX8" fmla="*/ 97648 w 585878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5878" h="8391749">
                  <a:moveTo>
                    <a:pt x="585878" y="1398653"/>
                  </a:moveTo>
                  <a:lnTo>
                    <a:pt x="585878" y="6993096"/>
                  </a:lnTo>
                  <a:cubicBezTo>
                    <a:pt x="585878" y="7765554"/>
                    <a:pt x="582826" y="8391742"/>
                    <a:pt x="579061" y="8391742"/>
                  </a:cubicBezTo>
                  <a:lnTo>
                    <a:pt x="0" y="8391742"/>
                  </a:lnTo>
                  <a:lnTo>
                    <a:pt x="0" y="839174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79061" y="7"/>
                  </a:lnTo>
                  <a:cubicBezTo>
                    <a:pt x="582826" y="7"/>
                    <a:pt x="585878" y="626195"/>
                    <a:pt x="585878" y="1398653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425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40030" rIns="40030" bIns="40031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Biliteral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Business </a:t>
              </a: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Meetings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(B2B)</a:t>
              </a:r>
            </a:p>
          </p:txBody>
        </p:sp>
        <p:sp>
          <p:nvSpPr>
            <p:cNvPr id="15" name="Serbest Form 14"/>
            <p:cNvSpPr/>
            <p:nvPr/>
          </p:nvSpPr>
          <p:spPr>
            <a:xfrm>
              <a:off x="709266" y="3190314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6387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638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4</a:t>
              </a:r>
            </a:p>
          </p:txBody>
        </p:sp>
        <p:sp>
          <p:nvSpPr>
            <p:cNvPr id="16" name="Serbest Form 15"/>
            <p:cNvSpPr/>
            <p:nvPr/>
          </p:nvSpPr>
          <p:spPr>
            <a:xfrm>
              <a:off x="1184050" y="3191255"/>
              <a:ext cx="8391749" cy="440871"/>
            </a:xfrm>
            <a:custGeom>
              <a:avLst/>
              <a:gdLst>
                <a:gd name="connsiteX0" fmla="*/ 73480 w 440871"/>
                <a:gd name="connsiteY0" fmla="*/ 0 h 8391749"/>
                <a:gd name="connsiteX1" fmla="*/ 367391 w 440871"/>
                <a:gd name="connsiteY1" fmla="*/ 0 h 8391749"/>
                <a:gd name="connsiteX2" fmla="*/ 440871 w 440871"/>
                <a:gd name="connsiteY2" fmla="*/ 73480 h 8391749"/>
                <a:gd name="connsiteX3" fmla="*/ 440871 w 440871"/>
                <a:gd name="connsiteY3" fmla="*/ 8391749 h 8391749"/>
                <a:gd name="connsiteX4" fmla="*/ 440871 w 440871"/>
                <a:gd name="connsiteY4" fmla="*/ 8391749 h 8391749"/>
                <a:gd name="connsiteX5" fmla="*/ 0 w 440871"/>
                <a:gd name="connsiteY5" fmla="*/ 8391749 h 8391749"/>
                <a:gd name="connsiteX6" fmla="*/ 0 w 440871"/>
                <a:gd name="connsiteY6" fmla="*/ 8391749 h 8391749"/>
                <a:gd name="connsiteX7" fmla="*/ 0 w 440871"/>
                <a:gd name="connsiteY7" fmla="*/ 73480 h 8391749"/>
                <a:gd name="connsiteX8" fmla="*/ 73480 w 440871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871" h="8391749">
                  <a:moveTo>
                    <a:pt x="440871" y="1398660"/>
                  </a:moveTo>
                  <a:lnTo>
                    <a:pt x="440871" y="6993089"/>
                  </a:lnTo>
                  <a:cubicBezTo>
                    <a:pt x="440871" y="7765545"/>
                    <a:pt x="439143" y="8391739"/>
                    <a:pt x="437011" y="8391739"/>
                  </a:cubicBezTo>
                  <a:lnTo>
                    <a:pt x="0" y="8391739"/>
                  </a:lnTo>
                  <a:lnTo>
                    <a:pt x="0" y="839173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37011" y="10"/>
                  </a:lnTo>
                  <a:cubicBezTo>
                    <a:pt x="439143" y="10"/>
                    <a:pt x="440871" y="626204"/>
                    <a:pt x="440871" y="139866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638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2952" rIns="32952" bIns="32952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Akcity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Construction </a:t>
              </a: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d.o.o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Company’s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Visit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</a:p>
          </p:txBody>
        </p:sp>
        <p:sp>
          <p:nvSpPr>
            <p:cNvPr id="17" name="Serbest Form 16"/>
            <p:cNvSpPr/>
            <p:nvPr/>
          </p:nvSpPr>
          <p:spPr>
            <a:xfrm>
              <a:off x="709266" y="3832845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8515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85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5</a:t>
              </a:r>
            </a:p>
          </p:txBody>
        </p:sp>
        <p:sp>
          <p:nvSpPr>
            <p:cNvPr id="18" name="Serbest Form 17"/>
            <p:cNvSpPr/>
            <p:nvPr/>
          </p:nvSpPr>
          <p:spPr>
            <a:xfrm>
              <a:off x="1184050" y="3866476"/>
              <a:ext cx="8391749" cy="441908"/>
            </a:xfrm>
            <a:custGeom>
              <a:avLst/>
              <a:gdLst>
                <a:gd name="connsiteX0" fmla="*/ 98126 w 588744"/>
                <a:gd name="connsiteY0" fmla="*/ 0 h 8391749"/>
                <a:gd name="connsiteX1" fmla="*/ 490618 w 588744"/>
                <a:gd name="connsiteY1" fmla="*/ 0 h 8391749"/>
                <a:gd name="connsiteX2" fmla="*/ 588744 w 588744"/>
                <a:gd name="connsiteY2" fmla="*/ 98126 h 8391749"/>
                <a:gd name="connsiteX3" fmla="*/ 588744 w 588744"/>
                <a:gd name="connsiteY3" fmla="*/ 8391749 h 8391749"/>
                <a:gd name="connsiteX4" fmla="*/ 588744 w 588744"/>
                <a:gd name="connsiteY4" fmla="*/ 8391749 h 8391749"/>
                <a:gd name="connsiteX5" fmla="*/ 0 w 588744"/>
                <a:gd name="connsiteY5" fmla="*/ 8391749 h 8391749"/>
                <a:gd name="connsiteX6" fmla="*/ 0 w 588744"/>
                <a:gd name="connsiteY6" fmla="*/ 8391749 h 8391749"/>
                <a:gd name="connsiteX7" fmla="*/ 0 w 588744"/>
                <a:gd name="connsiteY7" fmla="*/ 98126 h 8391749"/>
                <a:gd name="connsiteX8" fmla="*/ 98126 w 588744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8744" h="8391749">
                  <a:moveTo>
                    <a:pt x="588744" y="1398658"/>
                  </a:moveTo>
                  <a:lnTo>
                    <a:pt x="588744" y="6993091"/>
                  </a:lnTo>
                  <a:cubicBezTo>
                    <a:pt x="588744" y="7765537"/>
                    <a:pt x="585662" y="8391742"/>
                    <a:pt x="581860" y="8391742"/>
                  </a:cubicBezTo>
                  <a:lnTo>
                    <a:pt x="0" y="8391742"/>
                  </a:lnTo>
                  <a:lnTo>
                    <a:pt x="0" y="839174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81860" y="7"/>
                  </a:lnTo>
                  <a:cubicBezTo>
                    <a:pt x="585662" y="7"/>
                    <a:pt x="588744" y="626212"/>
                    <a:pt x="588744" y="1398658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85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40170" rIns="40170" bIns="40171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Beteco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d.o.o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Company’s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Visit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</a:p>
          </p:txBody>
        </p:sp>
        <p:sp>
          <p:nvSpPr>
            <p:cNvPr id="19" name="Serbest Form 18"/>
            <p:cNvSpPr/>
            <p:nvPr/>
          </p:nvSpPr>
          <p:spPr>
            <a:xfrm>
              <a:off x="709266" y="4478507"/>
              <a:ext cx="474785" cy="678264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hueOff val="0"/>
                <a:satOff val="0"/>
                <a:lumOff val="-10644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106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b="1" kern="1200" dirty="0">
                  <a:solidFill>
                    <a:schemeClr val="accent2">
                      <a:lumMod val="90000"/>
                      <a:lumOff val="10000"/>
                    </a:schemeClr>
                  </a:solidFill>
                  <a:latin typeface="+mn-lt"/>
                </a:rPr>
                <a:t>6</a:t>
              </a:r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1184050" y="4478784"/>
              <a:ext cx="8391749" cy="440871"/>
            </a:xfrm>
            <a:custGeom>
              <a:avLst/>
              <a:gdLst>
                <a:gd name="connsiteX0" fmla="*/ 73480 w 440871"/>
                <a:gd name="connsiteY0" fmla="*/ 0 h 8391749"/>
                <a:gd name="connsiteX1" fmla="*/ 367391 w 440871"/>
                <a:gd name="connsiteY1" fmla="*/ 0 h 8391749"/>
                <a:gd name="connsiteX2" fmla="*/ 440871 w 440871"/>
                <a:gd name="connsiteY2" fmla="*/ 73480 h 8391749"/>
                <a:gd name="connsiteX3" fmla="*/ 440871 w 440871"/>
                <a:gd name="connsiteY3" fmla="*/ 8391749 h 8391749"/>
                <a:gd name="connsiteX4" fmla="*/ 440871 w 440871"/>
                <a:gd name="connsiteY4" fmla="*/ 8391749 h 8391749"/>
                <a:gd name="connsiteX5" fmla="*/ 0 w 440871"/>
                <a:gd name="connsiteY5" fmla="*/ 8391749 h 8391749"/>
                <a:gd name="connsiteX6" fmla="*/ 0 w 440871"/>
                <a:gd name="connsiteY6" fmla="*/ 8391749 h 8391749"/>
                <a:gd name="connsiteX7" fmla="*/ 0 w 440871"/>
                <a:gd name="connsiteY7" fmla="*/ 73480 h 8391749"/>
                <a:gd name="connsiteX8" fmla="*/ 73480 w 440871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871" h="8391749">
                  <a:moveTo>
                    <a:pt x="440871" y="1398660"/>
                  </a:moveTo>
                  <a:lnTo>
                    <a:pt x="440871" y="6993089"/>
                  </a:lnTo>
                  <a:cubicBezTo>
                    <a:pt x="440871" y="7765545"/>
                    <a:pt x="439143" y="8391739"/>
                    <a:pt x="437011" y="8391739"/>
                  </a:cubicBezTo>
                  <a:lnTo>
                    <a:pt x="0" y="8391739"/>
                  </a:lnTo>
                  <a:lnTo>
                    <a:pt x="0" y="839173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37011" y="10"/>
                  </a:lnTo>
                  <a:cubicBezTo>
                    <a:pt x="439143" y="10"/>
                    <a:pt x="440871" y="626204"/>
                    <a:pt x="440871" y="139866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1064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2952" rIns="32952" bIns="32952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Cultural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Trip </a:t>
              </a:r>
            </a:p>
          </p:txBody>
        </p:sp>
        <p:sp>
          <p:nvSpPr>
            <p:cNvPr id="23" name="Serbest Form 22"/>
            <p:cNvSpPr/>
            <p:nvPr/>
          </p:nvSpPr>
          <p:spPr>
            <a:xfrm>
              <a:off x="709266" y="5090054"/>
              <a:ext cx="474785" cy="719900"/>
            </a:xfrm>
            <a:custGeom>
              <a:avLst/>
              <a:gdLst>
                <a:gd name="connsiteX0" fmla="*/ 0 w 678263"/>
                <a:gd name="connsiteY0" fmla="*/ 0 h 474784"/>
                <a:gd name="connsiteX1" fmla="*/ 440871 w 678263"/>
                <a:gd name="connsiteY1" fmla="*/ 0 h 474784"/>
                <a:gd name="connsiteX2" fmla="*/ 678263 w 678263"/>
                <a:gd name="connsiteY2" fmla="*/ 237392 h 474784"/>
                <a:gd name="connsiteX3" fmla="*/ 440871 w 678263"/>
                <a:gd name="connsiteY3" fmla="*/ 474784 h 474784"/>
                <a:gd name="connsiteX4" fmla="*/ 0 w 678263"/>
                <a:gd name="connsiteY4" fmla="*/ 474784 h 474784"/>
                <a:gd name="connsiteX5" fmla="*/ 237392 w 678263"/>
                <a:gd name="connsiteY5" fmla="*/ 237392 h 474784"/>
                <a:gd name="connsiteX6" fmla="*/ 0 w 678263"/>
                <a:gd name="connsiteY6" fmla="*/ 0 h 47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263" h="474784">
                  <a:moveTo>
                    <a:pt x="678262" y="0"/>
                  </a:moveTo>
                  <a:lnTo>
                    <a:pt x="678262" y="308610"/>
                  </a:lnTo>
                  <a:lnTo>
                    <a:pt x="339132" y="474784"/>
                  </a:lnTo>
                  <a:lnTo>
                    <a:pt x="1" y="308610"/>
                  </a:lnTo>
                  <a:lnTo>
                    <a:pt x="1" y="0"/>
                  </a:lnTo>
                  <a:lnTo>
                    <a:pt x="339132" y="166174"/>
                  </a:lnTo>
                  <a:lnTo>
                    <a:pt x="678262" y="0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5">
                <a:hueOff val="0"/>
                <a:satOff val="0"/>
                <a:lumOff val="-14902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-1490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48822" rIns="11430" bIns="24882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7</a:t>
              </a:r>
              <a:endParaRPr lang="tr-TR" sz="1800" b="1" kern="1200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endParaRPr>
            </a:p>
          </p:txBody>
        </p:sp>
        <p:sp>
          <p:nvSpPr>
            <p:cNvPr id="24" name="Serbest Form 23"/>
            <p:cNvSpPr/>
            <p:nvPr/>
          </p:nvSpPr>
          <p:spPr>
            <a:xfrm>
              <a:off x="1184050" y="5090054"/>
              <a:ext cx="8391749" cy="517210"/>
            </a:xfrm>
            <a:custGeom>
              <a:avLst/>
              <a:gdLst>
                <a:gd name="connsiteX0" fmla="*/ 73480 w 440871"/>
                <a:gd name="connsiteY0" fmla="*/ 0 h 8391749"/>
                <a:gd name="connsiteX1" fmla="*/ 367391 w 440871"/>
                <a:gd name="connsiteY1" fmla="*/ 0 h 8391749"/>
                <a:gd name="connsiteX2" fmla="*/ 440871 w 440871"/>
                <a:gd name="connsiteY2" fmla="*/ 73480 h 8391749"/>
                <a:gd name="connsiteX3" fmla="*/ 440871 w 440871"/>
                <a:gd name="connsiteY3" fmla="*/ 8391749 h 8391749"/>
                <a:gd name="connsiteX4" fmla="*/ 440871 w 440871"/>
                <a:gd name="connsiteY4" fmla="*/ 8391749 h 8391749"/>
                <a:gd name="connsiteX5" fmla="*/ 0 w 440871"/>
                <a:gd name="connsiteY5" fmla="*/ 8391749 h 8391749"/>
                <a:gd name="connsiteX6" fmla="*/ 0 w 440871"/>
                <a:gd name="connsiteY6" fmla="*/ 8391749 h 8391749"/>
                <a:gd name="connsiteX7" fmla="*/ 0 w 440871"/>
                <a:gd name="connsiteY7" fmla="*/ 73480 h 8391749"/>
                <a:gd name="connsiteX8" fmla="*/ 73480 w 440871"/>
                <a:gd name="connsiteY8" fmla="*/ 0 h 83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871" h="8391749">
                  <a:moveTo>
                    <a:pt x="440871" y="1398660"/>
                  </a:moveTo>
                  <a:lnTo>
                    <a:pt x="440871" y="6993089"/>
                  </a:lnTo>
                  <a:cubicBezTo>
                    <a:pt x="440871" y="7765545"/>
                    <a:pt x="439143" y="8391739"/>
                    <a:pt x="437011" y="8391739"/>
                  </a:cubicBezTo>
                  <a:lnTo>
                    <a:pt x="0" y="8391739"/>
                  </a:lnTo>
                  <a:lnTo>
                    <a:pt x="0" y="839173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37011" y="10"/>
                  </a:lnTo>
                  <a:cubicBezTo>
                    <a:pt x="439143" y="10"/>
                    <a:pt x="440871" y="626204"/>
                    <a:pt x="440871" y="1398660"/>
                  </a:cubicBez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-1490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2952" rIns="32952" bIns="32953" numCol="1" spcCol="1270" anchor="ctr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b="1" dirty="0" err="1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Thanks</a:t>
              </a:r>
              <a:r>
                <a:rPr lang="tr-TR" b="1" dirty="0">
                  <a:solidFill>
                    <a:schemeClr val="accent2">
                      <a:lumMod val="90000"/>
                      <a:lumOff val="10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</p:spTree>
    <p:extLst>
      <p:ext uri="{BB962C8B-B14F-4D97-AF65-F5344CB8AC3E}">
        <p14:creationId xmlns:p14="http://schemas.microsoft.com/office/powerpoint/2010/main" val="3835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The Chairman of the Board of Directors Mr. Süleyman KOZUVA and </a:t>
            </a:r>
            <a:r>
              <a:rPr lang="tr-TR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the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Assembly Mr.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Hacı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Mehmet ERDOĞAN and the Members of the Board of Directors; The Ambassador of </a:t>
            </a:r>
            <a:r>
              <a:rPr lang="tr-TR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Serbia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visited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Mr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Hami Aksoy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in h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er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office and expressed our intention to increase our trade volume with </a:t>
            </a:r>
            <a:r>
              <a:rPr lang="tr-TR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Serbia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3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>
                <a:solidFill>
                  <a:schemeClr val="accent1"/>
                </a:solidFill>
              </a:rPr>
              <a:t>T.C. </a:t>
            </a:r>
            <a:r>
              <a:rPr lang="tr-TR" sz="2400" b="1" dirty="0" err="1">
                <a:solidFill>
                  <a:schemeClr val="accent1"/>
                </a:solidFill>
              </a:rPr>
              <a:t>Ambassador</a:t>
            </a:r>
            <a:r>
              <a:rPr lang="tr-TR" sz="2400" b="1" dirty="0">
                <a:solidFill>
                  <a:schemeClr val="accent1"/>
                </a:solidFill>
              </a:rPr>
              <a:t> Of </a:t>
            </a:r>
            <a:r>
              <a:rPr lang="tr-TR" sz="2400" b="1" dirty="0" err="1">
                <a:solidFill>
                  <a:schemeClr val="accent1"/>
                </a:solidFill>
              </a:rPr>
              <a:t>Serbia</a:t>
            </a:r>
            <a:r>
              <a:rPr lang="tr-TR" sz="2400" b="1" dirty="0">
                <a:solidFill>
                  <a:schemeClr val="accent1"/>
                </a:solidFill>
              </a:rPr>
              <a:t>, </a:t>
            </a:r>
            <a:r>
              <a:rPr lang="tr-TR" sz="2400" b="1" dirty="0" err="1">
                <a:solidFill>
                  <a:schemeClr val="accent1"/>
                </a:solidFill>
              </a:rPr>
              <a:t>Mr</a:t>
            </a:r>
            <a:r>
              <a:rPr lang="tr-TR" sz="2400" b="1" dirty="0">
                <a:solidFill>
                  <a:schemeClr val="accent1"/>
                </a:solidFill>
              </a:rPr>
              <a:t>. Hami </a:t>
            </a:r>
            <a:r>
              <a:rPr lang="tr-TR" sz="2400" b="1" dirty="0" err="1">
                <a:solidFill>
                  <a:schemeClr val="accent1"/>
                </a:solidFill>
              </a:rPr>
              <a:t>Aksoy’s</a:t>
            </a:r>
            <a:r>
              <a:rPr lang="tr-TR" sz="2400" b="1" dirty="0">
                <a:solidFill>
                  <a:schemeClr val="accent1"/>
                </a:solidFill>
              </a:rPr>
              <a:t> </a:t>
            </a:r>
            <a:r>
              <a:rPr lang="tr-TR" sz="2400" b="1" dirty="0" err="1">
                <a:solidFill>
                  <a:schemeClr val="accent1"/>
                </a:solidFill>
              </a:rPr>
              <a:t>Visit</a:t>
            </a:r>
            <a:endParaRPr lang="tr-TR" sz="2400" b="1" dirty="0">
              <a:solidFill>
                <a:schemeClr val="accent1"/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tr-TR" sz="1800" dirty="0">
              <a:solidFill>
                <a:schemeClr val="accent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8A771C0D-B8DE-210F-0AE8-A611BC389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052684"/>
            <a:ext cx="4368040" cy="268185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F1A988F5-8AA7-E58C-8F2F-BA0B08E03D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8" y="3052683"/>
            <a:ext cx="4116600" cy="268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With an Economic Forum held in Moskva Hotel Belgrade, Serbian Chamber of Commerce, Belgrade Chamber of Commerce, Kragujevac Chamber of Commerce with its wide industry network, Turkish-Serbian Businessmen Association Presidents, managers, officials and members, Turkish Commercial Counselor Yasemin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Yüce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and Turkish Ambassador to Belgrade Hami Aksoy and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Çerkezköy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Chamber of Commerce and Industry members came together.</a:t>
            </a: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4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Economic</a:t>
            </a:r>
            <a:r>
              <a:rPr lang="tr-TR" sz="2400" b="1" dirty="0">
                <a:solidFill>
                  <a:schemeClr val="accent1"/>
                </a:solidFill>
              </a:rPr>
              <a:t> Forum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8163E855-CE46-B21F-BDC6-946E6FCA7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578087"/>
            <a:ext cx="8354134" cy="26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With the Economic Forum,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Çerkezköy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CCI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members were informed about investment opportunities, trade and export opportunities in Serbia. At the same time,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Çerkezköy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CCI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members were informed with the Turkey-Serbia Bilateral Trade Presentation held by 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T.C.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Mrs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Commercial Counselor Yasemin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Yüce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5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Economic</a:t>
            </a:r>
            <a:r>
              <a:rPr lang="tr-TR" sz="2400" b="1" dirty="0">
                <a:solidFill>
                  <a:schemeClr val="accent1"/>
                </a:solidFill>
              </a:rPr>
              <a:t> Forum</a:t>
            </a:r>
            <a:endParaRPr lang="tr-TR" sz="1800" dirty="0">
              <a:solidFill>
                <a:schemeClr val="accent1"/>
              </a:solidFill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3819D08-67B6-8659-21DE-1AE0BAE1B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3048000"/>
            <a:ext cx="4513814" cy="3074504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8CE1BDF0-B221-4DC6-986F-CBBB5FBE1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52" y="3048001"/>
            <a:ext cx="3840320" cy="30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After the Economic Forum, our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Çerkezköy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CCI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President Mr. Süleyman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Kozuva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Speaker of the Assembly, Mr.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Hacı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Mehmet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Erdoğan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and our Board Member, Mr. </a:t>
            </a: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Ayhan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Arslan presented gifts to our participants.</a:t>
            </a: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6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Economic</a:t>
            </a:r>
            <a:r>
              <a:rPr lang="tr-TR" sz="2400" b="1" dirty="0">
                <a:solidFill>
                  <a:schemeClr val="accent1"/>
                </a:solidFill>
              </a:rPr>
              <a:t> Forum </a:t>
            </a:r>
            <a:r>
              <a:rPr lang="tr-TR" sz="2400" b="1" dirty="0" err="1">
                <a:solidFill>
                  <a:schemeClr val="accent1"/>
                </a:solidFill>
              </a:rPr>
              <a:t>Gift</a:t>
            </a:r>
            <a:r>
              <a:rPr lang="tr-TR" sz="2400" b="1" dirty="0">
                <a:solidFill>
                  <a:schemeClr val="accent1"/>
                </a:solidFill>
              </a:rPr>
              <a:t> Presentation</a:t>
            </a:r>
            <a:endParaRPr lang="tr-TR" sz="1800" dirty="0">
              <a:solidFill>
                <a:schemeClr val="accent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9AC9AD9B-35A5-6A56-FD3F-E8BC2B0D49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941983"/>
            <a:ext cx="2941983" cy="3271724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6711716D-682D-33ED-D2B2-78D209ABC7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82" y="2939997"/>
            <a:ext cx="2772398" cy="3271724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0A7FE87-D2F0-0549-3B27-CD4CF7F6B4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20" y="2941983"/>
            <a:ext cx="2659962" cy="32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Çerkezköy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CCI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member companies came together with </a:t>
            </a:r>
            <a:r>
              <a:rPr lang="tr-TR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Serbian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companies within the scope of 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B2B </a:t>
            </a:r>
            <a:r>
              <a:rPr lang="tr-TR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meetings</a:t>
            </a:r>
            <a:r>
              <a:rPr lang="tr-TR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and made contacts with export and investment issues.</a:t>
            </a: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7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Bilateral</a:t>
            </a:r>
            <a:r>
              <a:rPr lang="tr-TR" sz="2400" b="1" dirty="0">
                <a:solidFill>
                  <a:schemeClr val="accent1"/>
                </a:solidFill>
              </a:rPr>
              <a:t> Business </a:t>
            </a:r>
            <a:r>
              <a:rPr lang="tr-TR" sz="2400" b="1" dirty="0" err="1">
                <a:solidFill>
                  <a:schemeClr val="accent1"/>
                </a:solidFill>
              </a:rPr>
              <a:t>Meetings</a:t>
            </a:r>
            <a:endParaRPr lang="tr-TR" sz="1800" dirty="0">
              <a:solidFill>
                <a:schemeClr val="accent1"/>
              </a:solidFill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ECC211BC-B3D7-15D7-E692-215EBAC300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575705"/>
            <a:ext cx="2349450" cy="170658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45EBB0BB-31CA-8820-1B35-CB25A61AB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488" y="2575705"/>
            <a:ext cx="2242897" cy="1706589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xmlns="" id="{60F92351-CF72-8744-F372-9A5F455A84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85" y="2572252"/>
            <a:ext cx="2242897" cy="1706589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xmlns="" id="{626E8279-3D09-FFEB-09D1-168E48423F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27" y="2572252"/>
            <a:ext cx="1521846" cy="1706589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xmlns="" id="{149D6E8B-C0C3-1826-FB5C-120C8CEA14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24" y="4278839"/>
            <a:ext cx="2242897" cy="1993561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xmlns="" id="{15C382DD-D38B-B81B-365C-E9DBAFF55D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20" y="4285747"/>
            <a:ext cx="2241107" cy="1993562"/>
          </a:xfrm>
          <a:prstGeom prst="rect">
            <a:avLst/>
          </a:prstGeom>
        </p:spPr>
      </p:pic>
      <p:pic>
        <p:nvPicPr>
          <p:cNvPr id="36" name="Resim 35">
            <a:extLst>
              <a:ext uri="{FF2B5EF4-FFF2-40B4-BE49-F238E27FC236}">
                <a16:creationId xmlns:a16="http://schemas.microsoft.com/office/drawing/2014/main" xmlns="" id="{C06E0A3E-5FBE-FA7B-9199-2512887C6A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27" y="4285747"/>
            <a:ext cx="1521845" cy="200046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B4BA5BFD-BB4C-C4B0-3A70-A25A2E1FF6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0" y="4265026"/>
            <a:ext cx="2349450" cy="19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1038" y="1892853"/>
            <a:ext cx="8354134" cy="43795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14" lvl="1" indent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With our business trip to </a:t>
            </a:r>
            <a:r>
              <a:rPr lang="tr-TR" sz="2800" dirty="0" err="1">
                <a:solidFill>
                  <a:schemeClr val="accent2">
                    <a:lumMod val="90000"/>
                    <a:lumOff val="10000"/>
                  </a:schemeClr>
                </a:solidFill>
              </a:rPr>
              <a:t>Serbia</a:t>
            </a:r>
            <a:r>
              <a:rPr lang="en-US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, </a:t>
            </a:r>
            <a:r>
              <a:rPr lang="tr-TR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12</a:t>
            </a:r>
            <a:r>
              <a:rPr lang="en-US" sz="28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 members </a:t>
            </a:r>
            <a:r>
              <a:rPr lang="en-US" sz="2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have established business contacts</a:t>
            </a:r>
            <a:r>
              <a:rPr lang="en-US" sz="18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.</a:t>
            </a: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pPr marL="45714" lvl="1" indent="0" algn="ct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tr-TR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Slayt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8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838" y="6440100"/>
            <a:ext cx="3594619" cy="365125"/>
          </a:xfrm>
        </p:spPr>
        <p:txBody>
          <a:bodyPr/>
          <a:lstStyle/>
          <a:p>
            <a:r>
              <a:rPr lang="tr-TR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TİCARET VE SANAYİ ODASI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038" y="1316351"/>
            <a:ext cx="8354134" cy="396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b="1" dirty="0" err="1">
                <a:solidFill>
                  <a:schemeClr val="accent1"/>
                </a:solidFill>
              </a:rPr>
              <a:t>Bilateral</a:t>
            </a:r>
            <a:r>
              <a:rPr lang="tr-TR" sz="2400" b="1" dirty="0">
                <a:solidFill>
                  <a:schemeClr val="accent1"/>
                </a:solidFill>
              </a:rPr>
              <a:t> Business </a:t>
            </a:r>
            <a:r>
              <a:rPr lang="tr-TR" sz="2400" b="1" dirty="0" err="1">
                <a:solidFill>
                  <a:schemeClr val="accent1"/>
                </a:solidFill>
              </a:rPr>
              <a:t>Meetings</a:t>
            </a:r>
            <a:r>
              <a:rPr lang="tr-TR" sz="2400" b="1" dirty="0">
                <a:solidFill>
                  <a:schemeClr val="accent1"/>
                </a:solidFill>
              </a:rPr>
              <a:t> – Business </a:t>
            </a:r>
            <a:r>
              <a:rPr lang="tr-TR" sz="2400" b="1" dirty="0" err="1">
                <a:solidFill>
                  <a:schemeClr val="accent1"/>
                </a:solidFill>
              </a:rPr>
              <a:t>Connections</a:t>
            </a:r>
            <a:endParaRPr lang="tr-TR" sz="1800" dirty="0">
              <a:solidFill>
                <a:schemeClr val="accent1"/>
              </a:solidFill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2120FCF6-92C5-3673-353B-16FC70DBDE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35" t="19407" r="12374" b="22815"/>
          <a:stretch/>
        </p:blipFill>
        <p:spPr>
          <a:xfrm>
            <a:off x="2305878" y="3553433"/>
            <a:ext cx="5177459" cy="219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218532"/>
            <a:ext cx="8233200" cy="937349"/>
          </a:xfrm>
          <a:ln>
            <a:noFill/>
          </a:ln>
        </p:spPr>
        <p:style>
          <a:lnRef idx="1">
            <a:schemeClr val="accen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tr-TR" sz="3000" b="1" dirty="0">
                <a:solidFill>
                  <a:schemeClr val="accent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SERBIA BUSINESS TRIP EVALUATION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1918" y="6402127"/>
            <a:ext cx="1066021" cy="365125"/>
          </a:xfrm>
        </p:spPr>
        <p:txBody>
          <a:bodyPr vert="horz" lIns="91440" tIns="45720" rIns="91440" bIns="45720" rtlCol="0" anchor="ctr"/>
          <a:lstStyle/>
          <a:p>
            <a:r>
              <a:rPr lang="tr-TR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 </a:t>
            </a:r>
            <a:fld id="{10E4A4DB-036F-4816-A98C-42C4167E83C5}" type="slidenum">
              <a:rPr lang="tr-TR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pPr/>
              <a:t>9</a:t>
            </a:fld>
            <a:endParaRPr lang="tr-TR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2"/>
          <a:srcRect l="24602" t="4885" r="24619" b="4799"/>
          <a:stretch/>
        </p:blipFill>
        <p:spPr>
          <a:xfrm>
            <a:off x="115910" y="6400566"/>
            <a:ext cx="444194" cy="44419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5" t="11205" r="13974" b="23732"/>
          <a:stretch/>
        </p:blipFill>
        <p:spPr>
          <a:xfrm>
            <a:off x="8915402" y="174614"/>
            <a:ext cx="943020" cy="87041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1D58D8F7-D88E-4E87-AA43-3DE614B83B1C}"/>
              </a:ext>
            </a:extLst>
          </p:cNvPr>
          <p:cNvSpPr/>
          <p:nvPr/>
        </p:nvSpPr>
        <p:spPr>
          <a:xfrm>
            <a:off x="679874" y="1155881"/>
            <a:ext cx="82332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b="1" dirty="0" err="1">
                <a:solidFill>
                  <a:schemeClr val="accent1"/>
                </a:solidFill>
              </a:rPr>
              <a:t>Event</a:t>
            </a:r>
            <a:r>
              <a:rPr lang="tr-TR" b="1" dirty="0">
                <a:solidFill>
                  <a:schemeClr val="accent1"/>
                </a:solidFill>
              </a:rPr>
              <a:t> Evaluation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xmlns="" id="{AF399382-A78C-4693-942D-BCA2DF87F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51850"/>
              </p:ext>
            </p:extLst>
          </p:nvPr>
        </p:nvGraphicFramePr>
        <p:xfrm>
          <a:off x="560104" y="1736035"/>
          <a:ext cx="8795931" cy="413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53">
                  <a:extLst>
                    <a:ext uri="{9D8B030D-6E8A-4147-A177-3AD203B41FA5}">
                      <a16:colId xmlns:a16="http://schemas.microsoft.com/office/drawing/2014/main" xmlns="" val="2840096203"/>
                    </a:ext>
                  </a:extLst>
                </a:gridCol>
                <a:gridCol w="1736034">
                  <a:extLst>
                    <a:ext uri="{9D8B030D-6E8A-4147-A177-3AD203B41FA5}">
                      <a16:colId xmlns:a16="http://schemas.microsoft.com/office/drawing/2014/main" xmlns="" val="933585512"/>
                    </a:ext>
                  </a:extLst>
                </a:gridCol>
                <a:gridCol w="1623472">
                  <a:extLst>
                    <a:ext uri="{9D8B030D-6E8A-4147-A177-3AD203B41FA5}">
                      <a16:colId xmlns:a16="http://schemas.microsoft.com/office/drawing/2014/main" xmlns="" val="3081469784"/>
                    </a:ext>
                  </a:extLst>
                </a:gridCol>
                <a:gridCol w="1755833">
                  <a:extLst>
                    <a:ext uri="{9D8B030D-6E8A-4147-A177-3AD203B41FA5}">
                      <a16:colId xmlns:a16="http://schemas.microsoft.com/office/drawing/2014/main" xmlns="" val="1161428980"/>
                    </a:ext>
                  </a:extLst>
                </a:gridCol>
                <a:gridCol w="1762539">
                  <a:extLst>
                    <a:ext uri="{9D8B030D-6E8A-4147-A177-3AD203B41FA5}">
                      <a16:colId xmlns:a16="http://schemas.microsoft.com/office/drawing/2014/main" xmlns="" val="521049520"/>
                    </a:ext>
                  </a:extLst>
                </a:gridCol>
              </a:tblGrid>
              <a:tr h="704351">
                <a:tc>
                  <a:txBody>
                    <a:bodyPr/>
                    <a:lstStyle/>
                    <a:p>
                      <a:r>
                        <a:rPr lang="tr-TR" dirty="0" err="1"/>
                        <a:t>Fair</a:t>
                      </a:r>
                      <a:r>
                        <a:rPr lang="tr-TR" dirty="0"/>
                        <a:t> / Business Trip </a:t>
                      </a:r>
                      <a:r>
                        <a:rPr lang="tr-TR" dirty="0" err="1"/>
                        <a:t>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Satisfied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Enough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Not </a:t>
                      </a:r>
                      <a:r>
                        <a:rPr lang="tr-TR" dirty="0" err="1"/>
                        <a:t>enough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Average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4694237"/>
                  </a:ext>
                </a:extLst>
              </a:tr>
              <a:tr h="8063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Your satisfaction with the organization before the 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33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98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1300371"/>
                  </a:ext>
                </a:extLst>
              </a:tr>
              <a:tr h="639697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Your satisfaction with the contribution of the organization to your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32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97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3204124"/>
                  </a:ext>
                </a:extLst>
              </a:tr>
              <a:tr h="56018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Your satisfaction with transportation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34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99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5444660"/>
                  </a:ext>
                </a:extLst>
              </a:tr>
              <a:tr h="432964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Your satisfaction with </a:t>
                      </a:r>
                      <a:r>
                        <a:rPr lang="tr-T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otel</a:t>
                      </a:r>
                      <a:r>
                        <a:rPr lang="en-US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>
                          <a:solidFill>
                            <a:schemeClr val="accent2"/>
                          </a:solidFill>
                        </a:rPr>
                        <a:t>94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1400300"/>
                  </a:ext>
                </a:extLst>
              </a:tr>
              <a:tr h="432964">
                <a:tc gridSpan="4">
                  <a:txBody>
                    <a:bodyPr/>
                    <a:lstStyle/>
                    <a:p>
                      <a:pPr algn="r"/>
                      <a:r>
                        <a:rPr lang="tr-TR" sz="1800" b="1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endParaRPr lang="en-US" sz="1800" b="1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accent2"/>
                          </a:solidFill>
                        </a:rPr>
                        <a:t>97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376739"/>
                  </a:ext>
                </a:extLst>
              </a:tr>
            </a:tbl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95488225-AE76-43E8-8744-9EB72B5C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5838" y="6440101"/>
            <a:ext cx="4891535" cy="394113"/>
          </a:xfrm>
        </p:spPr>
        <p:txBody>
          <a:bodyPr/>
          <a:lstStyle/>
          <a:p>
            <a:r>
              <a:rPr lang="en-US" sz="1200" b="1" dirty="0">
                <a:solidFill>
                  <a:schemeClr val="accent1"/>
                </a:solidFill>
                <a:latin typeface="Helv"/>
                <a:cs typeface="Arial" panose="020B0604020202020204" pitchFamily="34" charset="0"/>
              </a:rPr>
              <a:t>ÇERKEZKÖY CHAMBER OF COMMERCE AND INDUSTRY</a:t>
            </a:r>
            <a:endParaRPr lang="tr-TR" sz="1200" b="1" dirty="0">
              <a:solidFill>
                <a:schemeClr val="accent1"/>
              </a:solidFill>
              <a:latin typeface="Helv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8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çmişe bakış">
  <a:themeElements>
    <a:clrScheme name="Özel 7">
      <a:dk1>
        <a:srgbClr val="E7E6E6"/>
      </a:dk1>
      <a:lt1>
        <a:sysClr val="window" lastClr="FFFFFF"/>
      </a:lt1>
      <a:dk2>
        <a:srgbClr val="D7AED3"/>
      </a:dk2>
      <a:lt2>
        <a:srgbClr val="E7E6E6"/>
      </a:lt2>
      <a:accent1>
        <a:srgbClr val="FFC000"/>
      </a:accent1>
      <a:accent2>
        <a:srgbClr val="171616"/>
      </a:accent2>
      <a:accent3>
        <a:srgbClr val="FFFF66"/>
      </a:accent3>
      <a:accent4>
        <a:srgbClr val="FFFF00"/>
      </a:accent4>
      <a:accent5>
        <a:srgbClr val="CCCC00"/>
      </a:accent5>
      <a:accent6>
        <a:srgbClr val="808000"/>
      </a:accent6>
      <a:hlink>
        <a:srgbClr val="666633"/>
      </a:hlink>
      <a:folHlink>
        <a:srgbClr val="33330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789</Words>
  <Application>Microsoft Office PowerPoint</Application>
  <PresentationFormat>A4 Kağıt (210x297 mm)</PresentationFormat>
  <Paragraphs>168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Geçmişe bakış</vt:lpstr>
      <vt:lpstr>  SERBIA BUSINESS TRIP </vt:lpstr>
      <vt:lpstr>SCOPE</vt:lpstr>
      <vt:lpstr>SERBIA BUSINESS TRIP</vt:lpstr>
      <vt:lpstr>SERBIA BUSINESS TRIP</vt:lpstr>
      <vt:lpstr>SERBIA BUSINESS TRIP</vt:lpstr>
      <vt:lpstr>SERBIA BUSINESS TRIP</vt:lpstr>
      <vt:lpstr>SERBIA BUSINESS TRIP</vt:lpstr>
      <vt:lpstr>SERBIA BUSINESS TRIP</vt:lpstr>
      <vt:lpstr>SERBIA BUSINESS TRIP EVALUATION</vt:lpstr>
      <vt:lpstr>SERBIA BUSINESS TRIP EVALUATION</vt:lpstr>
      <vt:lpstr>SERBIA BUSINESS TRIP</vt:lpstr>
      <vt:lpstr>SERBIA BUSINESS TRIP</vt:lpstr>
      <vt:lpstr>SERBIA BUSINESS TRIP</vt:lpstr>
      <vt:lpstr>SERBIA BUSINESS TRIP</vt:lpstr>
      <vt:lpstr>  THANKS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2013-05-28T07:56:56Z</dcterms:created>
  <dcterms:modified xsi:type="dcterms:W3CDTF">2022-06-21T06:24:20Z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