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2"/>
  </p:notesMasterIdLst>
  <p:sldIdLst>
    <p:sldId id="1863" r:id="rId3"/>
    <p:sldId id="327" r:id="rId4"/>
    <p:sldId id="328" r:id="rId5"/>
    <p:sldId id="330" r:id="rId6"/>
    <p:sldId id="331" r:id="rId7"/>
    <p:sldId id="332" r:id="rId8"/>
    <p:sldId id="333" r:id="rId9"/>
    <p:sldId id="334" r:id="rId10"/>
    <p:sldId id="1865" r:id="rId11"/>
  </p:sldIdLst>
  <p:sldSz cx="24384000" cy="13716000"/>
  <p:notesSz cx="6805613" cy="99393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yza Basri" initials="BB" lastIdx="2" clrIdx="0">
    <p:extLst>
      <p:ext uri="{19B8F6BF-5375-455C-9EA6-DF929625EA0E}">
        <p15:presenceInfo xmlns:p15="http://schemas.microsoft.com/office/powerpoint/2012/main" userId="Beyza Bas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D65"/>
    <a:srgbClr val="E43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89302" autoAdjust="0"/>
  </p:normalViewPr>
  <p:slideViewPr>
    <p:cSldViewPr snapToGrid="0" snapToObjects="1">
      <p:cViewPr varScale="1">
        <p:scale>
          <a:sx n="50" d="100"/>
          <a:sy n="50" d="100"/>
        </p:scale>
        <p:origin x="14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4CB44-9106-473F-A2B3-3FD0DA5092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E97A0DE-36A3-4C0B-8DD6-3E68F1788F5C}">
      <dgm:prSet phldrT="[Metin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+mn-ea"/>
              <a:cs typeface="+mn-cs"/>
              <a:sym typeface="Helvetica Neue"/>
            </a:rPr>
            <a:t>Yabancı ziyaretçi sayısının en az 1.500 olması,</a:t>
          </a:r>
        </a:p>
      </dgm:t>
    </dgm:pt>
    <dgm:pt modelId="{CD085764-71F7-4AFF-8702-F8C1A7735FA2}" type="parTrans" cxnId="{1046FC6D-EF42-4648-A99D-9626439696B5}">
      <dgm:prSet/>
      <dgm:spPr/>
      <dgm:t>
        <a:bodyPr/>
        <a:lstStyle/>
        <a:p>
          <a:endParaRPr lang="tr-TR"/>
        </a:p>
      </dgm:t>
    </dgm:pt>
    <dgm:pt modelId="{E5FFC515-ACA0-45FF-96D8-7D637E5084CE}" type="sibTrans" cxnId="{1046FC6D-EF42-4648-A99D-9626439696B5}">
      <dgm:prSet/>
      <dgm:spPr/>
      <dgm:t>
        <a:bodyPr/>
        <a:lstStyle/>
        <a:p>
          <a:endParaRPr lang="tr-TR"/>
        </a:p>
      </dgm:t>
    </dgm:pt>
    <dgm:pt modelId="{ECF62DA6-FBD0-4D7A-8D5C-F074B36042C1}">
      <dgm:prSet phldrT="[Metin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457200" indent="-457200">
            <a:buFont typeface="Arial" panose="020B0604020202020204" pitchFamily="34" charset="0"/>
            <a:buChar char="•"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+mn-ea"/>
              <a:cs typeface="+mn-cs"/>
            </a:rPr>
            <a:t>Yabancı ziyaretçi sayısının toplam ziyaretçi sayısına oranının  % 10’un üzerinde olması,</a:t>
          </a:r>
        </a:p>
      </dgm:t>
    </dgm:pt>
    <dgm:pt modelId="{976ABA34-3B65-4353-B87B-6C831CF2C711}" type="parTrans" cxnId="{95D31D01-5BBD-4686-B4CB-3F7F80686AAE}">
      <dgm:prSet/>
      <dgm:spPr/>
      <dgm:t>
        <a:bodyPr/>
        <a:lstStyle/>
        <a:p>
          <a:endParaRPr lang="tr-TR"/>
        </a:p>
      </dgm:t>
    </dgm:pt>
    <dgm:pt modelId="{4AA25EB7-192C-4749-8329-3A875EFAB504}" type="sibTrans" cxnId="{95D31D01-5BBD-4686-B4CB-3F7F80686AAE}">
      <dgm:prSet/>
      <dgm:spPr/>
      <dgm:t>
        <a:bodyPr/>
        <a:lstStyle/>
        <a:p>
          <a:endParaRPr lang="tr-TR"/>
        </a:p>
      </dgm:t>
    </dgm:pt>
    <dgm:pt modelId="{87F135B3-C0B3-44C8-904F-696FB6A20D35}">
      <dgm:prSet phldrT="[Metin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Helvetica Neue"/>
              <a:cs typeface="Helvetica Neue"/>
            </a:rPr>
            <a:t>Toplam katılımcı sayısının en az 400 olması,</a:t>
          </a:r>
        </a:p>
      </dgm:t>
    </dgm:pt>
    <dgm:pt modelId="{740D2FEF-CE54-4C5E-A7B5-D7208649E15C}" type="parTrans" cxnId="{7627884F-0FD0-4BB3-A5CC-1B8649F936B4}">
      <dgm:prSet/>
      <dgm:spPr/>
      <dgm:t>
        <a:bodyPr/>
        <a:lstStyle/>
        <a:p>
          <a:endParaRPr lang="tr-TR"/>
        </a:p>
      </dgm:t>
    </dgm:pt>
    <dgm:pt modelId="{84279BA5-E7F4-42C5-A082-9EDAD336D667}" type="sibTrans" cxnId="{7627884F-0FD0-4BB3-A5CC-1B8649F936B4}">
      <dgm:prSet/>
      <dgm:spPr/>
      <dgm:t>
        <a:bodyPr/>
        <a:lstStyle/>
        <a:p>
          <a:endParaRPr lang="tr-TR"/>
        </a:p>
      </dgm:t>
    </dgm:pt>
    <dgm:pt modelId="{D589EAF2-764E-4D00-A4B5-05F04C03FBC4}">
      <dgm:prSet phldrT="[Metin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Helvetica Neue"/>
              <a:cs typeface="Helvetica Neue"/>
            </a:rPr>
            <a:t>Yabancı katılımcı sayısının toplam katılımcı sayısına oranının % 10’un üzerinde olması,</a:t>
          </a:r>
        </a:p>
      </dgm:t>
    </dgm:pt>
    <dgm:pt modelId="{3D8A3511-C65C-442E-83BB-11F682FA8E19}" type="parTrans" cxnId="{9441D705-8793-40A2-BB20-A14E60637B6C}">
      <dgm:prSet/>
      <dgm:spPr/>
      <dgm:t>
        <a:bodyPr/>
        <a:lstStyle/>
        <a:p>
          <a:endParaRPr lang="tr-TR"/>
        </a:p>
      </dgm:t>
    </dgm:pt>
    <dgm:pt modelId="{FF1924F2-A3C7-47DC-BFF1-81C79074F3F2}" type="sibTrans" cxnId="{9441D705-8793-40A2-BB20-A14E60637B6C}">
      <dgm:prSet/>
      <dgm:spPr/>
      <dgm:t>
        <a:bodyPr/>
        <a:lstStyle/>
        <a:p>
          <a:endParaRPr lang="tr-TR"/>
        </a:p>
      </dgm:t>
    </dgm:pt>
    <dgm:pt modelId="{E6CC09C4-D850-49A6-BF30-6F44836ABAD0}">
      <dgm:prSet phldrT="[Metin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Helvetica Neue"/>
              <a:cs typeface="Helvetica Neue"/>
            </a:rPr>
            <a:t>Katılımcılara tahsis edilen stant alanının en az 10.000 metrekare olması,</a:t>
          </a:r>
        </a:p>
      </dgm:t>
    </dgm:pt>
    <dgm:pt modelId="{A4A9365E-FCF9-4E66-BEDF-5565F79668E3}" type="parTrans" cxnId="{B3D84AAA-34ED-409A-9B7A-CF255F0DA46A}">
      <dgm:prSet/>
      <dgm:spPr/>
      <dgm:t>
        <a:bodyPr/>
        <a:lstStyle/>
        <a:p>
          <a:endParaRPr lang="tr-TR"/>
        </a:p>
      </dgm:t>
    </dgm:pt>
    <dgm:pt modelId="{CD07B00D-8C94-494B-85BC-3A9149DD2505}" type="sibTrans" cxnId="{B3D84AAA-34ED-409A-9B7A-CF255F0DA46A}">
      <dgm:prSet/>
      <dgm:spPr/>
      <dgm:t>
        <a:bodyPr/>
        <a:lstStyle/>
        <a:p>
          <a:endParaRPr lang="tr-TR"/>
        </a:p>
      </dgm:t>
    </dgm:pt>
    <dgm:pt modelId="{7D6CBE19-F1AF-4B1F-AE8B-4D83A578EFE1}">
      <dgm:prSet phldrT="[Metin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457200" lvl="0" indent="-4572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Helvetica Neue"/>
              <a:cs typeface="Helvetica Neue"/>
            </a:rPr>
            <a:t>Yabancı katılımcılara tahsis edilen toplam stant alanının en az 300 metrekare olması.</a:t>
          </a:r>
        </a:p>
      </dgm:t>
    </dgm:pt>
    <dgm:pt modelId="{6DA5979F-CCF6-4136-B04C-FFAD1F8439E5}" type="parTrans" cxnId="{8D7BC613-B524-41CE-9E70-5081406B7C96}">
      <dgm:prSet/>
      <dgm:spPr/>
      <dgm:t>
        <a:bodyPr/>
        <a:lstStyle/>
        <a:p>
          <a:endParaRPr lang="tr-TR"/>
        </a:p>
      </dgm:t>
    </dgm:pt>
    <dgm:pt modelId="{641D08AD-C315-48E8-BD76-46EDBC3C58DF}" type="sibTrans" cxnId="{8D7BC613-B524-41CE-9E70-5081406B7C96}">
      <dgm:prSet/>
      <dgm:spPr/>
      <dgm:t>
        <a:bodyPr/>
        <a:lstStyle/>
        <a:p>
          <a:endParaRPr lang="tr-TR"/>
        </a:p>
      </dgm:t>
    </dgm:pt>
    <dgm:pt modelId="{DEAB77D5-281B-4230-8475-82D7AD526A11}" type="pres">
      <dgm:prSet presAssocID="{3E04CB44-9106-473F-A2B3-3FD0DA50921B}" presName="Name0" presStyleCnt="0">
        <dgm:presLayoutVars>
          <dgm:chMax val="7"/>
          <dgm:chPref val="7"/>
          <dgm:dir/>
        </dgm:presLayoutVars>
      </dgm:prSet>
      <dgm:spPr/>
    </dgm:pt>
    <dgm:pt modelId="{FBE4961C-6126-4A58-AFBE-CE2FA6F2ED0E}" type="pres">
      <dgm:prSet presAssocID="{3E04CB44-9106-473F-A2B3-3FD0DA50921B}" presName="Name1" presStyleCnt="0"/>
      <dgm:spPr/>
    </dgm:pt>
    <dgm:pt modelId="{B7C7D246-78F6-4CCA-9086-FA0E5CD721AC}" type="pres">
      <dgm:prSet presAssocID="{3E04CB44-9106-473F-A2B3-3FD0DA50921B}" presName="cycle" presStyleCnt="0"/>
      <dgm:spPr/>
    </dgm:pt>
    <dgm:pt modelId="{5464C593-52A8-474B-A045-6562F18D922E}" type="pres">
      <dgm:prSet presAssocID="{3E04CB44-9106-473F-A2B3-3FD0DA50921B}" presName="srcNode" presStyleLbl="node1" presStyleIdx="0" presStyleCnt="6"/>
      <dgm:spPr/>
    </dgm:pt>
    <dgm:pt modelId="{BC45FD2E-59DD-47BB-A04C-D0BF27BEDB3A}" type="pres">
      <dgm:prSet presAssocID="{3E04CB44-9106-473F-A2B3-3FD0DA50921B}" presName="conn" presStyleLbl="parChTrans1D2" presStyleIdx="0" presStyleCnt="1"/>
      <dgm:spPr/>
    </dgm:pt>
    <dgm:pt modelId="{91FF51DD-BD33-4E7E-9CA4-22A53F1875B0}" type="pres">
      <dgm:prSet presAssocID="{3E04CB44-9106-473F-A2B3-3FD0DA50921B}" presName="extraNode" presStyleLbl="node1" presStyleIdx="0" presStyleCnt="6"/>
      <dgm:spPr/>
    </dgm:pt>
    <dgm:pt modelId="{B0F8DD59-056B-4B9F-8BD6-12D84CDF73B5}" type="pres">
      <dgm:prSet presAssocID="{3E04CB44-9106-473F-A2B3-3FD0DA50921B}" presName="dstNode" presStyleLbl="node1" presStyleIdx="0" presStyleCnt="6"/>
      <dgm:spPr/>
    </dgm:pt>
    <dgm:pt modelId="{42751405-76ED-4D7C-9F9E-EFF7DEEBAC2F}" type="pres">
      <dgm:prSet presAssocID="{FE97A0DE-36A3-4C0B-8DD6-3E68F1788F5C}" presName="text_1" presStyleLbl="node1" presStyleIdx="0" presStyleCnt="6" custScaleY="64762" custLinFactNeighborX="160" custLinFactNeighborY="5586">
        <dgm:presLayoutVars>
          <dgm:bulletEnabled val="1"/>
        </dgm:presLayoutVars>
      </dgm:prSet>
      <dgm:spPr/>
    </dgm:pt>
    <dgm:pt modelId="{999C28D9-2434-4E5C-91D4-268DAF5180B4}" type="pres">
      <dgm:prSet presAssocID="{FE97A0DE-36A3-4C0B-8DD6-3E68F1788F5C}" presName="accent_1" presStyleCnt="0"/>
      <dgm:spPr/>
    </dgm:pt>
    <dgm:pt modelId="{F09E9653-EBEA-41AA-A06F-DB71D2D0D46E}" type="pres">
      <dgm:prSet presAssocID="{FE97A0DE-36A3-4C0B-8DD6-3E68F1788F5C}" presName="accentRepeatNode" presStyleLbl="solidFgAcc1" presStyleIdx="0" presStyleCnt="6" custScaleX="58445" custScaleY="56819"/>
      <dgm:spPr/>
    </dgm:pt>
    <dgm:pt modelId="{E7A9BBA8-8119-48C2-9249-9557BB10EB5B}" type="pres">
      <dgm:prSet presAssocID="{ECF62DA6-FBD0-4D7A-8D5C-F074B36042C1}" presName="text_2" presStyleLbl="node1" presStyleIdx="1" presStyleCnt="6" custScaleX="101429" custScaleY="64762">
        <dgm:presLayoutVars>
          <dgm:bulletEnabled val="1"/>
        </dgm:presLayoutVars>
      </dgm:prSet>
      <dgm:spPr/>
    </dgm:pt>
    <dgm:pt modelId="{222B3BA7-477C-4101-96D6-09FCC0AFC082}" type="pres">
      <dgm:prSet presAssocID="{ECF62DA6-FBD0-4D7A-8D5C-F074B36042C1}" presName="accent_2" presStyleCnt="0"/>
      <dgm:spPr/>
    </dgm:pt>
    <dgm:pt modelId="{4DA6A979-D2ED-488B-9D00-ECEBD0C057F5}" type="pres">
      <dgm:prSet presAssocID="{ECF62DA6-FBD0-4D7A-8D5C-F074B36042C1}" presName="accentRepeatNode" presStyleLbl="solidFgAcc1" presStyleIdx="1" presStyleCnt="6" custScaleX="58445" custScaleY="56819"/>
      <dgm:spPr/>
    </dgm:pt>
    <dgm:pt modelId="{8E2DA2D6-7173-4122-B331-3ADC4429F1B4}" type="pres">
      <dgm:prSet presAssocID="{87F135B3-C0B3-44C8-904F-696FB6A20D35}" presName="text_3" presStyleLbl="node1" presStyleIdx="2" presStyleCnt="6" custScaleY="64762">
        <dgm:presLayoutVars>
          <dgm:bulletEnabled val="1"/>
        </dgm:presLayoutVars>
      </dgm:prSet>
      <dgm:spPr/>
    </dgm:pt>
    <dgm:pt modelId="{72285F9E-8565-4567-BD41-B097792C4A73}" type="pres">
      <dgm:prSet presAssocID="{87F135B3-C0B3-44C8-904F-696FB6A20D35}" presName="accent_3" presStyleCnt="0"/>
      <dgm:spPr/>
    </dgm:pt>
    <dgm:pt modelId="{10F7083D-24C2-4716-9987-94A73EDB76A7}" type="pres">
      <dgm:prSet presAssocID="{87F135B3-C0B3-44C8-904F-696FB6A20D35}" presName="accentRepeatNode" presStyleLbl="solidFgAcc1" presStyleIdx="2" presStyleCnt="6" custScaleX="58445" custScaleY="56819"/>
      <dgm:spPr/>
    </dgm:pt>
    <dgm:pt modelId="{C4C40077-BC7B-47D8-A3DA-EEE244F77B05}" type="pres">
      <dgm:prSet presAssocID="{D589EAF2-764E-4D00-A4B5-05F04C03FBC4}" presName="text_4" presStyleLbl="node1" presStyleIdx="3" presStyleCnt="6" custScaleY="64762">
        <dgm:presLayoutVars>
          <dgm:bulletEnabled val="1"/>
        </dgm:presLayoutVars>
      </dgm:prSet>
      <dgm:spPr/>
    </dgm:pt>
    <dgm:pt modelId="{289691C8-ECEB-49D2-87A1-D76F596F20BD}" type="pres">
      <dgm:prSet presAssocID="{D589EAF2-764E-4D00-A4B5-05F04C03FBC4}" presName="accent_4" presStyleCnt="0"/>
      <dgm:spPr/>
    </dgm:pt>
    <dgm:pt modelId="{12EFB51D-86FB-43BD-BCA0-9168FAB6D800}" type="pres">
      <dgm:prSet presAssocID="{D589EAF2-764E-4D00-A4B5-05F04C03FBC4}" presName="accentRepeatNode" presStyleLbl="solidFgAcc1" presStyleIdx="3" presStyleCnt="6" custScaleX="58445" custScaleY="56819"/>
      <dgm:spPr/>
    </dgm:pt>
    <dgm:pt modelId="{8A1ECF58-4F59-40D1-8A5D-C97CB8B1DE1A}" type="pres">
      <dgm:prSet presAssocID="{E6CC09C4-D850-49A6-BF30-6F44836ABAD0}" presName="text_5" presStyleLbl="node1" presStyleIdx="4" presStyleCnt="6" custScaleY="64762">
        <dgm:presLayoutVars>
          <dgm:bulletEnabled val="1"/>
        </dgm:presLayoutVars>
      </dgm:prSet>
      <dgm:spPr/>
    </dgm:pt>
    <dgm:pt modelId="{0C34EE4F-1187-42EE-8C24-E6A12DA53C4B}" type="pres">
      <dgm:prSet presAssocID="{E6CC09C4-D850-49A6-BF30-6F44836ABAD0}" presName="accent_5" presStyleCnt="0"/>
      <dgm:spPr/>
    </dgm:pt>
    <dgm:pt modelId="{E4D4817C-F40E-4D66-8E66-1E46CE2A7D49}" type="pres">
      <dgm:prSet presAssocID="{E6CC09C4-D850-49A6-BF30-6F44836ABAD0}" presName="accentRepeatNode" presStyleLbl="solidFgAcc1" presStyleIdx="4" presStyleCnt="6" custScaleX="58445" custScaleY="56819"/>
      <dgm:spPr/>
    </dgm:pt>
    <dgm:pt modelId="{8234B286-96FF-40C7-84D8-C68811498585}" type="pres">
      <dgm:prSet presAssocID="{7D6CBE19-F1AF-4B1F-AE8B-4D83A578EFE1}" presName="text_6" presStyleLbl="node1" presStyleIdx="5" presStyleCnt="6" custScaleY="64762">
        <dgm:presLayoutVars>
          <dgm:bulletEnabled val="1"/>
        </dgm:presLayoutVars>
      </dgm:prSet>
      <dgm:spPr/>
    </dgm:pt>
    <dgm:pt modelId="{76E9AA94-0904-4D80-8441-49AC93C118DA}" type="pres">
      <dgm:prSet presAssocID="{7D6CBE19-F1AF-4B1F-AE8B-4D83A578EFE1}" presName="accent_6" presStyleCnt="0"/>
      <dgm:spPr/>
    </dgm:pt>
    <dgm:pt modelId="{58774534-96C6-483C-9DF1-3D7AA40EA1CA}" type="pres">
      <dgm:prSet presAssocID="{7D6CBE19-F1AF-4B1F-AE8B-4D83A578EFE1}" presName="accentRepeatNode" presStyleLbl="solidFgAcc1" presStyleIdx="5" presStyleCnt="6" custScaleX="58445" custScaleY="56819"/>
      <dgm:spPr/>
    </dgm:pt>
  </dgm:ptLst>
  <dgm:cxnLst>
    <dgm:cxn modelId="{95D31D01-5BBD-4686-B4CB-3F7F80686AAE}" srcId="{3E04CB44-9106-473F-A2B3-3FD0DA50921B}" destId="{ECF62DA6-FBD0-4D7A-8D5C-F074B36042C1}" srcOrd="1" destOrd="0" parTransId="{976ABA34-3B65-4353-B87B-6C831CF2C711}" sibTransId="{4AA25EB7-192C-4749-8329-3A875EFAB504}"/>
    <dgm:cxn modelId="{9441D705-8793-40A2-BB20-A14E60637B6C}" srcId="{3E04CB44-9106-473F-A2B3-3FD0DA50921B}" destId="{D589EAF2-764E-4D00-A4B5-05F04C03FBC4}" srcOrd="3" destOrd="0" parTransId="{3D8A3511-C65C-442E-83BB-11F682FA8E19}" sibTransId="{FF1924F2-A3C7-47DC-BFF1-81C79074F3F2}"/>
    <dgm:cxn modelId="{F3DEA90C-1557-42F8-AC3E-B56083FD944D}" type="presOf" srcId="{FE97A0DE-36A3-4C0B-8DD6-3E68F1788F5C}" destId="{42751405-76ED-4D7C-9F9E-EFF7DEEBAC2F}" srcOrd="0" destOrd="0" presId="urn:microsoft.com/office/officeart/2008/layout/VerticalCurvedList"/>
    <dgm:cxn modelId="{9986E912-A007-4E62-B428-0BDF452412DD}" type="presOf" srcId="{D589EAF2-764E-4D00-A4B5-05F04C03FBC4}" destId="{C4C40077-BC7B-47D8-A3DA-EEE244F77B05}" srcOrd="0" destOrd="0" presId="urn:microsoft.com/office/officeart/2008/layout/VerticalCurvedList"/>
    <dgm:cxn modelId="{8D7BC613-B524-41CE-9E70-5081406B7C96}" srcId="{3E04CB44-9106-473F-A2B3-3FD0DA50921B}" destId="{7D6CBE19-F1AF-4B1F-AE8B-4D83A578EFE1}" srcOrd="5" destOrd="0" parTransId="{6DA5979F-CCF6-4136-B04C-FFAD1F8439E5}" sibTransId="{641D08AD-C315-48E8-BD76-46EDBC3C58DF}"/>
    <dgm:cxn modelId="{D08FAB68-8580-4C00-AB2E-7B279D753810}" type="presOf" srcId="{ECF62DA6-FBD0-4D7A-8D5C-F074B36042C1}" destId="{E7A9BBA8-8119-48C2-9249-9557BB10EB5B}" srcOrd="0" destOrd="0" presId="urn:microsoft.com/office/officeart/2008/layout/VerticalCurvedList"/>
    <dgm:cxn modelId="{1046FC6D-EF42-4648-A99D-9626439696B5}" srcId="{3E04CB44-9106-473F-A2B3-3FD0DA50921B}" destId="{FE97A0DE-36A3-4C0B-8DD6-3E68F1788F5C}" srcOrd="0" destOrd="0" parTransId="{CD085764-71F7-4AFF-8702-F8C1A7735FA2}" sibTransId="{E5FFC515-ACA0-45FF-96D8-7D637E5084CE}"/>
    <dgm:cxn modelId="{7627884F-0FD0-4BB3-A5CC-1B8649F936B4}" srcId="{3E04CB44-9106-473F-A2B3-3FD0DA50921B}" destId="{87F135B3-C0B3-44C8-904F-696FB6A20D35}" srcOrd="2" destOrd="0" parTransId="{740D2FEF-CE54-4C5E-A7B5-D7208649E15C}" sibTransId="{84279BA5-E7F4-42C5-A082-9EDAD336D667}"/>
    <dgm:cxn modelId="{B3D84AAA-34ED-409A-9B7A-CF255F0DA46A}" srcId="{3E04CB44-9106-473F-A2B3-3FD0DA50921B}" destId="{E6CC09C4-D850-49A6-BF30-6F44836ABAD0}" srcOrd="4" destOrd="0" parTransId="{A4A9365E-FCF9-4E66-BEDF-5565F79668E3}" sibTransId="{CD07B00D-8C94-494B-85BC-3A9149DD2505}"/>
    <dgm:cxn modelId="{B3D642B8-7870-404C-8C97-50D23406ABB9}" type="presOf" srcId="{3E04CB44-9106-473F-A2B3-3FD0DA50921B}" destId="{DEAB77D5-281B-4230-8475-82D7AD526A11}" srcOrd="0" destOrd="0" presId="urn:microsoft.com/office/officeart/2008/layout/VerticalCurvedList"/>
    <dgm:cxn modelId="{14F342B8-93F3-4CD7-B38A-65C16916111C}" type="presOf" srcId="{E6CC09C4-D850-49A6-BF30-6F44836ABAD0}" destId="{8A1ECF58-4F59-40D1-8A5D-C97CB8B1DE1A}" srcOrd="0" destOrd="0" presId="urn:microsoft.com/office/officeart/2008/layout/VerticalCurvedList"/>
    <dgm:cxn modelId="{89391ED2-69FA-4F06-A160-3EADCB456B13}" type="presOf" srcId="{E5FFC515-ACA0-45FF-96D8-7D637E5084CE}" destId="{BC45FD2E-59DD-47BB-A04C-D0BF27BEDB3A}" srcOrd="0" destOrd="0" presId="urn:microsoft.com/office/officeart/2008/layout/VerticalCurvedList"/>
    <dgm:cxn modelId="{9C08E5D2-4EF0-4AAC-BC07-D84C2451C995}" type="presOf" srcId="{7D6CBE19-F1AF-4B1F-AE8B-4D83A578EFE1}" destId="{8234B286-96FF-40C7-84D8-C68811498585}" srcOrd="0" destOrd="0" presId="urn:microsoft.com/office/officeart/2008/layout/VerticalCurvedList"/>
    <dgm:cxn modelId="{F2FB24FD-D052-462C-8F45-45FB6736AD4A}" type="presOf" srcId="{87F135B3-C0B3-44C8-904F-696FB6A20D35}" destId="{8E2DA2D6-7173-4122-B331-3ADC4429F1B4}" srcOrd="0" destOrd="0" presId="urn:microsoft.com/office/officeart/2008/layout/VerticalCurvedList"/>
    <dgm:cxn modelId="{E57A4FA0-FAF6-44A6-97C2-44029EDB2AEB}" type="presParOf" srcId="{DEAB77D5-281B-4230-8475-82D7AD526A11}" destId="{FBE4961C-6126-4A58-AFBE-CE2FA6F2ED0E}" srcOrd="0" destOrd="0" presId="urn:microsoft.com/office/officeart/2008/layout/VerticalCurvedList"/>
    <dgm:cxn modelId="{E44C88A4-8D05-40C4-8A4B-2A3C1123CA31}" type="presParOf" srcId="{FBE4961C-6126-4A58-AFBE-CE2FA6F2ED0E}" destId="{B7C7D246-78F6-4CCA-9086-FA0E5CD721AC}" srcOrd="0" destOrd="0" presId="urn:microsoft.com/office/officeart/2008/layout/VerticalCurvedList"/>
    <dgm:cxn modelId="{55BFDF5F-F8E0-4D29-B21F-60BB05A16642}" type="presParOf" srcId="{B7C7D246-78F6-4CCA-9086-FA0E5CD721AC}" destId="{5464C593-52A8-474B-A045-6562F18D922E}" srcOrd="0" destOrd="0" presId="urn:microsoft.com/office/officeart/2008/layout/VerticalCurvedList"/>
    <dgm:cxn modelId="{5090D8B5-F94A-464F-93A7-A0F5EE71069A}" type="presParOf" srcId="{B7C7D246-78F6-4CCA-9086-FA0E5CD721AC}" destId="{BC45FD2E-59DD-47BB-A04C-D0BF27BEDB3A}" srcOrd="1" destOrd="0" presId="urn:microsoft.com/office/officeart/2008/layout/VerticalCurvedList"/>
    <dgm:cxn modelId="{B7A3378A-225B-4019-B110-18393E0A52B9}" type="presParOf" srcId="{B7C7D246-78F6-4CCA-9086-FA0E5CD721AC}" destId="{91FF51DD-BD33-4E7E-9CA4-22A53F1875B0}" srcOrd="2" destOrd="0" presId="urn:microsoft.com/office/officeart/2008/layout/VerticalCurvedList"/>
    <dgm:cxn modelId="{310F3D43-35AA-4A0A-995D-96A0A92CDED6}" type="presParOf" srcId="{B7C7D246-78F6-4CCA-9086-FA0E5CD721AC}" destId="{B0F8DD59-056B-4B9F-8BD6-12D84CDF73B5}" srcOrd="3" destOrd="0" presId="urn:microsoft.com/office/officeart/2008/layout/VerticalCurvedList"/>
    <dgm:cxn modelId="{03DF98E0-70FA-451B-B64A-778616566C2E}" type="presParOf" srcId="{FBE4961C-6126-4A58-AFBE-CE2FA6F2ED0E}" destId="{42751405-76ED-4D7C-9F9E-EFF7DEEBAC2F}" srcOrd="1" destOrd="0" presId="urn:microsoft.com/office/officeart/2008/layout/VerticalCurvedList"/>
    <dgm:cxn modelId="{572A49B2-68CB-485E-8758-D8DEBC980272}" type="presParOf" srcId="{FBE4961C-6126-4A58-AFBE-CE2FA6F2ED0E}" destId="{999C28D9-2434-4E5C-91D4-268DAF5180B4}" srcOrd="2" destOrd="0" presId="urn:microsoft.com/office/officeart/2008/layout/VerticalCurvedList"/>
    <dgm:cxn modelId="{AFBDB8CF-C2F2-4A95-B18A-50C44FE89300}" type="presParOf" srcId="{999C28D9-2434-4E5C-91D4-268DAF5180B4}" destId="{F09E9653-EBEA-41AA-A06F-DB71D2D0D46E}" srcOrd="0" destOrd="0" presId="urn:microsoft.com/office/officeart/2008/layout/VerticalCurvedList"/>
    <dgm:cxn modelId="{526940B7-BE9C-4243-8453-EB4D692A7A0B}" type="presParOf" srcId="{FBE4961C-6126-4A58-AFBE-CE2FA6F2ED0E}" destId="{E7A9BBA8-8119-48C2-9249-9557BB10EB5B}" srcOrd="3" destOrd="0" presId="urn:microsoft.com/office/officeart/2008/layout/VerticalCurvedList"/>
    <dgm:cxn modelId="{152806DF-7A53-41CD-B534-8699AFDF9405}" type="presParOf" srcId="{FBE4961C-6126-4A58-AFBE-CE2FA6F2ED0E}" destId="{222B3BA7-477C-4101-96D6-09FCC0AFC082}" srcOrd="4" destOrd="0" presId="urn:microsoft.com/office/officeart/2008/layout/VerticalCurvedList"/>
    <dgm:cxn modelId="{2B9B84A5-85D2-448A-BC4F-C5DAE802BE99}" type="presParOf" srcId="{222B3BA7-477C-4101-96D6-09FCC0AFC082}" destId="{4DA6A979-D2ED-488B-9D00-ECEBD0C057F5}" srcOrd="0" destOrd="0" presId="urn:microsoft.com/office/officeart/2008/layout/VerticalCurvedList"/>
    <dgm:cxn modelId="{DAA61667-B679-436A-B988-92E27D3F44E5}" type="presParOf" srcId="{FBE4961C-6126-4A58-AFBE-CE2FA6F2ED0E}" destId="{8E2DA2D6-7173-4122-B331-3ADC4429F1B4}" srcOrd="5" destOrd="0" presId="urn:microsoft.com/office/officeart/2008/layout/VerticalCurvedList"/>
    <dgm:cxn modelId="{704E8B4A-E72D-4E2D-86DA-803376BB031B}" type="presParOf" srcId="{FBE4961C-6126-4A58-AFBE-CE2FA6F2ED0E}" destId="{72285F9E-8565-4567-BD41-B097792C4A73}" srcOrd="6" destOrd="0" presId="urn:microsoft.com/office/officeart/2008/layout/VerticalCurvedList"/>
    <dgm:cxn modelId="{61F66203-7002-4B3B-B80F-F03515B05115}" type="presParOf" srcId="{72285F9E-8565-4567-BD41-B097792C4A73}" destId="{10F7083D-24C2-4716-9987-94A73EDB76A7}" srcOrd="0" destOrd="0" presId="urn:microsoft.com/office/officeart/2008/layout/VerticalCurvedList"/>
    <dgm:cxn modelId="{35C7946F-8E85-4731-93DD-AE22AB973925}" type="presParOf" srcId="{FBE4961C-6126-4A58-AFBE-CE2FA6F2ED0E}" destId="{C4C40077-BC7B-47D8-A3DA-EEE244F77B05}" srcOrd="7" destOrd="0" presId="urn:microsoft.com/office/officeart/2008/layout/VerticalCurvedList"/>
    <dgm:cxn modelId="{F7CCC066-63C0-4D0D-8980-591D6CD0D0B7}" type="presParOf" srcId="{FBE4961C-6126-4A58-AFBE-CE2FA6F2ED0E}" destId="{289691C8-ECEB-49D2-87A1-D76F596F20BD}" srcOrd="8" destOrd="0" presId="urn:microsoft.com/office/officeart/2008/layout/VerticalCurvedList"/>
    <dgm:cxn modelId="{F20C35A2-D0A5-4F25-A651-A7EBD099B120}" type="presParOf" srcId="{289691C8-ECEB-49D2-87A1-D76F596F20BD}" destId="{12EFB51D-86FB-43BD-BCA0-9168FAB6D800}" srcOrd="0" destOrd="0" presId="urn:microsoft.com/office/officeart/2008/layout/VerticalCurvedList"/>
    <dgm:cxn modelId="{798324F9-5C4D-4A2C-9FB6-96AB628C6AC7}" type="presParOf" srcId="{FBE4961C-6126-4A58-AFBE-CE2FA6F2ED0E}" destId="{8A1ECF58-4F59-40D1-8A5D-C97CB8B1DE1A}" srcOrd="9" destOrd="0" presId="urn:microsoft.com/office/officeart/2008/layout/VerticalCurvedList"/>
    <dgm:cxn modelId="{F115D25F-52D9-4FA6-BEB2-D305E36EB825}" type="presParOf" srcId="{FBE4961C-6126-4A58-AFBE-CE2FA6F2ED0E}" destId="{0C34EE4F-1187-42EE-8C24-E6A12DA53C4B}" srcOrd="10" destOrd="0" presId="urn:microsoft.com/office/officeart/2008/layout/VerticalCurvedList"/>
    <dgm:cxn modelId="{BF6BD92B-8034-4B71-9BC7-52EC91DD617A}" type="presParOf" srcId="{0C34EE4F-1187-42EE-8C24-E6A12DA53C4B}" destId="{E4D4817C-F40E-4D66-8E66-1E46CE2A7D49}" srcOrd="0" destOrd="0" presId="urn:microsoft.com/office/officeart/2008/layout/VerticalCurvedList"/>
    <dgm:cxn modelId="{67E965F6-F340-4BD4-9DC1-73AA1BAF74BC}" type="presParOf" srcId="{FBE4961C-6126-4A58-AFBE-CE2FA6F2ED0E}" destId="{8234B286-96FF-40C7-84D8-C68811498585}" srcOrd="11" destOrd="0" presId="urn:microsoft.com/office/officeart/2008/layout/VerticalCurvedList"/>
    <dgm:cxn modelId="{EEE6ADF9-5EEB-4742-9075-69F9B9318295}" type="presParOf" srcId="{FBE4961C-6126-4A58-AFBE-CE2FA6F2ED0E}" destId="{76E9AA94-0904-4D80-8441-49AC93C118DA}" srcOrd="12" destOrd="0" presId="urn:microsoft.com/office/officeart/2008/layout/VerticalCurvedList"/>
    <dgm:cxn modelId="{5AB0B1D6-3C3B-4EFB-AE65-A44A8F27EABC}" type="presParOf" srcId="{76E9AA94-0904-4D80-8441-49AC93C118DA}" destId="{58774534-96C6-483C-9DF1-3D7AA40EA1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5FD2E-59DD-47BB-A04C-D0BF27BEDB3A}">
      <dsp:nvSpPr>
        <dsp:cNvPr id="0" name=""/>
        <dsp:cNvSpPr/>
      </dsp:nvSpPr>
      <dsp:spPr>
        <a:xfrm>
          <a:off x="-8524226" y="-1293549"/>
          <a:ext cx="10076343" cy="10076343"/>
        </a:xfrm>
        <a:prstGeom prst="blockArc">
          <a:avLst>
            <a:gd name="adj1" fmla="val 18900000"/>
            <a:gd name="adj2" fmla="val 2700000"/>
            <a:gd name="adj3" fmla="val 21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51405-76ED-4D7C-9F9E-EFF7DEEBAC2F}">
      <dsp:nvSpPr>
        <dsp:cNvPr id="0" name=""/>
        <dsp:cNvSpPr/>
      </dsp:nvSpPr>
      <dsp:spPr>
        <a:xfrm>
          <a:off x="567824" y="577347"/>
          <a:ext cx="15941018" cy="51062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+mn-ea"/>
              <a:cs typeface="+mn-cs"/>
              <a:sym typeface="Helvetica Neue"/>
            </a:rPr>
            <a:t>Yabancı ziyaretçi sayısının en az 1.500 olması,</a:t>
          </a:r>
        </a:p>
      </dsp:txBody>
      <dsp:txXfrm>
        <a:off x="567824" y="577347"/>
        <a:ext cx="15941018" cy="510627"/>
      </dsp:txXfrm>
    </dsp:sp>
    <dsp:sp modelId="{F09E9653-EBEA-41AA-A06F-DB71D2D0D46E}">
      <dsp:nvSpPr>
        <dsp:cNvPr id="0" name=""/>
        <dsp:cNvSpPr/>
      </dsp:nvSpPr>
      <dsp:spPr>
        <a:xfrm>
          <a:off x="254306" y="508617"/>
          <a:ext cx="576024" cy="55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9BBA8-8119-48C2-9249-9557BB10EB5B}">
      <dsp:nvSpPr>
        <dsp:cNvPr id="0" name=""/>
        <dsp:cNvSpPr/>
      </dsp:nvSpPr>
      <dsp:spPr>
        <a:xfrm>
          <a:off x="1081622" y="1715855"/>
          <a:ext cx="15510978" cy="51062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6" tIns="68580" rIns="68580" bIns="68580" numCol="1" spcCol="1270" anchor="ctr" anchorCtr="0">
          <a:noAutofit/>
        </a:bodyPr>
        <a:lstStyle/>
        <a:p>
          <a:pPr marL="457200" lvl="0" indent="-45720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+mn-ea"/>
              <a:cs typeface="+mn-cs"/>
            </a:rPr>
            <a:t>Yabancı ziyaretçi sayısının toplam ziyaretçi sayısına oranının  % 10’un üzerinde olması,</a:t>
          </a:r>
        </a:p>
      </dsp:txBody>
      <dsp:txXfrm>
        <a:off x="1081622" y="1715855"/>
        <a:ext cx="15510978" cy="510627"/>
      </dsp:txXfrm>
    </dsp:sp>
    <dsp:sp modelId="{4DA6A979-D2ED-488B-9D00-ECEBD0C057F5}">
      <dsp:nvSpPr>
        <dsp:cNvPr id="0" name=""/>
        <dsp:cNvSpPr/>
      </dsp:nvSpPr>
      <dsp:spPr>
        <a:xfrm>
          <a:off x="902874" y="1691169"/>
          <a:ext cx="576024" cy="55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DA2D6-7173-4122-B331-3ADC4429F1B4}">
      <dsp:nvSpPr>
        <dsp:cNvPr id="0" name=""/>
        <dsp:cNvSpPr/>
      </dsp:nvSpPr>
      <dsp:spPr>
        <a:xfrm>
          <a:off x="1487461" y="2898406"/>
          <a:ext cx="14995875" cy="51062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Helvetica Neue"/>
              <a:cs typeface="Helvetica Neue"/>
            </a:rPr>
            <a:t>Toplam katılımcı sayısının en az 400 olması,</a:t>
          </a:r>
        </a:p>
      </dsp:txBody>
      <dsp:txXfrm>
        <a:off x="1487461" y="2898406"/>
        <a:ext cx="14995875" cy="510627"/>
      </dsp:txXfrm>
    </dsp:sp>
    <dsp:sp modelId="{10F7083D-24C2-4716-9987-94A73EDB76A7}">
      <dsp:nvSpPr>
        <dsp:cNvPr id="0" name=""/>
        <dsp:cNvSpPr/>
      </dsp:nvSpPr>
      <dsp:spPr>
        <a:xfrm>
          <a:off x="1199448" y="2873721"/>
          <a:ext cx="576024" cy="55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40077-BC7B-47D8-A3DA-EEE244F77B05}">
      <dsp:nvSpPr>
        <dsp:cNvPr id="0" name=""/>
        <dsp:cNvSpPr/>
      </dsp:nvSpPr>
      <dsp:spPr>
        <a:xfrm>
          <a:off x="1487461" y="4080209"/>
          <a:ext cx="14995875" cy="51062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Helvetica Neue"/>
              <a:cs typeface="Helvetica Neue"/>
            </a:rPr>
            <a:t>Yabancı katılımcı sayısının toplam katılımcı sayısına oranının % 10’un üzerinde olması,</a:t>
          </a:r>
        </a:p>
      </dsp:txBody>
      <dsp:txXfrm>
        <a:off x="1487461" y="4080209"/>
        <a:ext cx="14995875" cy="510627"/>
      </dsp:txXfrm>
    </dsp:sp>
    <dsp:sp modelId="{12EFB51D-86FB-43BD-BCA0-9168FAB6D800}">
      <dsp:nvSpPr>
        <dsp:cNvPr id="0" name=""/>
        <dsp:cNvSpPr/>
      </dsp:nvSpPr>
      <dsp:spPr>
        <a:xfrm>
          <a:off x="1199448" y="4055523"/>
          <a:ext cx="576024" cy="55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ECF58-4F59-40D1-8A5D-C97CB8B1DE1A}">
      <dsp:nvSpPr>
        <dsp:cNvPr id="0" name=""/>
        <dsp:cNvSpPr/>
      </dsp:nvSpPr>
      <dsp:spPr>
        <a:xfrm>
          <a:off x="1190887" y="5262761"/>
          <a:ext cx="15292449" cy="51062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6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Helvetica Neue"/>
              <a:cs typeface="Helvetica Neue"/>
            </a:rPr>
            <a:t>Katılımcılara tahsis edilen stant alanının en az 10.000 metrekare olması,</a:t>
          </a:r>
        </a:p>
      </dsp:txBody>
      <dsp:txXfrm>
        <a:off x="1190887" y="5262761"/>
        <a:ext cx="15292449" cy="510627"/>
      </dsp:txXfrm>
    </dsp:sp>
    <dsp:sp modelId="{E4D4817C-F40E-4D66-8E66-1E46CE2A7D49}">
      <dsp:nvSpPr>
        <dsp:cNvPr id="0" name=""/>
        <dsp:cNvSpPr/>
      </dsp:nvSpPr>
      <dsp:spPr>
        <a:xfrm>
          <a:off x="902874" y="5238075"/>
          <a:ext cx="576024" cy="55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4B286-96FF-40C7-84D8-C68811498585}">
      <dsp:nvSpPr>
        <dsp:cNvPr id="0" name=""/>
        <dsp:cNvSpPr/>
      </dsp:nvSpPr>
      <dsp:spPr>
        <a:xfrm>
          <a:off x="542318" y="6445312"/>
          <a:ext cx="15941018" cy="51062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6" tIns="68580" rIns="68580" bIns="68580" numCol="1" spcCol="1270" anchor="ctr" anchorCtr="0">
          <a:noAutofit/>
        </a:bodyPr>
        <a:lstStyle/>
        <a:p>
          <a:pPr marL="457200" lvl="0" indent="-4572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kumimoji="0" lang="tr-TR" sz="2700" b="1" i="0" u="none" strike="noStrike" kern="1200" cap="none" spc="0" normalizeH="0" baseline="0" dirty="0">
              <a:ln>
                <a:noFill/>
              </a:ln>
              <a:solidFill>
                <a:srgbClr val="E43033"/>
              </a:solidFill>
              <a:effectLst/>
              <a:uFillTx/>
              <a:latin typeface="Myriad Pro Cond"/>
              <a:ea typeface="Helvetica Neue"/>
              <a:cs typeface="Helvetica Neue"/>
            </a:rPr>
            <a:t>Yabancı katılımcılara tahsis edilen toplam stant alanının en az 300 metrekare olması.</a:t>
          </a:r>
        </a:p>
      </dsp:txBody>
      <dsp:txXfrm>
        <a:off x="542318" y="6445312"/>
        <a:ext cx="15941018" cy="510627"/>
      </dsp:txXfrm>
    </dsp:sp>
    <dsp:sp modelId="{58774534-96C6-483C-9DF1-3D7AA40EA1CA}">
      <dsp:nvSpPr>
        <dsp:cNvPr id="0" name=""/>
        <dsp:cNvSpPr/>
      </dsp:nvSpPr>
      <dsp:spPr>
        <a:xfrm>
          <a:off x="254306" y="6420626"/>
          <a:ext cx="576024" cy="559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07415" y="4721186"/>
            <a:ext cx="4990783" cy="44727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8157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676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25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914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322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773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472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15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1463" cy="37258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753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05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lem bacaklı içeren bir resim&#10;&#10;Açıklama otomatik olarak oluşturuldu">
            <a:extLst>
              <a:ext uri="{FF2B5EF4-FFF2-40B4-BE49-F238E27FC236}">
                <a16:creationId xmlns:a16="http://schemas.microsoft.com/office/drawing/2014/main" id="{AB3BA4D1-29EC-D2CF-6779-0B7AFB8B3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"/>
            <a:ext cx="24384000" cy="137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3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klem bacaklı içeren bir resim&#10;&#10;Açıklama otomatik olarak oluşturuldu">
            <a:extLst>
              <a:ext uri="{FF2B5EF4-FFF2-40B4-BE49-F238E27FC236}">
                <a16:creationId xmlns:a16="http://schemas.microsoft.com/office/drawing/2014/main" id="{04E7D947-7184-BDD4-3EF7-B4F4E595B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"/>
            <a:ext cx="24384000" cy="137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4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şlık Slayd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eklem bacaklı içeren bir resim&#10;&#10;Açıklama otomatik olarak oluşturuldu">
            <a:extLst>
              <a:ext uri="{FF2B5EF4-FFF2-40B4-BE49-F238E27FC236}">
                <a16:creationId xmlns:a16="http://schemas.microsoft.com/office/drawing/2014/main" id="{04E7D947-7184-BDD4-3EF7-B4F4E595B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"/>
            <a:ext cx="24384000" cy="137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3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video" Target="../media/media1.mp4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-blue-frame-of-moving-dots-and-lines-2022-01-30-02-32-12-utc.mp4" descr="a-blue-frame-of-moving-dots-and-lines-2022-01-30-02-32-12-utc.mp4"/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210" y="-50182"/>
            <a:ext cx="24562420" cy="138163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97083" y="3896907"/>
            <a:ext cx="15189832" cy="32135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93520" y="7110477"/>
            <a:ext cx="15189828" cy="13170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33229" y="11126150"/>
            <a:ext cx="308902" cy="293153"/>
          </a:xfrm>
          <a:prstGeom prst="rect">
            <a:avLst/>
          </a:prstGeom>
          <a:ln w="3175">
            <a:miter lim="400000"/>
          </a:ln>
        </p:spPr>
        <p:txBody>
          <a:bodyPr wrap="none" lIns="35120" tIns="35120" rIns="35120" bIns="35120" anchor="b">
            <a:spAutoFit/>
          </a:bodyPr>
          <a:lstStyle>
            <a:lvl1pPr defTabSz="584200">
              <a:defRPr sz="16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1" i="0" u="none" strike="noStrike" cap="none" spc="-22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lvl1pPr algn="l" defTabSz="1828754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8" indent="-457188" algn="l" defTabSz="182875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6" indent="-457188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2" indent="-457188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0" indent="-457188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8" indent="-457188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8" indent="-457188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6" indent="-457188" algn="l" defTabSz="18287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2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2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.kip@ticaret.gov.tr" TargetMode="External"/><Relationship Id="rId5" Type="http://schemas.openxmlformats.org/officeDocument/2006/relationships/hyperlink" Target="mailto:fuardairesi@ticaret.gov.tr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defTabSz="825500"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pic>
        <p:nvPicPr>
          <p:cNvPr id="37" name="Ticaret Bakanlığı Logo Altın Ortalı Kullanım TR.png" descr="Ticaret Bakanlığı Logo Altın Ortalı Kullanım T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154" y="994225"/>
            <a:ext cx="5957725" cy="3325508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38" name="Shape"/>
          <p:cNvSpPr/>
          <p:nvPr/>
        </p:nvSpPr>
        <p:spPr>
          <a:xfrm>
            <a:off x="7388711" y="4798353"/>
            <a:ext cx="9864610" cy="3626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269" y="21600"/>
                </a:lnTo>
                <a:lnTo>
                  <a:pt x="1317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5456F">
                  <a:alpha val="79885"/>
                </a:srgbClr>
              </a:gs>
              <a:gs pos="100000">
                <a:srgbClr val="021020">
                  <a:alpha val="79885"/>
                </a:srgbClr>
              </a:gs>
            </a:gsLst>
            <a:lin ang="5400000"/>
          </a:gradFill>
          <a:ln w="3175">
            <a:miter lim="400000"/>
          </a:ln>
        </p:spPr>
        <p:txBody>
          <a:bodyPr lIns="35120" tIns="35120" rIns="35120" bIns="35120" anchor="ctr"/>
          <a:lstStyle/>
          <a:p>
            <a:pPr defTabSz="825500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9" name="Shape Shape" descr="Shape Shap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297910" y="4756142"/>
            <a:ext cx="10093978" cy="4022098"/>
          </a:xfrm>
          <a:prstGeom prst="rect">
            <a:avLst/>
          </a:prstGeom>
        </p:spPr>
      </p:pic>
      <p:sp>
        <p:nvSpPr>
          <p:cNvPr id="41" name="YENİ NESİL İHRACAT DESTEKLERİ  VE…"/>
          <p:cNvSpPr txBox="1"/>
          <p:nvPr/>
        </p:nvSpPr>
        <p:spPr>
          <a:xfrm>
            <a:off x="7646651" y="4799979"/>
            <a:ext cx="9348730" cy="33476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400" b="1" dirty="0">
                <a:solidFill>
                  <a:srgbClr val="D8AD65"/>
                </a:solidFill>
                <a:latin typeface="Myriad Pro Cond"/>
                <a:ea typeface="Myriad Pro Cond"/>
                <a:cs typeface="Myriad Pro Cond"/>
              </a:rPr>
              <a:t>TANITIM VE FUARLAR </a:t>
            </a:r>
          </a:p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400" b="1" dirty="0">
                <a:solidFill>
                  <a:srgbClr val="D8AD65"/>
                </a:solidFill>
                <a:latin typeface="Myriad Pro Cond"/>
                <a:ea typeface="Myriad Pro Cond"/>
                <a:cs typeface="Myriad Pro Cond"/>
              </a:rPr>
              <a:t>DAİRE BAŞKANLIĞI</a:t>
            </a:r>
          </a:p>
        </p:txBody>
      </p:sp>
      <p:sp>
        <p:nvSpPr>
          <p:cNvPr id="42" name="26.09.2022"/>
          <p:cNvSpPr txBox="1"/>
          <p:nvPr/>
        </p:nvSpPr>
        <p:spPr>
          <a:xfrm>
            <a:off x="10989673" y="8099818"/>
            <a:ext cx="2786762" cy="563368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endParaRPr sz="3200" dirty="0"/>
          </a:p>
        </p:txBody>
      </p:sp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İHRACAT </a:t>
            </a:r>
          </a:p>
          <a:p>
            <a: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2700" dirty="0"/>
              <a:t>GENEL MÜDÜRLÜĞÜ</a:t>
            </a:r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30312661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2" name="26.09.2022"/>
          <p:cNvSpPr txBox="1"/>
          <p:nvPr/>
        </p:nvSpPr>
        <p:spPr>
          <a:xfrm>
            <a:off x="10989673" y="8685044"/>
            <a:ext cx="2786762" cy="563368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pic>
        <p:nvPicPr>
          <p:cNvPr id="2" name="Rectangle Rectangle" descr="Rectangle Rectangle">
            <a:extLst>
              <a:ext uri="{FF2B5EF4-FFF2-40B4-BE49-F238E27FC236}">
                <a16:creationId xmlns:a16="http://schemas.microsoft.com/office/drawing/2014/main" id="{6CC78393-9205-A38F-23AA-221E31CB14D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99378" y="4477282"/>
            <a:ext cx="13879678" cy="1238910"/>
          </a:xfrm>
          <a:prstGeom prst="rect">
            <a:avLst/>
          </a:prstGeom>
          <a:effectLst/>
        </p:spPr>
      </p:pic>
      <p:sp>
        <p:nvSpPr>
          <p:cNvPr id="3" name="YENİ NESİL İHRACAT DESTEKLERİ  VE…">
            <a:extLst>
              <a:ext uri="{FF2B5EF4-FFF2-40B4-BE49-F238E27FC236}">
                <a16:creationId xmlns:a16="http://schemas.microsoft.com/office/drawing/2014/main" id="{5F2E8E69-1F65-05C8-358E-9FE9389457EE}"/>
              </a:ext>
            </a:extLst>
          </p:cNvPr>
          <p:cNvSpPr txBox="1"/>
          <p:nvPr/>
        </p:nvSpPr>
        <p:spPr>
          <a:xfrm>
            <a:off x="3648572" y="4416251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400" dirty="0"/>
              <a:t>FİRMA/İHRACATÇI BAZLI DESTEKLER</a:t>
            </a:r>
            <a:endParaRPr lang="tr-TR" sz="44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sp>
        <p:nvSpPr>
          <p:cNvPr id="4" name="YENİ NESİL İHRACAT DESTEKLERİ  VE…">
            <a:extLst>
              <a:ext uri="{FF2B5EF4-FFF2-40B4-BE49-F238E27FC236}">
                <a16:creationId xmlns:a16="http://schemas.microsoft.com/office/drawing/2014/main" id="{076A2E24-7A62-4419-AAD2-DEC69957A606}"/>
              </a:ext>
            </a:extLst>
          </p:cNvPr>
          <p:cNvSpPr txBox="1"/>
          <p:nvPr/>
        </p:nvSpPr>
        <p:spPr>
          <a:xfrm>
            <a:off x="3901355" y="6631134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400" dirty="0"/>
              <a:t>İŞBİRLİĞİ KURULUŞLARI BAZLI DESTEKLER </a:t>
            </a:r>
            <a:endParaRPr lang="tr-TR" sz="44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pic>
        <p:nvPicPr>
          <p:cNvPr id="5" name="Rectangle Rectangle" descr="Rectangle Rectangle">
            <a:extLst>
              <a:ext uri="{FF2B5EF4-FFF2-40B4-BE49-F238E27FC236}">
                <a16:creationId xmlns:a16="http://schemas.microsoft.com/office/drawing/2014/main" id="{C792BB4A-7E50-9545-94C2-CD164905311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71107" y="6692164"/>
            <a:ext cx="13879678" cy="1238910"/>
          </a:xfrm>
          <a:prstGeom prst="rect">
            <a:avLst/>
          </a:prstGeom>
          <a:effectLst/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6C769DE3-14A8-4E98-284E-B11BFE3F49F5}"/>
              </a:ext>
            </a:extLst>
          </p:cNvPr>
          <p:cNvGrpSpPr/>
          <p:nvPr/>
        </p:nvGrpSpPr>
        <p:grpSpPr>
          <a:xfrm>
            <a:off x="4414279" y="966579"/>
            <a:ext cx="15556672" cy="1394492"/>
            <a:chOff x="-12700" y="-12699"/>
            <a:chExt cx="12192954" cy="1394491"/>
          </a:xfrm>
        </p:grpSpPr>
        <p:grpSp>
          <p:nvGrpSpPr>
            <p:cNvPr id="7" name="Rectangle">
              <a:extLst>
                <a:ext uri="{FF2B5EF4-FFF2-40B4-BE49-F238E27FC236}">
                  <a16:creationId xmlns:a16="http://schemas.microsoft.com/office/drawing/2014/main" id="{2EDB58A8-75B7-D968-CAC2-83E5633BE02D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4A99B7F-9700-4729-5288-1A25AFFF1869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0" name="Rectangle Rectangle" descr="Rectangle Rectangle">
                <a:extLst>
                  <a:ext uri="{FF2B5EF4-FFF2-40B4-BE49-F238E27FC236}">
                    <a16:creationId xmlns:a16="http://schemas.microsoft.com/office/drawing/2014/main" id="{6BEF6144-F879-9AB5-41CF-6B956BDA9807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6065360-924B-8B66-4460-7C70F84955B9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" name="YENİ NESİL İHRACAT DESTEKLERİ">
            <a:extLst>
              <a:ext uri="{FF2B5EF4-FFF2-40B4-BE49-F238E27FC236}">
                <a16:creationId xmlns:a16="http://schemas.microsoft.com/office/drawing/2014/main" id="{EE12BAEB-FC2A-6A01-60F3-3E9D5C4B16C8}"/>
              </a:ext>
            </a:extLst>
          </p:cNvPr>
          <p:cNvSpPr txBox="1"/>
          <p:nvPr/>
        </p:nvSpPr>
        <p:spPr>
          <a:xfrm>
            <a:off x="5132630" y="1104532"/>
            <a:ext cx="14820887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>
                <a:latin typeface="Calibri" panose="020F0502020204030204" pitchFamily="34" charset="0"/>
                <a:cs typeface="Calibri" panose="020F0502020204030204" pitchFamily="34" charset="0"/>
              </a:rPr>
              <a:t>YENİ NESİL FUAR DESTEKLERİ</a:t>
            </a:r>
            <a:endParaRPr lang="tr-TR" sz="6000" b="1" dirty="0">
              <a:solidFill>
                <a:srgbClr val="D8AD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385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2" name="26.09.2022"/>
          <p:cNvSpPr txBox="1"/>
          <p:nvPr/>
        </p:nvSpPr>
        <p:spPr>
          <a:xfrm>
            <a:off x="10989673" y="8685044"/>
            <a:ext cx="2786762" cy="563368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pic>
        <p:nvPicPr>
          <p:cNvPr id="2" name="Rectangle Rectangle" descr="Rectangle Rectangle">
            <a:extLst>
              <a:ext uri="{FF2B5EF4-FFF2-40B4-BE49-F238E27FC236}">
                <a16:creationId xmlns:a16="http://schemas.microsoft.com/office/drawing/2014/main" id="{6CC78393-9205-A38F-23AA-221E31CB14D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99378" y="4477282"/>
            <a:ext cx="13879678" cy="1238910"/>
          </a:xfrm>
          <a:prstGeom prst="rect">
            <a:avLst/>
          </a:prstGeom>
          <a:effectLst/>
        </p:spPr>
      </p:pic>
      <p:sp>
        <p:nvSpPr>
          <p:cNvPr id="3" name="YENİ NESİL İHRACAT DESTEKLERİ  VE…">
            <a:extLst>
              <a:ext uri="{FF2B5EF4-FFF2-40B4-BE49-F238E27FC236}">
                <a16:creationId xmlns:a16="http://schemas.microsoft.com/office/drawing/2014/main" id="{5F2E8E69-1F65-05C8-358E-9FE9389457EE}"/>
              </a:ext>
            </a:extLst>
          </p:cNvPr>
          <p:cNvSpPr txBox="1"/>
          <p:nvPr/>
        </p:nvSpPr>
        <p:spPr>
          <a:xfrm>
            <a:off x="3648572" y="4416251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endParaRPr lang="tr-TR" sz="44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sp>
        <p:nvSpPr>
          <p:cNvPr id="4" name="YENİ NESİL İHRACAT DESTEKLERİ  VE…">
            <a:extLst>
              <a:ext uri="{FF2B5EF4-FFF2-40B4-BE49-F238E27FC236}">
                <a16:creationId xmlns:a16="http://schemas.microsoft.com/office/drawing/2014/main" id="{076A2E24-7A62-4419-AAD2-DEC69957A606}"/>
              </a:ext>
            </a:extLst>
          </p:cNvPr>
          <p:cNvSpPr txBox="1"/>
          <p:nvPr/>
        </p:nvSpPr>
        <p:spPr>
          <a:xfrm>
            <a:off x="3954868" y="4474732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400" b="1" dirty="0">
                <a:solidFill>
                  <a:srgbClr val="D8AD65"/>
                </a:solidFill>
                <a:latin typeface="Myriad Pro Cond"/>
                <a:ea typeface="Myriad Pro Cond"/>
                <a:cs typeface="Myriad Pro Cond"/>
              </a:rPr>
              <a:t>YURT DIŞI FUAR DESTEKLERİ</a:t>
            </a:r>
          </a:p>
        </p:txBody>
      </p:sp>
      <p:pic>
        <p:nvPicPr>
          <p:cNvPr id="5" name="Rectangle Rectangle" descr="Rectangle Rectangle">
            <a:extLst>
              <a:ext uri="{FF2B5EF4-FFF2-40B4-BE49-F238E27FC236}">
                <a16:creationId xmlns:a16="http://schemas.microsoft.com/office/drawing/2014/main" id="{C792BB4A-7E50-9545-94C2-CD164905311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99377" y="6578614"/>
            <a:ext cx="13879678" cy="1238910"/>
          </a:xfrm>
          <a:prstGeom prst="rect">
            <a:avLst/>
          </a:prstGeom>
          <a:effectLst/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79B8A093-0CF1-DA78-9F95-567D85A12E2D}"/>
              </a:ext>
            </a:extLst>
          </p:cNvPr>
          <p:cNvGrpSpPr/>
          <p:nvPr/>
        </p:nvGrpSpPr>
        <p:grpSpPr>
          <a:xfrm>
            <a:off x="4414279" y="966579"/>
            <a:ext cx="15556672" cy="1394492"/>
            <a:chOff x="-12700" y="-12699"/>
            <a:chExt cx="12192954" cy="1394491"/>
          </a:xfrm>
        </p:grpSpPr>
        <p:grpSp>
          <p:nvGrpSpPr>
            <p:cNvPr id="7" name="Rectangle">
              <a:extLst>
                <a:ext uri="{FF2B5EF4-FFF2-40B4-BE49-F238E27FC236}">
                  <a16:creationId xmlns:a16="http://schemas.microsoft.com/office/drawing/2014/main" id="{C75D6834-2863-D656-536A-1E5B224784EF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83532D60-EE4A-A112-DFBD-A8FEA335C8BF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0" name="Rectangle Rectangle" descr="Rectangle Rectangle">
                <a:extLst>
                  <a:ext uri="{FF2B5EF4-FFF2-40B4-BE49-F238E27FC236}">
                    <a16:creationId xmlns:a16="http://schemas.microsoft.com/office/drawing/2014/main" id="{37C4691D-8F67-18BB-0FBA-F3748EB5FC60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5E70130E-68EC-A71A-E033-BA73F85BA1E3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1" name="YENİ NESİL İHRACAT DESTEKLERİ">
            <a:extLst>
              <a:ext uri="{FF2B5EF4-FFF2-40B4-BE49-F238E27FC236}">
                <a16:creationId xmlns:a16="http://schemas.microsoft.com/office/drawing/2014/main" id="{57501337-AB1C-86A5-C2D9-823FD6DFB0C5}"/>
              </a:ext>
            </a:extLst>
          </p:cNvPr>
          <p:cNvSpPr txBox="1"/>
          <p:nvPr/>
        </p:nvSpPr>
        <p:spPr>
          <a:xfrm>
            <a:off x="5132630" y="1104532"/>
            <a:ext cx="14820887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>
                <a:latin typeface="Calibri" panose="020F0502020204030204" pitchFamily="34" charset="0"/>
                <a:cs typeface="Calibri" panose="020F0502020204030204" pitchFamily="34" charset="0"/>
              </a:rPr>
              <a:t>FİRMA/İHRACATÇI BAZLI DESTEKLER</a:t>
            </a:r>
            <a:endParaRPr lang="tr-TR" sz="6000" b="1" dirty="0">
              <a:solidFill>
                <a:srgbClr val="D8AD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YENİ NESİL İHRACAT DESTEKLERİ  VE…">
            <a:extLst>
              <a:ext uri="{FF2B5EF4-FFF2-40B4-BE49-F238E27FC236}">
                <a16:creationId xmlns:a16="http://schemas.microsoft.com/office/drawing/2014/main" id="{629319F6-0897-B753-E538-9757AE3B1E37}"/>
              </a:ext>
            </a:extLst>
          </p:cNvPr>
          <p:cNvSpPr txBox="1"/>
          <p:nvPr/>
        </p:nvSpPr>
        <p:spPr>
          <a:xfrm>
            <a:off x="3954868" y="6583712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400" b="1" dirty="0">
                <a:solidFill>
                  <a:srgbClr val="D8AD65"/>
                </a:solidFill>
                <a:latin typeface="Myriad Pro Cond"/>
                <a:ea typeface="Myriad Pro Cond"/>
                <a:cs typeface="Myriad Pro Cond"/>
              </a:rPr>
              <a:t>YURT İÇİ FUAR DESTEKLERİ</a:t>
            </a:r>
          </a:p>
        </p:txBody>
      </p:sp>
    </p:spTree>
    <p:extLst>
      <p:ext uri="{BB962C8B-B14F-4D97-AF65-F5344CB8AC3E}">
        <p14:creationId xmlns:p14="http://schemas.microsoft.com/office/powerpoint/2010/main" val="41088872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6" name="Yuvarlatılmış Dikdörtgen 13">
            <a:extLst>
              <a:ext uri="{FF2B5EF4-FFF2-40B4-BE49-F238E27FC236}">
                <a16:creationId xmlns:a16="http://schemas.microsoft.com/office/drawing/2014/main" id="{5E358FDE-F642-FA8A-E43B-AEB79555C972}"/>
              </a:ext>
            </a:extLst>
          </p:cNvPr>
          <p:cNvSpPr/>
          <p:nvPr/>
        </p:nvSpPr>
        <p:spPr>
          <a:xfrm>
            <a:off x="3459416" y="3060954"/>
            <a:ext cx="7022306" cy="32654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8EDE448-C6A5-FCF7-D081-812B664AAB0B}"/>
              </a:ext>
            </a:extLst>
          </p:cNvPr>
          <p:cNvSpPr txBox="1"/>
          <p:nvPr/>
        </p:nvSpPr>
        <p:spPr>
          <a:xfrm>
            <a:off x="3644022" y="3539632"/>
            <a:ext cx="67776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Yurt Dışı Fuar Katılımı Kapsamında Yer Kirası, Stant, Nakliye, Ulaşım  Giderleri</a:t>
            </a:r>
          </a:p>
          <a:p>
            <a:pPr lvl="0" algn="ctr">
              <a:buClr>
                <a:srgbClr val="990000"/>
              </a:buClr>
              <a:defRPr/>
            </a:pPr>
            <a:r>
              <a:rPr lang="tr-TR" sz="3600" b="1" dirty="0">
                <a:solidFill>
                  <a:srgbClr val="E43033"/>
                </a:solidFill>
                <a:latin typeface="Myriad Pro Cond"/>
              </a:rPr>
              <a:t>(Desteğe Esas Tutar)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48EE602-12DF-56DB-C1C0-843345ECB83B}"/>
              </a:ext>
            </a:extLst>
          </p:cNvPr>
          <p:cNvSpPr/>
          <p:nvPr/>
        </p:nvSpPr>
        <p:spPr>
          <a:xfrm>
            <a:off x="2472800" y="11429189"/>
            <a:ext cx="818628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Bakanlıkça Belirlenen Fuarlarda Organizatör Tanıtım Desteğine  B2B Toplantıları İlave Edildi</a:t>
            </a:r>
          </a:p>
          <a:p>
            <a:pPr algn="ctr"/>
            <a:endParaRPr lang="tr-TR" dirty="0"/>
          </a:p>
        </p:txBody>
      </p:sp>
      <p:sp>
        <p:nvSpPr>
          <p:cNvPr id="9" name="Sol Ayraç 8">
            <a:extLst>
              <a:ext uri="{FF2B5EF4-FFF2-40B4-BE49-F238E27FC236}">
                <a16:creationId xmlns:a16="http://schemas.microsoft.com/office/drawing/2014/main" id="{858C9900-D4D6-DDC6-50D0-16CB01CA21B7}"/>
              </a:ext>
            </a:extLst>
          </p:cNvPr>
          <p:cNvSpPr/>
          <p:nvPr/>
        </p:nvSpPr>
        <p:spPr>
          <a:xfrm>
            <a:off x="11241653" y="2890585"/>
            <a:ext cx="754058" cy="4795502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81E28B8-6C31-640E-0ADC-65F179CD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83" y="9384086"/>
            <a:ext cx="2790658" cy="1448996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25DAE4B1-27BA-C20D-35A8-08D87457B30D}"/>
              </a:ext>
            </a:extLst>
          </p:cNvPr>
          <p:cNvSpPr txBox="1"/>
          <p:nvPr/>
        </p:nvSpPr>
        <p:spPr>
          <a:xfrm>
            <a:off x="3018877" y="6755469"/>
            <a:ext cx="8578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E43033"/>
                </a:solidFill>
                <a:latin typeface="Myriad Pro Cond"/>
              </a:rPr>
              <a:t>Aynı yurt dışı fuara en fazla 10 defa katılım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6D26481-AFDE-716B-9151-E3B30AF79745}"/>
              </a:ext>
            </a:extLst>
          </p:cNvPr>
          <p:cNvGrpSpPr/>
          <p:nvPr/>
        </p:nvGrpSpPr>
        <p:grpSpPr>
          <a:xfrm>
            <a:off x="4414279" y="966579"/>
            <a:ext cx="15556672" cy="1394492"/>
            <a:chOff x="-12700" y="-12699"/>
            <a:chExt cx="12192954" cy="1394491"/>
          </a:xfrm>
        </p:grpSpPr>
        <p:grpSp>
          <p:nvGrpSpPr>
            <p:cNvPr id="13" name="Rectangle">
              <a:extLst>
                <a:ext uri="{FF2B5EF4-FFF2-40B4-BE49-F238E27FC236}">
                  <a16:creationId xmlns:a16="http://schemas.microsoft.com/office/drawing/2014/main" id="{FA11B016-74E0-91ED-13C9-2448FDB89F7A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5C0F3F28-E4CB-9C23-1603-FCADB5BA4553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6" name="Rectangle Rectangle" descr="Rectangle Rectangle">
                <a:extLst>
                  <a:ext uri="{FF2B5EF4-FFF2-40B4-BE49-F238E27FC236}">
                    <a16:creationId xmlns:a16="http://schemas.microsoft.com/office/drawing/2014/main" id="{F6969BE3-556F-3728-4041-5B6A767CF891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14" name="Line">
              <a:extLst>
                <a:ext uri="{FF2B5EF4-FFF2-40B4-BE49-F238E27FC236}">
                  <a16:creationId xmlns:a16="http://schemas.microsoft.com/office/drawing/2014/main" id="{A6CBC921-8074-8601-4479-9CA71BC51D05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8" name="YENİ NESİL İHRACAT DESTEKLERİ">
            <a:extLst>
              <a:ext uri="{FF2B5EF4-FFF2-40B4-BE49-F238E27FC236}">
                <a16:creationId xmlns:a16="http://schemas.microsoft.com/office/drawing/2014/main" id="{6141A4CF-4363-7966-57CF-0842AD50BCB7}"/>
              </a:ext>
            </a:extLst>
          </p:cNvPr>
          <p:cNvSpPr txBox="1"/>
          <p:nvPr/>
        </p:nvSpPr>
        <p:spPr>
          <a:xfrm>
            <a:off x="5132630" y="1104532"/>
            <a:ext cx="14820887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/>
              <a:t>YURT DIŞI FUAR DESTEĞİ</a:t>
            </a:r>
            <a:endParaRPr lang="tr-TR" sz="60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sp>
        <p:nvSpPr>
          <p:cNvPr id="19" name="Yuvarlatılmış Dikdörtgen 13">
            <a:extLst>
              <a:ext uri="{FF2B5EF4-FFF2-40B4-BE49-F238E27FC236}">
                <a16:creationId xmlns:a16="http://schemas.microsoft.com/office/drawing/2014/main" id="{F5850A98-4C30-E65E-C2A1-0E86112E4A97}"/>
              </a:ext>
            </a:extLst>
          </p:cNvPr>
          <p:cNvSpPr/>
          <p:nvPr/>
        </p:nvSpPr>
        <p:spPr>
          <a:xfrm>
            <a:off x="2990291" y="11181522"/>
            <a:ext cx="7217374" cy="2057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1" name="Tablo 7">
            <a:extLst>
              <a:ext uri="{FF2B5EF4-FFF2-40B4-BE49-F238E27FC236}">
                <a16:creationId xmlns:a16="http://schemas.microsoft.com/office/drawing/2014/main" id="{20FF743D-DB11-185A-8E68-6A0C09F14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980557"/>
              </p:ext>
            </p:extLst>
          </p:nvPr>
        </p:nvGraphicFramePr>
        <p:xfrm>
          <a:off x="11881091" y="3647034"/>
          <a:ext cx="8822070" cy="2552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8727">
                  <a:extLst>
                    <a:ext uri="{9D8B030D-6E8A-4147-A177-3AD203B41FA5}">
                      <a16:colId xmlns:a16="http://schemas.microsoft.com/office/drawing/2014/main" val="3284541583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3639107226"/>
                    </a:ext>
                  </a:extLst>
                </a:gridCol>
              </a:tblGrid>
              <a:tr h="543135">
                <a:tc>
                  <a:txBody>
                    <a:bodyPr/>
                    <a:lstStyle/>
                    <a:p>
                      <a:endParaRPr lang="tr-TR" sz="2800" dirty="0">
                        <a:latin typeface="Myriad Pro Con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Limiti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451503"/>
                  </a:ext>
                </a:extLst>
              </a:tr>
              <a:tr h="545982">
                <a:tc>
                  <a:txBody>
                    <a:bodyPr/>
                    <a:lstStyle/>
                    <a:p>
                      <a:pPr algn="l"/>
                      <a:r>
                        <a:rPr lang="tr-TR" sz="2800" dirty="0">
                          <a:solidFill>
                            <a:schemeClr val="bg1"/>
                          </a:solidFill>
                          <a:latin typeface="Myriad Pro Cond"/>
                        </a:rPr>
                        <a:t>Genel Ticaret Fuarları  (Milli Katılım)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solidFill>
                            <a:schemeClr val="bg1"/>
                          </a:solidFill>
                          <a:latin typeface="Myriad Pro Cond"/>
                        </a:rPr>
                        <a:t>271.000 TL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416041"/>
                  </a:ext>
                </a:extLst>
              </a:tr>
              <a:tr h="2555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kern="1200" dirty="0" err="1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Sektörel</a:t>
                      </a:r>
                      <a:r>
                        <a:rPr lang="tr-TR" sz="2800" kern="1200" dirty="0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 Fuarlar (Milli / Bireysel Katılım)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800" kern="1200" dirty="0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452.000 TL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612071"/>
                  </a:ext>
                </a:extLst>
              </a:tr>
              <a:tr h="5431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kern="1200" dirty="0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Prestijli Fuarlar (Milli / Bireysel Katılım)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800" kern="1200" dirty="0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1.357.000 TL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84819"/>
                  </a:ext>
                </a:extLst>
              </a:tr>
            </a:tbl>
          </a:graphicData>
        </a:graphic>
      </p:graphicFrame>
      <p:sp>
        <p:nvSpPr>
          <p:cNvPr id="22" name="Dikdörtgen 21">
            <a:extLst>
              <a:ext uri="{FF2B5EF4-FFF2-40B4-BE49-F238E27FC236}">
                <a16:creationId xmlns:a16="http://schemas.microsoft.com/office/drawing/2014/main" id="{EF0DD7FE-E7C1-F1CC-CC7B-DBA661864723}"/>
              </a:ext>
            </a:extLst>
          </p:cNvPr>
          <p:cNvSpPr/>
          <p:nvPr/>
        </p:nvSpPr>
        <p:spPr>
          <a:xfrm>
            <a:off x="12368586" y="2799975"/>
            <a:ext cx="849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rgbClr val="E43033"/>
                </a:solidFill>
                <a:latin typeface="Myriad Pro Cond"/>
              </a:rPr>
              <a:t>Destek Tutarı: Desteğe esas tutar *M2 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527E9119-0866-C08B-9B63-5D503FD342A5}"/>
              </a:ext>
            </a:extLst>
          </p:cNvPr>
          <p:cNvSpPr txBox="1"/>
          <p:nvPr/>
        </p:nvSpPr>
        <p:spPr>
          <a:xfrm>
            <a:off x="12952412" y="6455199"/>
            <a:ext cx="7558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E43033"/>
                </a:solidFill>
                <a:latin typeface="Myriad Pro Cond"/>
              </a:rPr>
              <a:t>Yıllık en fazla 5 fuar katılımı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4E5750D9-1E4E-DBBC-3A49-08021E25FD92}"/>
              </a:ext>
            </a:extLst>
          </p:cNvPr>
          <p:cNvSpPr txBox="1"/>
          <p:nvPr/>
        </p:nvSpPr>
        <p:spPr>
          <a:xfrm>
            <a:off x="12988859" y="7347533"/>
            <a:ext cx="672115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0B0F0"/>
                </a:solidFill>
                <a:latin typeface="Myriad Pro Cond"/>
              </a:rPr>
              <a:t>İHRACATIN TABANA YAYILMASI 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7B2A5334-952C-B72D-91FC-98A594164B94}"/>
              </a:ext>
            </a:extLst>
          </p:cNvPr>
          <p:cNvSpPr txBox="1"/>
          <p:nvPr/>
        </p:nvSpPr>
        <p:spPr>
          <a:xfrm>
            <a:off x="10207665" y="8541162"/>
            <a:ext cx="35480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chemeClr val="bg1"/>
                </a:solidFill>
                <a:latin typeface="Myriad Pro Cond"/>
              </a:rPr>
              <a:t>Yıllık </a:t>
            </a:r>
            <a:r>
              <a:rPr lang="tr-TR" sz="2500" b="1" dirty="0">
                <a:solidFill>
                  <a:srgbClr val="E43033"/>
                </a:solidFill>
                <a:latin typeface="Myriad Pro Cond"/>
              </a:rPr>
              <a:t>10 fuar </a:t>
            </a:r>
            <a:r>
              <a:rPr lang="tr-TR" sz="2500" dirty="0">
                <a:solidFill>
                  <a:schemeClr val="bg1"/>
                </a:solidFill>
                <a:latin typeface="Myriad Pro Cond"/>
              </a:rPr>
              <a:t>katılımına kadar destek </a:t>
            </a:r>
          </a:p>
        </p:txBody>
      </p:sp>
      <p:sp>
        <p:nvSpPr>
          <p:cNvPr id="26" name="Sağ Ok 24">
            <a:extLst>
              <a:ext uri="{FF2B5EF4-FFF2-40B4-BE49-F238E27FC236}">
                <a16:creationId xmlns:a16="http://schemas.microsoft.com/office/drawing/2014/main" id="{19FE0D9B-C35C-5B93-7FAF-B2C1BA0A7B51}"/>
              </a:ext>
            </a:extLst>
          </p:cNvPr>
          <p:cNvSpPr/>
          <p:nvPr/>
        </p:nvSpPr>
        <p:spPr>
          <a:xfrm>
            <a:off x="13927767" y="8669712"/>
            <a:ext cx="1175055" cy="397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>
              <a:latin typeface="Myriad Pro Cond"/>
            </a:endParaRP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280D50A7-3944-D654-26F6-761CD749CF04}"/>
              </a:ext>
            </a:extLst>
          </p:cNvPr>
          <p:cNvSpPr txBox="1"/>
          <p:nvPr/>
        </p:nvSpPr>
        <p:spPr>
          <a:xfrm>
            <a:off x="18499139" y="8222882"/>
            <a:ext cx="2830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chemeClr val="bg1"/>
                </a:solidFill>
                <a:latin typeface="Myriad Pro Cond"/>
              </a:rPr>
              <a:t>Tüm Fuar Katılımlarında </a:t>
            </a:r>
          </a:p>
          <a:p>
            <a:pPr algn="ctr"/>
            <a:r>
              <a:rPr lang="tr-TR" sz="2500" b="1" dirty="0">
                <a:solidFill>
                  <a:srgbClr val="E43033"/>
                </a:solidFill>
                <a:latin typeface="Myriad Pro Cond"/>
              </a:rPr>
              <a:t>% 75 </a:t>
            </a:r>
          </a:p>
          <a:p>
            <a:pPr algn="ctr"/>
            <a:r>
              <a:rPr lang="tr-TR" sz="2500" dirty="0">
                <a:solidFill>
                  <a:schemeClr val="bg1"/>
                </a:solidFill>
                <a:latin typeface="Myriad Pro Cond"/>
              </a:rPr>
              <a:t>Destek Oranı</a:t>
            </a:r>
          </a:p>
        </p:txBody>
      </p:sp>
      <p:sp>
        <p:nvSpPr>
          <p:cNvPr id="28" name="Sağ Ok 31">
            <a:extLst>
              <a:ext uri="{FF2B5EF4-FFF2-40B4-BE49-F238E27FC236}">
                <a16:creationId xmlns:a16="http://schemas.microsoft.com/office/drawing/2014/main" id="{D7CA6AC8-B2FF-5B87-1FC0-8D6CABD15661}"/>
              </a:ext>
            </a:extLst>
          </p:cNvPr>
          <p:cNvSpPr/>
          <p:nvPr/>
        </p:nvSpPr>
        <p:spPr>
          <a:xfrm rot="10800000">
            <a:off x="17552329" y="8669712"/>
            <a:ext cx="1175055" cy="397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3200">
              <a:latin typeface="Myriad Pro Cond"/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EE63358F-5188-3136-F778-C1DAD4D86286}"/>
              </a:ext>
            </a:extLst>
          </p:cNvPr>
          <p:cNvSpPr txBox="1"/>
          <p:nvPr/>
        </p:nvSpPr>
        <p:spPr>
          <a:xfrm>
            <a:off x="14636954" y="8216716"/>
            <a:ext cx="32483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chemeClr val="bg1"/>
                </a:solidFill>
                <a:latin typeface="Myriad Pro Cond"/>
              </a:rPr>
              <a:t>Bağımsız</a:t>
            </a:r>
          </a:p>
          <a:p>
            <a:pPr algn="ctr"/>
            <a:r>
              <a:rPr lang="tr-TR" sz="2500" dirty="0">
                <a:solidFill>
                  <a:schemeClr val="bg1"/>
                </a:solidFill>
                <a:latin typeface="Myriad Pro Cond"/>
              </a:rPr>
              <a:t>Mikro Küçük İşletmeler</a:t>
            </a: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54A36595-5AB3-1700-FDD2-062EC73A1D75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8337166" y="10340609"/>
            <a:ext cx="13940448" cy="60769"/>
          </a:xfrm>
          <a:prstGeom prst="line">
            <a:avLst/>
          </a:prstGeom>
          <a:noFill/>
          <a:ln w="190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tr-TR" sz="1600" kern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0" name="Tablo 11">
            <a:extLst>
              <a:ext uri="{FF2B5EF4-FFF2-40B4-BE49-F238E27FC236}">
                <a16:creationId xmlns:a16="http://schemas.microsoft.com/office/drawing/2014/main" id="{96751994-02BA-1230-6766-2BEEBEBFB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33268"/>
              </p:ext>
            </p:extLst>
          </p:nvPr>
        </p:nvGraphicFramePr>
        <p:xfrm>
          <a:off x="11881091" y="11120492"/>
          <a:ext cx="9426365" cy="217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997">
                  <a:extLst>
                    <a:ext uri="{9D8B030D-6E8A-4147-A177-3AD203B41FA5}">
                      <a16:colId xmlns:a16="http://schemas.microsoft.com/office/drawing/2014/main" val="1788067354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val="3343024862"/>
                    </a:ext>
                  </a:extLst>
                </a:gridCol>
                <a:gridCol w="2765111">
                  <a:extLst>
                    <a:ext uri="{9D8B030D-6E8A-4147-A177-3AD203B41FA5}">
                      <a16:colId xmlns:a16="http://schemas.microsoft.com/office/drawing/2014/main" val="3513836588"/>
                    </a:ext>
                  </a:extLst>
                </a:gridCol>
              </a:tblGrid>
              <a:tr h="652272">
                <a:tc>
                  <a:txBody>
                    <a:bodyPr/>
                    <a:lstStyle/>
                    <a:p>
                      <a:endParaRPr lang="tr-TR" sz="2800" dirty="0">
                        <a:solidFill>
                          <a:schemeClr val="bg1"/>
                        </a:solidFill>
                        <a:latin typeface="Myriad Pro Con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Oranı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Limiti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885200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r>
                        <a:rPr lang="tr-TR" sz="2800" dirty="0">
                          <a:solidFill>
                            <a:schemeClr val="bg1"/>
                          </a:solidFill>
                          <a:latin typeface="Myriad Pro Cond"/>
                        </a:rPr>
                        <a:t>Bakanlığın Belirlediği Fuar İçin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solidFill>
                            <a:schemeClr val="bg1"/>
                          </a:solidFill>
                          <a:latin typeface="Myriad Pro Cond"/>
                        </a:rPr>
                        <a:t>% 75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>
                          <a:solidFill>
                            <a:schemeClr val="bg1"/>
                          </a:solidFill>
                          <a:latin typeface="Myriad Pro Cond"/>
                        </a:rPr>
                        <a:t>3.619.000 TL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813470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r>
                        <a:rPr lang="tr-TR" sz="2800" dirty="0">
                          <a:solidFill>
                            <a:schemeClr val="bg1"/>
                          </a:solidFill>
                          <a:latin typeface="Myriad Pro Cond"/>
                        </a:rPr>
                        <a:t>Diğer Fuar İçin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800" kern="1200" dirty="0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% 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800" kern="1200" dirty="0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1.809.000 TL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602706"/>
                  </a:ext>
                </a:extLst>
              </a:tr>
            </a:tbl>
          </a:graphicData>
        </a:graphic>
      </p:graphicFrame>
      <p:sp>
        <p:nvSpPr>
          <p:cNvPr id="41" name="Sol Ayraç 40">
            <a:extLst>
              <a:ext uri="{FF2B5EF4-FFF2-40B4-BE49-F238E27FC236}">
                <a16:creationId xmlns:a16="http://schemas.microsoft.com/office/drawing/2014/main" id="{9E91482D-1213-CC7B-B89C-A8B17B7202A8}"/>
              </a:ext>
            </a:extLst>
          </p:cNvPr>
          <p:cNvSpPr/>
          <p:nvPr/>
        </p:nvSpPr>
        <p:spPr>
          <a:xfrm>
            <a:off x="11190775" y="11066724"/>
            <a:ext cx="270551" cy="2203400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2895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60258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3" name="YENİ NESİL İHRACAT DESTEKLERİ  VE…">
            <a:extLst>
              <a:ext uri="{FF2B5EF4-FFF2-40B4-BE49-F238E27FC236}">
                <a16:creationId xmlns:a16="http://schemas.microsoft.com/office/drawing/2014/main" id="{5F2E8E69-1F65-05C8-358E-9FE9389457EE}"/>
              </a:ext>
            </a:extLst>
          </p:cNvPr>
          <p:cNvSpPr txBox="1"/>
          <p:nvPr/>
        </p:nvSpPr>
        <p:spPr>
          <a:xfrm>
            <a:off x="3648572" y="4416251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endParaRPr lang="tr-TR" sz="44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5FDBE454-B969-920C-0447-8D4E95D13C09}"/>
              </a:ext>
            </a:extLst>
          </p:cNvPr>
          <p:cNvGrpSpPr/>
          <p:nvPr/>
        </p:nvGrpSpPr>
        <p:grpSpPr>
          <a:xfrm>
            <a:off x="4414279" y="966579"/>
            <a:ext cx="15556672" cy="1394492"/>
            <a:chOff x="-12700" y="-12699"/>
            <a:chExt cx="12192954" cy="1394491"/>
          </a:xfrm>
        </p:grpSpPr>
        <p:grpSp>
          <p:nvGrpSpPr>
            <p:cNvPr id="14" name="Rectangle">
              <a:extLst>
                <a:ext uri="{FF2B5EF4-FFF2-40B4-BE49-F238E27FC236}">
                  <a16:creationId xmlns:a16="http://schemas.microsoft.com/office/drawing/2014/main" id="{EE6F71A4-A3A2-74BC-1F63-D5F31B30D6E3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1202D22-3FEF-289A-B45E-0C72E8B56B6A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8" name="Rectangle Rectangle" descr="Rectangle Rectangle">
                <a:extLst>
                  <a:ext uri="{FF2B5EF4-FFF2-40B4-BE49-F238E27FC236}">
                    <a16:creationId xmlns:a16="http://schemas.microsoft.com/office/drawing/2014/main" id="{C6341697-6DD8-4A38-B809-5E3946EB47CE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A3F37AA4-A442-ACE6-4D8F-B9AB8BE587B0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" name="YENİ NESİL İHRACAT DESTEKLERİ">
            <a:extLst>
              <a:ext uri="{FF2B5EF4-FFF2-40B4-BE49-F238E27FC236}">
                <a16:creationId xmlns:a16="http://schemas.microsoft.com/office/drawing/2014/main" id="{F7B470AC-8B96-1B6A-E32C-227267EB4399}"/>
              </a:ext>
            </a:extLst>
          </p:cNvPr>
          <p:cNvSpPr txBox="1"/>
          <p:nvPr/>
        </p:nvSpPr>
        <p:spPr>
          <a:xfrm>
            <a:off x="5132630" y="1104532"/>
            <a:ext cx="14820887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/>
              <a:t>YURT İÇİ FUAR DESTEĞİ</a:t>
            </a:r>
            <a:endParaRPr lang="tr-TR" sz="60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graphicFrame>
        <p:nvGraphicFramePr>
          <p:cNvPr id="20" name="Group 43">
            <a:extLst>
              <a:ext uri="{FF2B5EF4-FFF2-40B4-BE49-F238E27FC236}">
                <a16:creationId xmlns:a16="http://schemas.microsoft.com/office/drawing/2014/main" id="{DD320521-B543-D951-7654-C3E997E35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371781"/>
              </p:ext>
            </p:extLst>
          </p:nvPr>
        </p:nvGraphicFramePr>
        <p:xfrm>
          <a:off x="3424298" y="3598765"/>
          <a:ext cx="17029836" cy="4726084"/>
        </p:xfrm>
        <a:graphic>
          <a:graphicData uri="http://schemas.openxmlformats.org/drawingml/2006/table">
            <a:tbl>
              <a:tblPr/>
              <a:tblGrid>
                <a:gridCol w="4637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0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3589">
                  <a:extLst>
                    <a:ext uri="{9D8B030D-6E8A-4147-A177-3AD203B41FA5}">
                      <a16:colId xmlns:a16="http://schemas.microsoft.com/office/drawing/2014/main" val="96298065"/>
                    </a:ext>
                  </a:extLst>
                </a:gridCol>
              </a:tblGrid>
              <a:tr h="128021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Kalemi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43033"/>
                        </a:solidFill>
                        <a:effectLst/>
                        <a:uFillTx/>
                        <a:latin typeface="Myriad Pro Cond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91444" marR="91444" marT="45695" marB="456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Oranı %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Limiti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Süre/Adet Sınırı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Faydalanıcı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899">
                <a:tc row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Tanıtım</a:t>
                      </a:r>
                      <a:endParaRPr kumimoji="0" lang="en-US" sz="2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50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Yurt dışında </a:t>
                      </a:r>
                    </a:p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2.714.000 TL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Aynı yurt içi fuar en fazla 10 defa faydalandırılır.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Fuar Organizatörleri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89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Yurt içinde </a:t>
                      </a:r>
                    </a:p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904.000 TL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820765"/>
                  </a:ext>
                </a:extLst>
              </a:tr>
              <a:tr h="117807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Yer Kirası ve Stant Masrafları</a:t>
                      </a:r>
                      <a:endParaRPr kumimoji="0" lang="en-US" sz="2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Neue"/>
                      </a:endParaRP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50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144.000 TL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Yıl /azami 3 defa faydalandırılır.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Fuar Katılımcıları</a:t>
                      </a:r>
                    </a:p>
                  </a:txBody>
                  <a:tcPr marL="91444" marR="91444" marT="45695" marB="4569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9651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3" name="YENİ NESİL İHRACAT DESTEKLERİ  VE…">
            <a:extLst>
              <a:ext uri="{FF2B5EF4-FFF2-40B4-BE49-F238E27FC236}">
                <a16:creationId xmlns:a16="http://schemas.microsoft.com/office/drawing/2014/main" id="{5F2E8E69-1F65-05C8-358E-9FE9389457EE}"/>
              </a:ext>
            </a:extLst>
          </p:cNvPr>
          <p:cNvSpPr txBox="1"/>
          <p:nvPr/>
        </p:nvSpPr>
        <p:spPr>
          <a:xfrm>
            <a:off x="3648572" y="4416251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endParaRPr lang="tr-TR" sz="44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5FDBE454-B969-920C-0447-8D4E95D13C09}"/>
              </a:ext>
            </a:extLst>
          </p:cNvPr>
          <p:cNvGrpSpPr/>
          <p:nvPr/>
        </p:nvGrpSpPr>
        <p:grpSpPr>
          <a:xfrm>
            <a:off x="4396845" y="966580"/>
            <a:ext cx="15556672" cy="1394492"/>
            <a:chOff x="-12700" y="-12699"/>
            <a:chExt cx="12192954" cy="1394491"/>
          </a:xfrm>
        </p:grpSpPr>
        <p:grpSp>
          <p:nvGrpSpPr>
            <p:cNvPr id="14" name="Rectangle">
              <a:extLst>
                <a:ext uri="{FF2B5EF4-FFF2-40B4-BE49-F238E27FC236}">
                  <a16:creationId xmlns:a16="http://schemas.microsoft.com/office/drawing/2014/main" id="{EE6F71A4-A3A2-74BC-1F63-D5F31B30D6E3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1202D22-3FEF-289A-B45E-0C72E8B56B6A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8" name="Rectangle Rectangle" descr="Rectangle Rectangle">
                <a:extLst>
                  <a:ext uri="{FF2B5EF4-FFF2-40B4-BE49-F238E27FC236}">
                    <a16:creationId xmlns:a16="http://schemas.microsoft.com/office/drawing/2014/main" id="{C6341697-6DD8-4A38-B809-5E3946EB47CE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A3F37AA4-A442-ACE6-4D8F-B9AB8BE587B0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" name="YENİ NESİL İHRACAT DESTEKLERİ">
            <a:extLst>
              <a:ext uri="{FF2B5EF4-FFF2-40B4-BE49-F238E27FC236}">
                <a16:creationId xmlns:a16="http://schemas.microsoft.com/office/drawing/2014/main" id="{F7B470AC-8B96-1B6A-E32C-227267EB4399}"/>
              </a:ext>
            </a:extLst>
          </p:cNvPr>
          <p:cNvSpPr txBox="1"/>
          <p:nvPr/>
        </p:nvSpPr>
        <p:spPr>
          <a:xfrm>
            <a:off x="5132630" y="1104532"/>
            <a:ext cx="14820887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/>
              <a:t>DESTEKLENECEK FUARLARIN TESPİTİ</a:t>
            </a:r>
            <a:endParaRPr lang="tr-TR" sz="60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2E0A2846-C954-B15B-A142-508E9ABF3A04}"/>
              </a:ext>
            </a:extLst>
          </p:cNvPr>
          <p:cNvSpPr txBox="1"/>
          <p:nvPr/>
        </p:nvSpPr>
        <p:spPr>
          <a:xfrm>
            <a:off x="2360022" y="2842098"/>
            <a:ext cx="106527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    Yurt içi fuarın destek kapsamına alınması için, </a:t>
            </a:r>
          </a:p>
          <a:p>
            <a:endParaRPr lang="tr-T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b="1" dirty="0"/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F863268-657E-CA82-0179-0B97E2A648CD}"/>
              </a:ext>
            </a:extLst>
          </p:cNvPr>
          <p:cNvSpPr txBox="1"/>
          <p:nvPr/>
        </p:nvSpPr>
        <p:spPr>
          <a:xfrm>
            <a:off x="3363686" y="3461468"/>
            <a:ext cx="173717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800" b="1" dirty="0">
                <a:solidFill>
                  <a:schemeClr val="bg1"/>
                </a:solidFill>
                <a:latin typeface="Myriad Pro Cond"/>
              </a:rPr>
              <a:t>TOBB internet sitesinde ve Türkiye Ticaret Sicili Gazetesinde yayımlanan yıllık yurt içi fuar takviminde yer alması ve en son düzenlenen yurt içi fuarda veya son düzenlenen </a:t>
            </a:r>
            <a:r>
              <a:rPr lang="tr-TR" sz="3200" b="1" dirty="0">
                <a:solidFill>
                  <a:srgbClr val="E43033"/>
                </a:solidFill>
                <a:latin typeface="Myriad Pro Cond"/>
              </a:rPr>
              <a:t>üç fuardan en az ikisinde;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581DD254-5B6F-AC11-B9CF-49048F0C8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606259"/>
              </p:ext>
            </p:extLst>
          </p:nvPr>
        </p:nvGraphicFramePr>
        <p:xfrm>
          <a:off x="4226595" y="4822499"/>
          <a:ext cx="16647254" cy="7489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113676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3" name="YENİ NESİL İHRACAT DESTEKLERİ  VE…">
            <a:extLst>
              <a:ext uri="{FF2B5EF4-FFF2-40B4-BE49-F238E27FC236}">
                <a16:creationId xmlns:a16="http://schemas.microsoft.com/office/drawing/2014/main" id="{5F2E8E69-1F65-05C8-358E-9FE9389457EE}"/>
              </a:ext>
            </a:extLst>
          </p:cNvPr>
          <p:cNvSpPr txBox="1"/>
          <p:nvPr/>
        </p:nvSpPr>
        <p:spPr>
          <a:xfrm>
            <a:off x="3648572" y="4416251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endParaRPr lang="tr-TR" sz="44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5FDBE454-B969-920C-0447-8D4E95D13C09}"/>
              </a:ext>
            </a:extLst>
          </p:cNvPr>
          <p:cNvGrpSpPr/>
          <p:nvPr/>
        </p:nvGrpSpPr>
        <p:grpSpPr>
          <a:xfrm>
            <a:off x="4396845" y="966580"/>
            <a:ext cx="15556672" cy="1394492"/>
            <a:chOff x="-12700" y="-12699"/>
            <a:chExt cx="12192954" cy="1394491"/>
          </a:xfrm>
        </p:grpSpPr>
        <p:grpSp>
          <p:nvGrpSpPr>
            <p:cNvPr id="14" name="Rectangle">
              <a:extLst>
                <a:ext uri="{FF2B5EF4-FFF2-40B4-BE49-F238E27FC236}">
                  <a16:creationId xmlns:a16="http://schemas.microsoft.com/office/drawing/2014/main" id="{EE6F71A4-A3A2-74BC-1F63-D5F31B30D6E3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1202D22-3FEF-289A-B45E-0C72E8B56B6A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8" name="Rectangle Rectangle" descr="Rectangle Rectangle">
                <a:extLst>
                  <a:ext uri="{FF2B5EF4-FFF2-40B4-BE49-F238E27FC236}">
                    <a16:creationId xmlns:a16="http://schemas.microsoft.com/office/drawing/2014/main" id="{C6341697-6DD8-4A38-B809-5E3946EB47CE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A3F37AA4-A442-ACE6-4D8F-B9AB8BE587B0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" name="YENİ NESİL İHRACAT DESTEKLERİ">
            <a:extLst>
              <a:ext uri="{FF2B5EF4-FFF2-40B4-BE49-F238E27FC236}">
                <a16:creationId xmlns:a16="http://schemas.microsoft.com/office/drawing/2014/main" id="{F7B470AC-8B96-1B6A-E32C-227267EB4399}"/>
              </a:ext>
            </a:extLst>
          </p:cNvPr>
          <p:cNvSpPr txBox="1"/>
          <p:nvPr/>
        </p:nvSpPr>
        <p:spPr>
          <a:xfrm>
            <a:off x="4413049" y="1066066"/>
            <a:ext cx="15692390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>
                <a:latin typeface="Calibri" panose="020F0502020204030204" pitchFamily="34" charset="0"/>
                <a:cs typeface="Calibri" panose="020F0502020204030204" pitchFamily="34" charset="0"/>
              </a:rPr>
              <a:t>İŞBİRLİĞİ KURULUŞLARI BAZLI DESTEKLER</a:t>
            </a:r>
            <a:endParaRPr lang="tr-TR" sz="6000" b="1" dirty="0">
              <a:solidFill>
                <a:srgbClr val="D8AD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26.09.2022">
            <a:extLst>
              <a:ext uri="{FF2B5EF4-FFF2-40B4-BE49-F238E27FC236}">
                <a16:creationId xmlns:a16="http://schemas.microsoft.com/office/drawing/2014/main" id="{B0EEC5DF-DE24-A611-D9DF-75D9350BE005}"/>
              </a:ext>
            </a:extLst>
          </p:cNvPr>
          <p:cNvSpPr txBox="1"/>
          <p:nvPr/>
        </p:nvSpPr>
        <p:spPr>
          <a:xfrm>
            <a:off x="11515155" y="8662480"/>
            <a:ext cx="2786762" cy="563368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pic>
        <p:nvPicPr>
          <p:cNvPr id="7" name="Rectangle Rectangle" descr="Rectangle Rectangle">
            <a:extLst>
              <a:ext uri="{FF2B5EF4-FFF2-40B4-BE49-F238E27FC236}">
                <a16:creationId xmlns:a16="http://schemas.microsoft.com/office/drawing/2014/main" id="{C232C324-B22E-6987-9DED-2D7BC6AD1A1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524860" y="4454718"/>
            <a:ext cx="13879678" cy="1238910"/>
          </a:xfrm>
          <a:prstGeom prst="rect">
            <a:avLst/>
          </a:prstGeom>
          <a:effectLst/>
        </p:spPr>
      </p:pic>
      <p:pic>
        <p:nvPicPr>
          <p:cNvPr id="8" name="Rectangle Rectangle" descr="Rectangle Rectangle">
            <a:extLst>
              <a:ext uri="{FF2B5EF4-FFF2-40B4-BE49-F238E27FC236}">
                <a16:creationId xmlns:a16="http://schemas.microsoft.com/office/drawing/2014/main" id="{22EC048C-9593-727F-ECB4-423AC8737EA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524859" y="6556050"/>
            <a:ext cx="13879678" cy="1238910"/>
          </a:xfrm>
          <a:prstGeom prst="rect">
            <a:avLst/>
          </a:prstGeom>
          <a:effectLst/>
        </p:spPr>
      </p:pic>
      <p:sp>
        <p:nvSpPr>
          <p:cNvPr id="10" name="YENİ NESİL İHRACAT DESTEKLERİ  VE…">
            <a:extLst>
              <a:ext uri="{FF2B5EF4-FFF2-40B4-BE49-F238E27FC236}">
                <a16:creationId xmlns:a16="http://schemas.microsoft.com/office/drawing/2014/main" id="{FFC17A9E-3AE4-0CCF-ADF6-11AD2F323078}"/>
              </a:ext>
            </a:extLst>
          </p:cNvPr>
          <p:cNvSpPr txBox="1"/>
          <p:nvPr/>
        </p:nvSpPr>
        <p:spPr>
          <a:xfrm>
            <a:off x="3800972" y="4473932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400" dirty="0"/>
              <a:t>SANAL FUAR KATILIMI</a:t>
            </a:r>
            <a:endParaRPr lang="tr-TR" sz="44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sp>
        <p:nvSpPr>
          <p:cNvPr id="13" name="YENİ NESİL İHRACAT DESTEKLERİ  VE…">
            <a:extLst>
              <a:ext uri="{FF2B5EF4-FFF2-40B4-BE49-F238E27FC236}">
                <a16:creationId xmlns:a16="http://schemas.microsoft.com/office/drawing/2014/main" id="{95E9C1E1-5C46-E675-4653-5E4042D85E12}"/>
              </a:ext>
            </a:extLst>
          </p:cNvPr>
          <p:cNvSpPr txBox="1"/>
          <p:nvPr/>
        </p:nvSpPr>
        <p:spPr>
          <a:xfrm>
            <a:off x="3800971" y="6517584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4400" dirty="0"/>
              <a:t>SANAL FUAR ORGANİZASYONU</a:t>
            </a:r>
            <a:endParaRPr lang="tr-TR" sz="44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96B1760A-2992-DDAF-BDE5-7C2BB9E85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660" y="4416251"/>
            <a:ext cx="1309450" cy="1309500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  <p:pic>
        <p:nvPicPr>
          <p:cNvPr id="21" name="Image" descr="Image">
            <a:extLst>
              <a:ext uri="{FF2B5EF4-FFF2-40B4-BE49-F238E27FC236}">
                <a16:creationId xmlns:a16="http://schemas.microsoft.com/office/drawing/2014/main" id="{C02D34FE-6027-A8ED-9C70-519D0CF0B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906" y="6293802"/>
            <a:ext cx="1309450" cy="1309500"/>
          </a:xfrm>
          <a:prstGeom prst="rect">
            <a:avLst/>
          </a:prstGeom>
          <a:ln w="3175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48339299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3" name="YENİ NESİL İHRACAT DESTEKLERİ  VE…">
            <a:extLst>
              <a:ext uri="{FF2B5EF4-FFF2-40B4-BE49-F238E27FC236}">
                <a16:creationId xmlns:a16="http://schemas.microsoft.com/office/drawing/2014/main" id="{5F2E8E69-1F65-05C8-358E-9FE9389457EE}"/>
              </a:ext>
            </a:extLst>
          </p:cNvPr>
          <p:cNvSpPr txBox="1"/>
          <p:nvPr/>
        </p:nvSpPr>
        <p:spPr>
          <a:xfrm>
            <a:off x="3607410" y="5737210"/>
            <a:ext cx="16581289" cy="12389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120" tIns="35120" rIns="35120" bIns="35120" anchor="ctr"/>
          <a:lstStyle/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endParaRPr lang="tr-TR" sz="4400" b="1" dirty="0">
              <a:solidFill>
                <a:srgbClr val="D8AD65"/>
              </a:solidFill>
              <a:latin typeface="Myriad Pro Cond"/>
              <a:ea typeface="Myriad Pro Cond"/>
              <a:cs typeface="Myriad Pro Cond"/>
            </a:endParaRP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5FDBE454-B969-920C-0447-8D4E95D13C09}"/>
              </a:ext>
            </a:extLst>
          </p:cNvPr>
          <p:cNvGrpSpPr/>
          <p:nvPr/>
        </p:nvGrpSpPr>
        <p:grpSpPr>
          <a:xfrm>
            <a:off x="4396845" y="966580"/>
            <a:ext cx="15556672" cy="1394492"/>
            <a:chOff x="-12700" y="-12699"/>
            <a:chExt cx="12192954" cy="1394491"/>
          </a:xfrm>
        </p:grpSpPr>
        <p:grpSp>
          <p:nvGrpSpPr>
            <p:cNvPr id="14" name="Rectangle">
              <a:extLst>
                <a:ext uri="{FF2B5EF4-FFF2-40B4-BE49-F238E27FC236}">
                  <a16:creationId xmlns:a16="http://schemas.microsoft.com/office/drawing/2014/main" id="{EE6F71A4-A3A2-74BC-1F63-D5F31B30D6E3}"/>
                </a:ext>
              </a:extLst>
            </p:cNvPr>
            <p:cNvGrpSpPr/>
            <p:nvPr/>
          </p:nvGrpSpPr>
          <p:grpSpPr>
            <a:xfrm>
              <a:off x="-12700" y="-12700"/>
              <a:ext cx="12192955" cy="1394492"/>
              <a:chOff x="0" y="0"/>
              <a:chExt cx="12192954" cy="1394491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1202D22-3FEF-289A-B45E-0C72E8B56B6A}"/>
                  </a:ext>
                </a:extLst>
              </p:cNvPr>
              <p:cNvSpPr/>
              <p:nvPr/>
            </p:nvSpPr>
            <p:spPr>
              <a:xfrm>
                <a:off x="12700" y="12699"/>
                <a:ext cx="12167555" cy="1369093"/>
              </a:xfrm>
              <a:prstGeom prst="rect">
                <a:avLst/>
              </a:prstGeom>
              <a:gradFill flip="none" rotWithShape="1">
                <a:gsLst>
                  <a:gs pos="0">
                    <a:srgbClr val="05456F"/>
                  </a:gs>
                  <a:gs pos="100000">
                    <a:srgbClr val="021020"/>
                  </a:gs>
                </a:gsLst>
                <a:lin ang="5400000" scaled="0"/>
              </a:gradFill>
              <a:ln>
                <a:noFill/>
              </a:ln>
              <a:effectLst/>
            </p:spPr>
            <p:txBody>
              <a:bodyPr wrap="square" lIns="35120" tIns="35120" rIns="35120" bIns="35120" numCol="1" anchor="ctr">
                <a:noAutofit/>
              </a:bodyPr>
              <a:lstStyle/>
              <a:p>
                <a:pPr defTabSz="825500"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18" name="Rectangle Rectangle" descr="Rectangle Rectangle">
                <a:extLst>
                  <a:ext uri="{FF2B5EF4-FFF2-40B4-BE49-F238E27FC236}">
                    <a16:creationId xmlns:a16="http://schemas.microsoft.com/office/drawing/2014/main" id="{C6341697-6DD8-4A38-B809-5E3946EB47CE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"/>
                <a:ext cx="12192955" cy="1394493"/>
              </a:xfrm>
              <a:prstGeom prst="rect">
                <a:avLst/>
              </a:prstGeom>
              <a:effectLst/>
            </p:spPr>
          </p:pic>
        </p:grpSp>
        <p:sp>
          <p:nvSpPr>
            <p:cNvPr id="15" name="Line">
              <a:extLst>
                <a:ext uri="{FF2B5EF4-FFF2-40B4-BE49-F238E27FC236}">
                  <a16:creationId xmlns:a16="http://schemas.microsoft.com/office/drawing/2014/main" id="{A3F37AA4-A442-ACE6-4D8F-B9AB8BE587B0}"/>
                </a:ext>
              </a:extLst>
            </p:cNvPr>
            <p:cNvSpPr/>
            <p:nvPr/>
          </p:nvSpPr>
          <p:spPr>
            <a:xfrm>
              <a:off x="625662" y="1119508"/>
              <a:ext cx="11145682" cy="1"/>
            </a:xfrm>
            <a:prstGeom prst="line">
              <a:avLst/>
            </a:prstGeom>
            <a:noFill/>
            <a:ln w="12700" cap="flat">
              <a:solidFill>
                <a:srgbClr val="D8AD65"/>
              </a:solidFill>
              <a:prstDash val="solid"/>
              <a:miter lim="400000"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" name="YENİ NESİL İHRACAT DESTEKLERİ">
            <a:extLst>
              <a:ext uri="{FF2B5EF4-FFF2-40B4-BE49-F238E27FC236}">
                <a16:creationId xmlns:a16="http://schemas.microsoft.com/office/drawing/2014/main" id="{F7B470AC-8B96-1B6A-E32C-227267EB4399}"/>
              </a:ext>
            </a:extLst>
          </p:cNvPr>
          <p:cNvSpPr txBox="1"/>
          <p:nvPr/>
        </p:nvSpPr>
        <p:spPr>
          <a:xfrm>
            <a:off x="4413049" y="1066066"/>
            <a:ext cx="15692390" cy="9942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120" tIns="35120" rIns="35120" bIns="35120" anchor="ctr">
            <a:spAutoFit/>
          </a:bodyPr>
          <a:lstStyle>
            <a:lvl1pPr>
              <a:defRPr sz="6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lvl1pPr>
          </a:lstStyle>
          <a:p>
            <a:pPr>
              <a:defRPr sz="44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lang="tr-TR" sz="6000" dirty="0">
                <a:latin typeface="Calibri" panose="020F0502020204030204" pitchFamily="34" charset="0"/>
                <a:cs typeface="Calibri" panose="020F0502020204030204" pitchFamily="34" charset="0"/>
              </a:rPr>
              <a:t>SANAL FUAR DESTEĞİ</a:t>
            </a:r>
            <a:endParaRPr lang="tr-TR" sz="6000" b="1" dirty="0">
              <a:solidFill>
                <a:srgbClr val="D8AD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40097AE-5F89-9A31-258B-FF61B2201E70}"/>
              </a:ext>
            </a:extLst>
          </p:cNvPr>
          <p:cNvSpPr txBox="1"/>
          <p:nvPr/>
        </p:nvSpPr>
        <p:spPr>
          <a:xfrm>
            <a:off x="3390767" y="6325805"/>
            <a:ext cx="6251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Sanal Fuar kapsamında Tanıtım Destekleri, Yazılım Desteği,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>
                <a:solidFill>
                  <a:schemeClr val="bg1"/>
                </a:solidFill>
                <a:latin typeface="Myriad Pro Cond"/>
              </a:rPr>
              <a:t>B2B Desteği</a:t>
            </a:r>
          </a:p>
        </p:txBody>
      </p:sp>
      <p:sp>
        <p:nvSpPr>
          <p:cNvPr id="4" name="Sol Ayraç 3">
            <a:extLst>
              <a:ext uri="{FF2B5EF4-FFF2-40B4-BE49-F238E27FC236}">
                <a16:creationId xmlns:a16="http://schemas.microsoft.com/office/drawing/2014/main" id="{A094B555-FB6C-1BC7-E8BB-4AD67846586A}"/>
              </a:ext>
            </a:extLst>
          </p:cNvPr>
          <p:cNvSpPr/>
          <p:nvPr/>
        </p:nvSpPr>
        <p:spPr>
          <a:xfrm>
            <a:off x="9720049" y="5524353"/>
            <a:ext cx="45719" cy="3946922"/>
          </a:xfrm>
          <a:prstGeom prst="leftBrac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EAE56BAA-6B84-FDA3-F83A-93B3C6065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716390"/>
              </p:ext>
            </p:extLst>
          </p:nvPr>
        </p:nvGraphicFramePr>
        <p:xfrm>
          <a:off x="10353834" y="5524354"/>
          <a:ext cx="10335513" cy="326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479">
                  <a:extLst>
                    <a:ext uri="{9D8B030D-6E8A-4147-A177-3AD203B41FA5}">
                      <a16:colId xmlns:a16="http://schemas.microsoft.com/office/drawing/2014/main" val="3534212507"/>
                    </a:ext>
                  </a:extLst>
                </a:gridCol>
                <a:gridCol w="3195681">
                  <a:extLst>
                    <a:ext uri="{9D8B030D-6E8A-4147-A177-3AD203B41FA5}">
                      <a16:colId xmlns:a16="http://schemas.microsoft.com/office/drawing/2014/main" val="2328791806"/>
                    </a:ext>
                  </a:extLst>
                </a:gridCol>
                <a:gridCol w="3468353">
                  <a:extLst>
                    <a:ext uri="{9D8B030D-6E8A-4147-A177-3AD203B41FA5}">
                      <a16:colId xmlns:a16="http://schemas.microsoft.com/office/drawing/2014/main" val="1224970035"/>
                    </a:ext>
                  </a:extLst>
                </a:gridCol>
              </a:tblGrid>
              <a:tr h="753369">
                <a:tc>
                  <a:txBody>
                    <a:bodyPr/>
                    <a:lstStyle/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Oranı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3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E43033"/>
                          </a:solidFill>
                          <a:effectLst/>
                          <a:uFillTx/>
                          <a:latin typeface="Myriad Pro Cond"/>
                          <a:ea typeface="+mn-ea"/>
                          <a:cs typeface="+mn-cs"/>
                          <a:sym typeface="Helvetica Neue"/>
                        </a:rPr>
                        <a:t>Destek Limiti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6151093"/>
                  </a:ext>
                </a:extLst>
              </a:tr>
              <a:tr h="1255615">
                <a:tc>
                  <a:txBody>
                    <a:bodyPr/>
                    <a:lstStyle/>
                    <a:p>
                      <a:r>
                        <a:rPr lang="tr-TR" sz="3200" dirty="0">
                          <a:solidFill>
                            <a:schemeClr val="bg1"/>
                          </a:solidFill>
                          <a:latin typeface="Myriad Pro Cond"/>
                        </a:rPr>
                        <a:t>Sanal Fuar Organizasyonları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>
                          <a:solidFill>
                            <a:schemeClr val="bg1"/>
                          </a:solidFill>
                          <a:latin typeface="Myriad Pro Cond"/>
                        </a:rPr>
                        <a:t>% 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>
                          <a:solidFill>
                            <a:schemeClr val="bg1"/>
                          </a:solidFill>
                          <a:latin typeface="Myriad Pro Cond"/>
                        </a:rPr>
                        <a:t>2.714.000 TL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069584"/>
                  </a:ext>
                </a:extLst>
              </a:tr>
              <a:tr h="1255615">
                <a:tc>
                  <a:txBody>
                    <a:bodyPr/>
                    <a:lstStyle/>
                    <a:p>
                      <a:r>
                        <a:rPr lang="tr-TR" sz="3200" dirty="0">
                          <a:solidFill>
                            <a:schemeClr val="bg1"/>
                          </a:solidFill>
                          <a:latin typeface="Myriad Pro Cond"/>
                        </a:rPr>
                        <a:t>Sanal Fuar</a:t>
                      </a:r>
                      <a:r>
                        <a:rPr lang="tr-TR" sz="3200" baseline="0" dirty="0">
                          <a:solidFill>
                            <a:schemeClr val="bg1"/>
                          </a:solidFill>
                          <a:latin typeface="Myriad Pro Cond"/>
                        </a:rPr>
                        <a:t> Katılımları</a:t>
                      </a:r>
                      <a:endParaRPr lang="tr-TR" sz="3200" dirty="0">
                        <a:solidFill>
                          <a:schemeClr val="bg1"/>
                        </a:solidFill>
                        <a:latin typeface="Myriad Pro 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3200" kern="1200" dirty="0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% 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3200" kern="1200" dirty="0">
                          <a:solidFill>
                            <a:schemeClr val="bg1"/>
                          </a:solidFill>
                          <a:latin typeface="Myriad Pro Cond"/>
                          <a:ea typeface="+mn-ea"/>
                          <a:cs typeface="+mn-cs"/>
                        </a:rPr>
                        <a:t>1.357.000 TL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543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566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hape"/>
          <p:cNvGrpSpPr/>
          <p:nvPr/>
        </p:nvGrpSpPr>
        <p:grpSpPr>
          <a:xfrm>
            <a:off x="260770" y="-47558"/>
            <a:ext cx="2743813" cy="9523468"/>
            <a:chOff x="0" y="0"/>
            <a:chExt cx="2438012" cy="9523467"/>
          </a:xfrm>
        </p:grpSpPr>
        <p:sp>
          <p:nvSpPr>
            <p:cNvPr id="30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29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2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38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grpSp>
        <p:nvGrpSpPr>
          <p:cNvPr id="35" name="Shape"/>
          <p:cNvGrpSpPr/>
          <p:nvPr/>
        </p:nvGrpSpPr>
        <p:grpSpPr>
          <a:xfrm>
            <a:off x="21101362" y="-39495"/>
            <a:ext cx="3021866" cy="9523469"/>
            <a:chOff x="0" y="0"/>
            <a:chExt cx="2438012" cy="9523467"/>
          </a:xfrm>
        </p:grpSpPr>
        <p:sp>
          <p:nvSpPr>
            <p:cNvPr id="34" name="Shape"/>
            <p:cNvSpPr/>
            <p:nvPr/>
          </p:nvSpPr>
          <p:spPr>
            <a:xfrm>
              <a:off x="12700" y="12700"/>
              <a:ext cx="2412613" cy="949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cubicBezTo>
                    <a:pt x="19858" y="20510"/>
                    <a:pt x="16156" y="19765"/>
                    <a:pt x="11902" y="19648"/>
                  </a:cubicBezTo>
                  <a:cubicBezTo>
                    <a:pt x="11584" y="19640"/>
                    <a:pt x="11264" y="19635"/>
                    <a:pt x="10944" y="19633"/>
                  </a:cubicBezTo>
                  <a:cubicBezTo>
                    <a:pt x="6207" y="19612"/>
                    <a:pt x="1889" y="20388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5456F">
                    <a:alpha val="38981"/>
                  </a:srgbClr>
                </a:gs>
                <a:gs pos="100000">
                  <a:srgbClr val="021020">
                    <a:alpha val="38981"/>
                  </a:srgbClr>
                </a:gs>
              </a:gsLst>
              <a:lin ang="5400000" scaled="0"/>
            </a:gradFill>
            <a:ln>
              <a:noFill/>
            </a:ln>
            <a:effectLst/>
          </p:spPr>
          <p:txBody>
            <a:bodyPr wrap="square" lIns="35120" tIns="35120" rIns="35120" bIns="35120" numCol="1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33" name="Shape Shape" descr="Shape Shape"/>
            <p:cNvPicPr>
              <a:picLocks/>
            </p:cNvPicPr>
            <p:nvPr/>
          </p:nvPicPr>
          <p:blipFill>
            <a:blip r:embed="rId3">
              <a:alphaModFix amt="38981"/>
            </a:blip>
            <a:stretch>
              <a:fillRect/>
            </a:stretch>
          </p:blipFill>
          <p:spPr>
            <a:xfrm>
              <a:off x="0" y="0"/>
              <a:ext cx="2438013" cy="9523468"/>
            </a:xfrm>
            <a:prstGeom prst="rect">
              <a:avLst/>
            </a:prstGeom>
            <a:effectLst/>
          </p:spPr>
        </p:pic>
      </p:grpSp>
      <p:pic>
        <p:nvPicPr>
          <p:cNvPr id="36" name="Ticaret Bakanlığı Logo Altın Arma TR.png" descr="Ticaret Bakanlığı Logo Altın Arma 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0980" y="552799"/>
            <a:ext cx="2366482" cy="2366482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</p:spPr>
      </p:pic>
      <p:sp>
        <p:nvSpPr>
          <p:cNvPr id="43" name="YENİ NESİL İHRACAT DESTEKLERİ…"/>
          <p:cNvSpPr txBox="1"/>
          <p:nvPr/>
        </p:nvSpPr>
        <p:spPr>
          <a:xfrm>
            <a:off x="158592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7" name="YENİ NESİL İHRACAT DESTEKLERİ…"/>
          <p:cNvSpPr txBox="1"/>
          <p:nvPr/>
        </p:nvSpPr>
        <p:spPr>
          <a:xfrm>
            <a:off x="21159317" y="5130966"/>
            <a:ext cx="2948170" cy="1317421"/>
          </a:xfrm>
          <a:prstGeom prst="rect">
            <a:avLst/>
          </a:prstGeom>
          <a:ln w="3175">
            <a:miter lim="400000"/>
          </a:ln>
          <a:effectLst>
            <a:outerShdw blurRad="114300" dist="381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120" tIns="35120" rIns="35120" bIns="35120" anchor="ctr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İHRACAT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D8AD65"/>
                </a:solidFill>
                <a:latin typeface="Myriad Pro Cond"/>
                <a:ea typeface="Myriad Pro Cond"/>
                <a:cs typeface="Myriad Pro Cond"/>
                <a:sym typeface="Myriad Pro Condensed"/>
              </a:defRPr>
            </a:pPr>
            <a:r>
              <a:rPr kumimoji="0" lang="tr-TR" sz="2700" b="1" i="0" u="none" strike="noStrike" kern="0" cap="none" spc="0" normalizeH="0" baseline="0" noProof="0" dirty="0">
                <a:ln>
                  <a:noFill/>
                </a:ln>
                <a:solidFill>
                  <a:srgbClr val="D8AD65"/>
                </a:solidFill>
                <a:effectLst/>
                <a:uLnTx/>
                <a:uFillTx/>
                <a:latin typeface="Myriad Pro Cond"/>
                <a:sym typeface="Myriad Pro Condensed"/>
              </a:rPr>
              <a:t>GENEL MÜDÜRLÜĞÜ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D8AD65"/>
              </a:solidFill>
              <a:effectLst/>
              <a:uLnTx/>
              <a:uFillTx/>
              <a:latin typeface="Myriad Pro Cond"/>
              <a:sym typeface="Myriad Pro Condensed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400A69CA-A047-4BAD-BB31-F7E581EB99A9}"/>
              </a:ext>
            </a:extLst>
          </p:cNvPr>
          <p:cNvSpPr txBox="1"/>
          <p:nvPr/>
        </p:nvSpPr>
        <p:spPr>
          <a:xfrm>
            <a:off x="3978821" y="4136479"/>
            <a:ext cx="16148303" cy="6370975"/>
          </a:xfrm>
          <a:prstGeom prst="rect">
            <a:avLst/>
          </a:prstGeom>
          <a:noFill/>
          <a:effectLst>
            <a:glow rad="127000">
              <a:srgbClr val="D2A966"/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>
                <a:ln>
                  <a:noFill/>
                </a:ln>
                <a:solidFill>
                  <a:srgbClr val="D8AE63"/>
                </a:solidFill>
                <a:effectLst/>
                <a:uLnTx/>
                <a:uFillTx/>
                <a:latin typeface="Myriad Pro Cond"/>
                <a:sym typeface="Helvetica Neue"/>
              </a:rPr>
              <a:t>   </a:t>
            </a:r>
            <a:r>
              <a:rPr kumimoji="0" lang="tr-TR" sz="4800" b="1" i="0" u="none" strike="noStrike" kern="0" cap="none" spc="0" normalizeH="0" baseline="0" noProof="0" dirty="0">
                <a:ln>
                  <a:noFill/>
                </a:ln>
                <a:solidFill>
                  <a:srgbClr val="D8AE63"/>
                </a:solidFill>
                <a:effectLst/>
                <a:uLnTx/>
                <a:uFillTx/>
                <a:latin typeface="Myriad Pro Cond"/>
                <a:sym typeface="Helvetica Neue"/>
              </a:rPr>
              <a:t>TEŞEKKÜR EDERİM</a:t>
            </a:r>
          </a:p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0" cap="none" spc="0" normalizeH="0" baseline="0" noProof="0" dirty="0">
              <a:ln>
                <a:noFill/>
              </a:ln>
              <a:solidFill>
                <a:srgbClr val="D8AE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sym typeface="Helvetica Neue"/>
            </a:endParaRPr>
          </a:p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1" i="0" u="none" strike="noStrike" kern="0" cap="none" spc="0" normalizeH="0" baseline="0" noProof="0" dirty="0">
              <a:ln>
                <a:noFill/>
              </a:ln>
              <a:solidFill>
                <a:srgbClr val="D8AE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sym typeface="Helvetica Neue"/>
            </a:endParaRPr>
          </a:p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>
                <a:solidFill>
                  <a:srgbClr val="D8AE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/>
              </a:rPr>
              <a:t>   Tanıtım ve Fuarlar </a:t>
            </a:r>
            <a:r>
              <a:rPr kumimoji="0" lang="tr-TR" sz="4400" b="0" i="0" u="none" strike="noStrike" kern="0" cap="none" spc="0" normalizeH="0" baseline="0" noProof="0" dirty="0">
                <a:ln>
                  <a:noFill/>
                </a:ln>
                <a:solidFill>
                  <a:srgbClr val="D8AE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Cond"/>
                <a:sym typeface="Helvetica Neue"/>
              </a:rPr>
              <a:t>Dairesi</a:t>
            </a:r>
          </a:p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>
                <a:solidFill>
                  <a:srgbClr val="D8AE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/>
              </a:rPr>
              <a:t>Ticaret Uzm. Yrd.</a:t>
            </a:r>
            <a:endParaRPr kumimoji="0" lang="tr-TR" sz="4400" b="1" i="0" u="none" strike="noStrike" kern="0" cap="none" spc="0" normalizeH="0" baseline="0" noProof="0" dirty="0">
              <a:ln>
                <a:noFill/>
              </a:ln>
              <a:solidFill>
                <a:srgbClr val="D8AE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Cond"/>
              <a:sym typeface="Helvetica Neue"/>
            </a:endParaRPr>
          </a:p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D8AE6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D8AE6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6938" algn="l"/>
              </a:tabLst>
              <a:defRPr/>
            </a:pPr>
            <a:r>
              <a:rPr lang="tr-TR" sz="3600" dirty="0">
                <a:solidFill>
                  <a:srgbClr val="D8AD65"/>
                </a:solidFill>
                <a:latin typeface="Myriad Pro 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fuardairesi@ticaret.gov.tr</a:t>
            </a:r>
            <a:endParaRPr lang="tr-TR" sz="3600" dirty="0">
              <a:solidFill>
                <a:srgbClr val="D8AD65"/>
              </a:solidFill>
              <a:latin typeface="Myriad Pro Cond"/>
            </a:endParaRPr>
          </a:p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6938" algn="l"/>
              </a:tabLst>
              <a:defRPr/>
            </a:pPr>
            <a:endParaRPr lang="tr-TR" sz="3600" i="1" dirty="0">
              <a:solidFill>
                <a:srgbClr val="D8AD65"/>
              </a:solidFill>
              <a:latin typeface="Myriad Pro Cond"/>
            </a:endParaRPr>
          </a:p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6938" algn="l"/>
              </a:tabLst>
              <a:defRPr/>
            </a:pPr>
            <a:r>
              <a:rPr lang="tr-TR" sz="3600" i="1" dirty="0">
                <a:solidFill>
                  <a:srgbClr val="D8AD65"/>
                </a:solidFill>
                <a:latin typeface="Myriad Pro Cond"/>
              </a:rPr>
              <a:t>Eda Nur KİP</a:t>
            </a:r>
          </a:p>
          <a:p>
            <a:pPr marL="0" marR="0" lvl="0" indent="0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6938" algn="l"/>
              </a:tabLst>
              <a:defRPr/>
            </a:pPr>
            <a:r>
              <a:rPr lang="tr-TR" sz="3600" b="1" i="1" dirty="0">
                <a:solidFill>
                  <a:srgbClr val="D8AD65"/>
                </a:solidFill>
                <a:latin typeface="Myriad Pro Con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e.kip@ticaret.gov.tr</a:t>
            </a:r>
            <a:r>
              <a:rPr lang="tr-TR" sz="3600" b="1" i="1" dirty="0">
                <a:solidFill>
                  <a:srgbClr val="D8AD65"/>
                </a:solidFill>
                <a:latin typeface="Myriad Pro Con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3443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120" tIns="35120" rIns="35120" bIns="3512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120" tIns="35120" rIns="35120" bIns="3512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etekCro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120" tIns="35120" rIns="35120" bIns="3512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120" tIns="35120" rIns="35120" bIns="3512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448</Words>
  <Application>Microsoft Office PowerPoint</Application>
  <PresentationFormat>Özel</PresentationFormat>
  <Paragraphs>127</Paragraphs>
  <Slides>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 Neue</vt:lpstr>
      <vt:lpstr>Helvetica Neue Medium</vt:lpstr>
      <vt:lpstr>Myriad Pro Cond</vt:lpstr>
      <vt:lpstr>Myriad Pro Condensed</vt:lpstr>
      <vt:lpstr>21_BasicWhite</vt:lpstr>
      <vt:lpstr>PetekCross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İclal Sincer Şit</dc:creator>
  <cp:lastModifiedBy>Edanur Ertürk</cp:lastModifiedBy>
  <cp:revision>230</cp:revision>
  <cp:lastPrinted>2022-10-21T15:50:49Z</cp:lastPrinted>
  <dcterms:modified xsi:type="dcterms:W3CDTF">2023-02-22T11:02:29Z</dcterms:modified>
</cp:coreProperties>
</file>