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webp"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9" r:id="rId1"/>
    <p:sldMasterId id="2147483679" r:id="rId2"/>
    <p:sldMasterId id="2147483689" r:id="rId3"/>
  </p:sldMasterIdLst>
  <p:notesMasterIdLst>
    <p:notesMasterId r:id="rId28"/>
  </p:notesMasterIdLst>
  <p:handoutMasterIdLst>
    <p:handoutMasterId r:id="rId29"/>
  </p:handoutMasterIdLst>
  <p:sldIdLst>
    <p:sldId id="256" r:id="rId4"/>
    <p:sldId id="3361" r:id="rId5"/>
    <p:sldId id="1569" r:id="rId6"/>
    <p:sldId id="3349" r:id="rId7"/>
    <p:sldId id="3347" r:id="rId8"/>
    <p:sldId id="844" r:id="rId9"/>
    <p:sldId id="3362" r:id="rId10"/>
    <p:sldId id="430" r:id="rId11"/>
    <p:sldId id="1840" r:id="rId12"/>
    <p:sldId id="3314" r:id="rId13"/>
    <p:sldId id="3348" r:id="rId14"/>
    <p:sldId id="829" r:id="rId15"/>
    <p:sldId id="1836" r:id="rId16"/>
    <p:sldId id="1819" r:id="rId17"/>
    <p:sldId id="3369" r:id="rId18"/>
    <p:sldId id="3359" r:id="rId19"/>
    <p:sldId id="3360" r:id="rId20"/>
    <p:sldId id="3370" r:id="rId21"/>
    <p:sldId id="3357" r:id="rId22"/>
    <p:sldId id="3368" r:id="rId23"/>
    <p:sldId id="3363" r:id="rId24"/>
    <p:sldId id="1529" r:id="rId25"/>
    <p:sldId id="1476" r:id="rId26"/>
    <p:sldId id="3365" r:id="rId27"/>
  </p:sldIdLst>
  <p:sldSz cx="12192000" cy="6858000"/>
  <p:notesSz cx="6791325" cy="9921875"/>
  <p:embeddedFontLst>
    <p:embeddedFont>
      <p:font typeface="맑은 고딕" panose="020B0503020000020004" pitchFamily="34" charset="-127"/>
      <p:regular r:id="rId3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Lato Light" panose="020B0604020202020204" charset="0"/>
      <p:regular r:id="rId38"/>
      <p:italic r:id="rId39"/>
    </p:embeddedFont>
    <p:embeddedFont>
      <p:font typeface="Open Sans" panose="020B0604020202020204" charset="0"/>
      <p:regular r:id="rId40"/>
      <p:bold r:id="rId41"/>
      <p:italic r:id="rId42"/>
      <p:boldItalic r:id="rId43"/>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ürkan Vargil" initials="GV" lastIdx="2" clrIdx="0">
    <p:extLst>
      <p:ext uri="{19B8F6BF-5375-455C-9EA6-DF929625EA0E}">
        <p15:presenceInfo xmlns:p15="http://schemas.microsoft.com/office/powerpoint/2012/main" userId="Gürkan Vargil" providerId="None"/>
      </p:ext>
    </p:extLst>
  </p:cmAuthor>
  <p:cmAuthor id="2" name="Sarenaz Yüksel" initials="SY" lastIdx="0" clrIdx="1">
    <p:extLst>
      <p:ext uri="{19B8F6BF-5375-455C-9EA6-DF929625EA0E}">
        <p15:presenceInfo xmlns:p15="http://schemas.microsoft.com/office/powerpoint/2012/main" userId="Sarenaz Yüks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AB61"/>
    <a:srgbClr val="4C5974"/>
    <a:srgbClr val="6C88B7"/>
    <a:srgbClr val="3984A3"/>
    <a:srgbClr val="2B526A"/>
    <a:srgbClr val="DDE0E5"/>
    <a:srgbClr val="4DADB5"/>
    <a:srgbClr val="33CCCC"/>
    <a:srgbClr val="1B2C57"/>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82" autoAdjust="0"/>
    <p:restoredTop sz="96395" autoAdjust="0"/>
  </p:normalViewPr>
  <p:slideViewPr>
    <p:cSldViewPr snapToGrid="0">
      <p:cViewPr varScale="1">
        <p:scale>
          <a:sx n="90" d="100"/>
          <a:sy n="90" d="100"/>
        </p:scale>
        <p:origin x="774" y="16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1"/>
            <a:ext cx="2943648" cy="498156"/>
          </a:xfrm>
          <a:prstGeom prst="rect">
            <a:avLst/>
          </a:prstGeom>
        </p:spPr>
        <p:txBody>
          <a:bodyPr vert="horz" lIns="91367" tIns="45683" rIns="91367" bIns="45683" rtlCol="0"/>
          <a:lstStyle>
            <a:lvl1pPr algn="l">
              <a:defRPr sz="1200"/>
            </a:lvl1pPr>
          </a:lstStyle>
          <a:p>
            <a:endParaRPr lang="tr-TR"/>
          </a:p>
        </p:txBody>
      </p:sp>
      <p:sp>
        <p:nvSpPr>
          <p:cNvPr id="3" name="Veri Yer Tutucusu 2"/>
          <p:cNvSpPr>
            <a:spLocks noGrp="1"/>
          </p:cNvSpPr>
          <p:nvPr>
            <p:ph type="dt" sz="quarter" idx="1"/>
          </p:nvPr>
        </p:nvSpPr>
        <p:spPr>
          <a:xfrm>
            <a:off x="3846092" y="1"/>
            <a:ext cx="2943648" cy="498156"/>
          </a:xfrm>
          <a:prstGeom prst="rect">
            <a:avLst/>
          </a:prstGeom>
        </p:spPr>
        <p:txBody>
          <a:bodyPr vert="horz" lIns="91367" tIns="45683" rIns="91367" bIns="45683" rtlCol="0"/>
          <a:lstStyle>
            <a:lvl1pPr algn="r">
              <a:defRPr sz="1200"/>
            </a:lvl1pPr>
          </a:lstStyle>
          <a:p>
            <a:fld id="{924A09F6-6945-4509-80BE-3D2421222706}" type="datetimeFigureOut">
              <a:rPr lang="tr-TR" smtClean="0"/>
              <a:t>21.02.2023</a:t>
            </a:fld>
            <a:endParaRPr lang="tr-TR"/>
          </a:p>
        </p:txBody>
      </p:sp>
      <p:sp>
        <p:nvSpPr>
          <p:cNvPr id="4" name="Altbilgi Yer Tutucusu 3"/>
          <p:cNvSpPr>
            <a:spLocks noGrp="1"/>
          </p:cNvSpPr>
          <p:nvPr>
            <p:ph type="ftr" sz="quarter" idx="2"/>
          </p:nvPr>
        </p:nvSpPr>
        <p:spPr>
          <a:xfrm>
            <a:off x="0" y="9423719"/>
            <a:ext cx="2943648" cy="498156"/>
          </a:xfrm>
          <a:prstGeom prst="rect">
            <a:avLst/>
          </a:prstGeom>
        </p:spPr>
        <p:txBody>
          <a:bodyPr vert="horz" lIns="91367" tIns="45683" rIns="91367" bIns="45683" rtlCol="0" anchor="b"/>
          <a:lstStyle>
            <a:lvl1pPr algn="l">
              <a:defRPr sz="1200"/>
            </a:lvl1pPr>
          </a:lstStyle>
          <a:p>
            <a:endParaRPr lang="tr-TR"/>
          </a:p>
        </p:txBody>
      </p:sp>
      <p:sp>
        <p:nvSpPr>
          <p:cNvPr id="5" name="Slayt Numarası Yer Tutucusu 4"/>
          <p:cNvSpPr>
            <a:spLocks noGrp="1"/>
          </p:cNvSpPr>
          <p:nvPr>
            <p:ph type="sldNum" sz="quarter" idx="3"/>
          </p:nvPr>
        </p:nvSpPr>
        <p:spPr>
          <a:xfrm>
            <a:off x="3846092" y="9423719"/>
            <a:ext cx="2943648" cy="498156"/>
          </a:xfrm>
          <a:prstGeom prst="rect">
            <a:avLst/>
          </a:prstGeom>
        </p:spPr>
        <p:txBody>
          <a:bodyPr vert="horz" lIns="91367" tIns="45683" rIns="91367" bIns="45683" rtlCol="0" anchor="b"/>
          <a:lstStyle>
            <a:lvl1pPr algn="r">
              <a:defRPr sz="1200"/>
            </a:lvl1pPr>
          </a:lstStyle>
          <a:p>
            <a:fld id="{A6113026-7E7C-4C2A-B64C-3F01831C7562}" type="slidenum">
              <a:rPr lang="tr-TR" smtClean="0"/>
              <a:t>‹#›</a:t>
            </a:fld>
            <a:endParaRPr lang="tr-TR"/>
          </a:p>
        </p:txBody>
      </p:sp>
    </p:spTree>
    <p:extLst>
      <p:ext uri="{BB962C8B-B14F-4D97-AF65-F5344CB8AC3E}">
        <p14:creationId xmlns:p14="http://schemas.microsoft.com/office/powerpoint/2010/main" val="1395242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2907" cy="497816"/>
          </a:xfrm>
          <a:prstGeom prst="rect">
            <a:avLst/>
          </a:prstGeom>
        </p:spPr>
        <p:txBody>
          <a:bodyPr vert="horz" lIns="91367" tIns="45683" rIns="91367" bIns="45683" rtlCol="0"/>
          <a:lstStyle>
            <a:lvl1pPr algn="l">
              <a:defRPr sz="1200"/>
            </a:lvl1pPr>
          </a:lstStyle>
          <a:p>
            <a:endParaRPr lang="tr-TR"/>
          </a:p>
        </p:txBody>
      </p:sp>
      <p:sp>
        <p:nvSpPr>
          <p:cNvPr id="3" name="Date Placeholder 2"/>
          <p:cNvSpPr>
            <a:spLocks noGrp="1"/>
          </p:cNvSpPr>
          <p:nvPr>
            <p:ph type="dt" idx="1"/>
          </p:nvPr>
        </p:nvSpPr>
        <p:spPr>
          <a:xfrm>
            <a:off x="3846847" y="1"/>
            <a:ext cx="2942907" cy="497816"/>
          </a:xfrm>
          <a:prstGeom prst="rect">
            <a:avLst/>
          </a:prstGeom>
        </p:spPr>
        <p:txBody>
          <a:bodyPr vert="horz" lIns="91367" tIns="45683" rIns="91367" bIns="45683" rtlCol="0"/>
          <a:lstStyle>
            <a:lvl1pPr algn="r">
              <a:defRPr sz="1200"/>
            </a:lvl1pPr>
          </a:lstStyle>
          <a:p>
            <a:fld id="{66EF8965-A79F-4A9B-B70A-FC7FE21BA134}" type="datetimeFigureOut">
              <a:rPr lang="tr-TR" smtClean="0"/>
              <a:pPr/>
              <a:t>21.02.2023</a:t>
            </a:fld>
            <a:endParaRPr lang="tr-TR"/>
          </a:p>
        </p:txBody>
      </p:sp>
      <p:sp>
        <p:nvSpPr>
          <p:cNvPr id="4" name="Slide Image Placeholder 3"/>
          <p:cNvSpPr>
            <a:spLocks noGrp="1" noRot="1" noChangeAspect="1"/>
          </p:cNvSpPr>
          <p:nvPr>
            <p:ph type="sldImg" idx="2"/>
          </p:nvPr>
        </p:nvSpPr>
        <p:spPr>
          <a:xfrm>
            <a:off x="420688" y="1239838"/>
            <a:ext cx="5949950" cy="3348037"/>
          </a:xfrm>
          <a:prstGeom prst="rect">
            <a:avLst/>
          </a:prstGeom>
          <a:noFill/>
          <a:ln w="12700">
            <a:solidFill>
              <a:prstClr val="black"/>
            </a:solidFill>
          </a:ln>
        </p:spPr>
        <p:txBody>
          <a:bodyPr vert="horz" lIns="91367" tIns="45683" rIns="91367" bIns="45683" rtlCol="0" anchor="ctr"/>
          <a:lstStyle/>
          <a:p>
            <a:endParaRPr lang="tr-TR"/>
          </a:p>
        </p:txBody>
      </p:sp>
      <p:sp>
        <p:nvSpPr>
          <p:cNvPr id="5" name="Notes Placeholder 4"/>
          <p:cNvSpPr>
            <a:spLocks noGrp="1"/>
          </p:cNvSpPr>
          <p:nvPr>
            <p:ph type="body" sz="quarter" idx="3"/>
          </p:nvPr>
        </p:nvSpPr>
        <p:spPr>
          <a:xfrm>
            <a:off x="679133" y="4774902"/>
            <a:ext cx="5433060" cy="3906739"/>
          </a:xfrm>
          <a:prstGeom prst="rect">
            <a:avLst/>
          </a:prstGeom>
        </p:spPr>
        <p:txBody>
          <a:bodyPr vert="horz" lIns="91367" tIns="45683" rIns="91367" bIns="456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1" y="9424060"/>
            <a:ext cx="2942907" cy="497815"/>
          </a:xfrm>
          <a:prstGeom prst="rect">
            <a:avLst/>
          </a:prstGeom>
        </p:spPr>
        <p:txBody>
          <a:bodyPr vert="horz" lIns="91367" tIns="45683" rIns="91367" bIns="45683" rtlCol="0" anchor="b"/>
          <a:lstStyle>
            <a:lvl1pPr algn="l">
              <a:defRPr sz="1200"/>
            </a:lvl1pPr>
          </a:lstStyle>
          <a:p>
            <a:endParaRPr lang="tr-TR"/>
          </a:p>
        </p:txBody>
      </p:sp>
      <p:sp>
        <p:nvSpPr>
          <p:cNvPr id="7" name="Slide Number Placeholder 6"/>
          <p:cNvSpPr>
            <a:spLocks noGrp="1"/>
          </p:cNvSpPr>
          <p:nvPr>
            <p:ph type="sldNum" sz="quarter" idx="5"/>
          </p:nvPr>
        </p:nvSpPr>
        <p:spPr>
          <a:xfrm>
            <a:off x="3846847" y="9424060"/>
            <a:ext cx="2942907" cy="497815"/>
          </a:xfrm>
          <a:prstGeom prst="rect">
            <a:avLst/>
          </a:prstGeom>
        </p:spPr>
        <p:txBody>
          <a:bodyPr vert="horz" lIns="91367" tIns="45683" rIns="91367" bIns="45683" rtlCol="0" anchor="b"/>
          <a:lstStyle>
            <a:lvl1pPr algn="r">
              <a:defRPr sz="1200"/>
            </a:lvl1pPr>
          </a:lstStyle>
          <a:p>
            <a:fld id="{1CB790B0-57C3-449B-B3E1-9190DD3522BA}" type="slidenum">
              <a:rPr lang="tr-TR" smtClean="0"/>
              <a:pPr/>
              <a:t>‹#›</a:t>
            </a:fld>
            <a:endParaRPr lang="tr-TR"/>
          </a:p>
        </p:txBody>
      </p:sp>
    </p:spTree>
    <p:extLst>
      <p:ext uri="{BB962C8B-B14F-4D97-AF65-F5344CB8AC3E}">
        <p14:creationId xmlns:p14="http://schemas.microsoft.com/office/powerpoint/2010/main" val="184483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325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Calibri" panose="020F0502020204030204" pitchFamily="34" charset="0"/>
                <a:cs typeface="Calibri" panose="020F0502020204030204" pitchFamily="34" charset="0"/>
              </a:rPr>
              <a:t>KOBİ’ler, sadece ürünlerin listelenmesi, hesap yönetimi hizmetinden ve dijital tanıtımdan sonra sevkiyatlarını kendileri yapabileceği gibi, nakliye hizmetlerini </a:t>
            </a:r>
            <a:r>
              <a:rPr lang="tr-TR" sz="1200" dirty="0" err="1">
                <a:latin typeface="Calibri" panose="020F0502020204030204" pitchFamily="34" charset="0"/>
                <a:cs typeface="Calibri" panose="020F0502020204030204" pitchFamily="34" charset="0"/>
              </a:rPr>
              <a:t>EP’lerden</a:t>
            </a:r>
            <a:r>
              <a:rPr lang="tr-TR" sz="1200" dirty="0">
                <a:latin typeface="Calibri" panose="020F0502020204030204" pitchFamily="34" charset="0"/>
                <a:cs typeface="Calibri" panose="020F0502020204030204" pitchFamily="34" charset="0"/>
              </a:rPr>
              <a:t> alması mümkündür.</a:t>
            </a:r>
          </a:p>
          <a:p>
            <a:endParaRPr lang="tr-TR" dirty="0"/>
          </a:p>
        </p:txBody>
      </p:sp>
    </p:spTree>
    <p:extLst>
      <p:ext uri="{BB962C8B-B14F-4D97-AF65-F5344CB8AC3E}">
        <p14:creationId xmlns:p14="http://schemas.microsoft.com/office/powerpoint/2010/main" val="37549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43954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52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9452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Taraflara</a:t>
            </a:r>
            <a:r>
              <a:rPr lang="tr-TR" baseline="0" dirty="0"/>
              <a:t> Kamu, Yazılım- </a:t>
            </a:r>
            <a:r>
              <a:rPr lang="tr-TR" baseline="0" dirty="0" err="1"/>
              <a:t>Entegratörler</a:t>
            </a:r>
            <a:r>
              <a:rPr lang="tr-TR" baseline="0" dirty="0"/>
              <a:t>, Telekom (çok elzem değil ama ilk iki önemli)</a:t>
            </a:r>
            <a:endParaRPr lang="tr-TR" dirty="0"/>
          </a:p>
        </p:txBody>
      </p:sp>
    </p:spTree>
    <p:extLst>
      <p:ext uri="{BB962C8B-B14F-4D97-AF65-F5344CB8AC3E}">
        <p14:creationId xmlns:p14="http://schemas.microsoft.com/office/powerpoint/2010/main" val="95428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2200" u="sng" dirty="0">
                <a:latin typeface="Calibri" panose="020F0502020204030204" pitchFamily="34" charset="0"/>
                <a:cs typeface="Calibri" panose="020F0502020204030204" pitchFamily="34" charset="0"/>
              </a:rPr>
              <a:t>E-ihracat yapan girişimlerin en fazla karşılaştığı zorluklar;</a:t>
            </a:r>
          </a:p>
          <a:p>
            <a:pPr lvl="1" algn="just"/>
            <a:r>
              <a:rPr lang="tr-TR" sz="1800" u="sng" dirty="0">
                <a:latin typeface="Calibri" panose="020F0502020204030204" pitchFamily="34" charset="0"/>
                <a:cs typeface="Calibri" panose="020F0502020204030204" pitchFamily="34" charset="0"/>
              </a:rPr>
              <a:t>%47 lojistik ve iade maliyeti</a:t>
            </a:r>
          </a:p>
          <a:p>
            <a:pPr lvl="1" algn="just"/>
            <a:r>
              <a:rPr lang="tr-TR" sz="1800" u="sng" dirty="0">
                <a:latin typeface="Calibri" panose="020F0502020204030204" pitchFamily="34" charset="0"/>
                <a:cs typeface="Calibri" panose="020F0502020204030204" pitchFamily="34" charset="0"/>
              </a:rPr>
              <a:t>%30,8 mevzuat bilgisi eksiliği</a:t>
            </a:r>
          </a:p>
          <a:p>
            <a:pPr lvl="1" algn="just"/>
            <a:r>
              <a:rPr lang="tr-TR" sz="1800" u="sng" dirty="0">
                <a:latin typeface="Calibri" panose="020F0502020204030204" pitchFamily="34" charset="0"/>
                <a:cs typeface="Calibri" panose="020F0502020204030204" pitchFamily="34" charset="0"/>
              </a:rPr>
              <a:t>%30,7 şikayet ve ihtilafların çözümü</a:t>
            </a:r>
          </a:p>
          <a:p>
            <a:endParaRPr lang="tr-TR" dirty="0"/>
          </a:p>
        </p:txBody>
      </p:sp>
      <p:sp>
        <p:nvSpPr>
          <p:cNvPr id="4" name="Slayt Numarası Yer Tutucusu 3"/>
          <p:cNvSpPr>
            <a:spLocks noGrp="1"/>
          </p:cNvSpPr>
          <p:nvPr>
            <p:ph type="sldNum" sz="quarter" idx="5"/>
          </p:nvPr>
        </p:nvSpPr>
        <p:spPr/>
        <p:txBody>
          <a:bodyPr/>
          <a:lstStyle/>
          <a:p>
            <a:fld id="{4C89052B-9D21-441C-84E0-87AFF455A4F0}" type="slidenum">
              <a:rPr lang="tr-TR" smtClean="0"/>
              <a:t>6</a:t>
            </a:fld>
            <a:endParaRPr lang="tr-TR"/>
          </a:p>
        </p:txBody>
      </p:sp>
    </p:spTree>
    <p:extLst>
      <p:ext uri="{BB962C8B-B14F-4D97-AF65-F5344CB8AC3E}">
        <p14:creationId xmlns:p14="http://schemas.microsoft.com/office/powerpoint/2010/main" val="281238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02247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3668">
              <a:defRPr/>
            </a:pPr>
            <a:fld id="{1CB790B0-57C3-449B-B3E1-9190DD3522BA}" type="slidenum">
              <a:rPr lang="tr-TR">
                <a:solidFill>
                  <a:prstClr val="black"/>
                </a:solidFill>
                <a:latin typeface="Calibri" panose="020F0502020204030204"/>
              </a:rPr>
              <a:pPr defTabSz="913668">
                <a:defRPr/>
              </a:pPr>
              <a:t>12</a:t>
            </a:fld>
            <a:endParaRPr lang="tr-TR">
              <a:solidFill>
                <a:prstClr val="black"/>
              </a:solidFill>
              <a:latin typeface="Calibri" panose="020F0502020204030204"/>
            </a:endParaRPr>
          </a:p>
        </p:txBody>
      </p:sp>
    </p:spTree>
    <p:extLst>
      <p:ext uri="{BB962C8B-B14F-4D97-AF65-F5344CB8AC3E}">
        <p14:creationId xmlns:p14="http://schemas.microsoft.com/office/powerpoint/2010/main" val="219675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3668">
              <a:defRPr/>
            </a:pPr>
            <a:fld id="{1CB790B0-57C3-449B-B3E1-9190DD3522BA}" type="slidenum">
              <a:rPr lang="tr-TR">
                <a:solidFill>
                  <a:prstClr val="black"/>
                </a:solidFill>
                <a:latin typeface="Calibri" panose="020F0502020204030204"/>
              </a:rPr>
              <a:pPr defTabSz="913668">
                <a:defRPr/>
              </a:pPr>
              <a:t>14</a:t>
            </a:fld>
            <a:endParaRPr lang="tr-TR">
              <a:solidFill>
                <a:prstClr val="black"/>
              </a:solidFill>
              <a:latin typeface="Calibri" panose="020F0502020204030204"/>
            </a:endParaRPr>
          </a:p>
        </p:txBody>
      </p:sp>
    </p:spTree>
    <p:extLst>
      <p:ext uri="{BB962C8B-B14F-4D97-AF65-F5344CB8AC3E}">
        <p14:creationId xmlns:p14="http://schemas.microsoft.com/office/powerpoint/2010/main" val="372363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9308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39372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34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pPr/>
              <a:t>‹#›</a:t>
            </a:fld>
            <a:endParaRPr lang="en-GB"/>
          </a:p>
        </p:txBody>
      </p:sp>
    </p:spTree>
    <p:extLst>
      <p:ext uri="{BB962C8B-B14F-4D97-AF65-F5344CB8AC3E}">
        <p14:creationId xmlns:p14="http://schemas.microsoft.com/office/powerpoint/2010/main" val="156055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49525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lIns="91424" tIns="45712" rIns="91424" bIns="45712"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02366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48FC4B-3CCB-734D-8584-A49A55B0B316}" type="slidenum">
              <a:rPr lang="en-US" smtClean="0">
                <a:solidFill>
                  <a:prstClr val="black">
                    <a:tint val="75000"/>
                  </a:prstClr>
                </a:solidFill>
              </a:rPr>
              <a:pPr/>
              <a:t>‹#›</a:t>
            </a:fld>
            <a:endParaRPr lang="en-US">
              <a:solidFill>
                <a:prstClr val="black">
                  <a:tint val="75000"/>
                </a:prstClr>
              </a:solidFill>
            </a:endParaRPr>
          </a:p>
        </p:txBody>
      </p:sp>
      <p:pic>
        <p:nvPicPr>
          <p:cNvPr id="7" name="Picture 5" descr="Ticaret Bakanlığı Logo Yatay Kullanım T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332" y="314367"/>
            <a:ext cx="1408134" cy="584705"/>
          </a:xfrm>
          <a:prstGeom prst="rect">
            <a:avLst/>
          </a:prstGeom>
        </p:spPr>
      </p:pic>
      <p:cxnSp>
        <p:nvCxnSpPr>
          <p:cNvPr id="8" name="Straight Connector 7"/>
          <p:cNvCxnSpPr/>
          <p:nvPr userDrawn="1"/>
        </p:nvCxnSpPr>
        <p:spPr>
          <a:xfrm>
            <a:off x="615332" y="1103448"/>
            <a:ext cx="178338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2236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60428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56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3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GB" dirty="0"/>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en-GB"/>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19463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Tree>
    <p:extLst>
      <p:ext uri="{BB962C8B-B14F-4D97-AF65-F5344CB8AC3E}">
        <p14:creationId xmlns:p14="http://schemas.microsoft.com/office/powerpoint/2010/main" val="35725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573F6ED-4DA1-4C4E-8503-462A7E5128D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7ED179D-84B9-415E-A356-E9F5A52D38DD}"/>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0BE62EB-A38A-4288-B898-81ACCE6112B9}"/>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9616398-0226-4F18-9CFD-21B5454B7026}"/>
              </a:ext>
            </a:extLst>
          </p:cNvPr>
          <p:cNvSpPr>
            <a:spLocks noGrp="1"/>
          </p:cNvSpPr>
          <p:nvPr>
            <p:ph type="dt" sz="half" idx="10"/>
          </p:nvPr>
        </p:nvSpPr>
        <p:spPr/>
        <p:txBody>
          <a:bodyPr/>
          <a:lstStyle/>
          <a:p>
            <a:fld id="{FA8BC445-0BAC-466B-9EC7-C4B93844AB05}" type="datetimeFigureOut">
              <a:rPr lang="tr-TR" smtClean="0"/>
              <a:t>21.02.2023</a:t>
            </a:fld>
            <a:endParaRPr lang="tr-TR"/>
          </a:p>
        </p:txBody>
      </p:sp>
      <p:sp>
        <p:nvSpPr>
          <p:cNvPr id="6" name="Alt Bilgi Yer Tutucusu 5">
            <a:extLst>
              <a:ext uri="{FF2B5EF4-FFF2-40B4-BE49-F238E27FC236}">
                <a16:creationId xmlns:a16="http://schemas.microsoft.com/office/drawing/2014/main" id="{CE98398F-AF1B-41E3-91E6-C1C77B7CB3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80E1FC2-16EE-4E18-B353-C6559F8CCE90}"/>
              </a:ext>
            </a:extLst>
          </p:cNvPr>
          <p:cNvSpPr>
            <a:spLocks noGrp="1"/>
          </p:cNvSpPr>
          <p:nvPr>
            <p:ph type="sldNum" sz="quarter" idx="12"/>
          </p:nvPr>
        </p:nvSpPr>
        <p:spPr/>
        <p:txBody>
          <a:bodyPr/>
          <a:lstStyle/>
          <a:p>
            <a:fld id="{6413C110-E658-4071-8FB2-4E4E939F0340}" type="slidenum">
              <a:rPr lang="tr-TR" smtClean="0"/>
              <a:t>‹#›</a:t>
            </a:fld>
            <a:endParaRPr lang="tr-TR"/>
          </a:p>
        </p:txBody>
      </p:sp>
    </p:spTree>
    <p:extLst>
      <p:ext uri="{BB962C8B-B14F-4D97-AF65-F5344CB8AC3E}">
        <p14:creationId xmlns:p14="http://schemas.microsoft.com/office/powerpoint/2010/main" val="2685853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0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şlık Slaydı">
    <p:bg>
      <p:bgPr>
        <a:solidFill>
          <a:schemeClr val="bg1"/>
        </a:solidFill>
        <a:effectLst/>
      </p:bgPr>
    </p:bg>
    <p:spTree>
      <p:nvGrpSpPr>
        <p:cNvPr id="1" name=""/>
        <p:cNvGrpSpPr/>
        <p:nvPr/>
      </p:nvGrpSpPr>
      <p:grpSpPr>
        <a:xfrm>
          <a:off x="0" y="0"/>
          <a:ext cx="0" cy="0"/>
          <a:chOff x="0" y="0"/>
          <a:chExt cx="0" cy="0"/>
        </a:xfrm>
      </p:grpSpPr>
      <p:sp>
        <p:nvSpPr>
          <p:cNvPr id="10" name="Dikdörtgen 9"/>
          <p:cNvSpPr/>
          <p:nvPr userDrawn="1"/>
        </p:nvSpPr>
        <p:spPr>
          <a:xfrm>
            <a:off x="0" y="0"/>
            <a:ext cx="12192000" cy="711366"/>
          </a:xfrm>
          <a:prstGeom prst="rect">
            <a:avLst/>
          </a:prstGeom>
          <a:gradFill flip="none" rotWithShape="1">
            <a:gsLst>
              <a:gs pos="0">
                <a:srgbClr val="233B75"/>
              </a:gs>
              <a:gs pos="50000">
                <a:srgbClr val="23376D"/>
              </a:gs>
              <a:gs pos="100000">
                <a:srgbClr val="225CB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 y="14770"/>
            <a:ext cx="2152650" cy="666750"/>
          </a:xfrm>
          <a:prstGeom prst="rect">
            <a:avLst/>
          </a:prstGeom>
        </p:spPr>
      </p:pic>
    </p:spTree>
    <p:extLst>
      <p:ext uri="{BB962C8B-B14F-4D97-AF65-F5344CB8AC3E}">
        <p14:creationId xmlns:p14="http://schemas.microsoft.com/office/powerpoint/2010/main" val="26461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şlık Slaydı">
    <p:bg>
      <p:bgPr>
        <a:solidFill>
          <a:schemeClr val="bg1"/>
        </a:solidFill>
        <a:effectLst/>
      </p:bgPr>
    </p:bg>
    <p:spTree>
      <p:nvGrpSpPr>
        <p:cNvPr id="1" name=""/>
        <p:cNvGrpSpPr/>
        <p:nvPr/>
      </p:nvGrpSpPr>
      <p:grpSpPr>
        <a:xfrm>
          <a:off x="0" y="0"/>
          <a:ext cx="0" cy="0"/>
          <a:chOff x="0" y="0"/>
          <a:chExt cx="0" cy="0"/>
        </a:xfrm>
      </p:grpSpPr>
      <p:sp>
        <p:nvSpPr>
          <p:cNvPr id="7" name="Aynı Yanın Köşesi Yuvarlatılmış Dikdörtgen 6"/>
          <p:cNvSpPr/>
          <p:nvPr userDrawn="1"/>
        </p:nvSpPr>
        <p:spPr>
          <a:xfrm rot="10800000">
            <a:off x="4038600" y="523875"/>
            <a:ext cx="4133850" cy="371118"/>
          </a:xfrm>
          <a:prstGeom prst="round2SameRect">
            <a:avLst/>
          </a:prstGeom>
          <a:gradFill flip="none" rotWithShape="1">
            <a:gsLst>
              <a:gs pos="0">
                <a:srgbClr val="225AB9"/>
              </a:gs>
              <a:gs pos="45000">
                <a:srgbClr val="233A73"/>
              </a:gs>
            </a:gsLst>
            <a:lin ang="5400000" scaled="1"/>
            <a:tileRect/>
          </a:gra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userDrawn="1"/>
        </p:nvSpPr>
        <p:spPr>
          <a:xfrm>
            <a:off x="0" y="0"/>
            <a:ext cx="12192000" cy="711366"/>
          </a:xfrm>
          <a:prstGeom prst="rect">
            <a:avLst/>
          </a:prstGeom>
          <a:gradFill flip="none" rotWithShape="1">
            <a:gsLst>
              <a:gs pos="0">
                <a:srgbClr val="233B75"/>
              </a:gs>
              <a:gs pos="50000">
                <a:srgbClr val="23376D"/>
              </a:gs>
              <a:gs pos="100000">
                <a:srgbClr val="225CB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Resim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 y="14770"/>
            <a:ext cx="2152650" cy="666750"/>
          </a:xfrm>
          <a:prstGeom prst="rect">
            <a:avLst/>
          </a:prstGeom>
        </p:spPr>
      </p:pic>
    </p:spTree>
    <p:extLst>
      <p:ext uri="{BB962C8B-B14F-4D97-AF65-F5344CB8AC3E}">
        <p14:creationId xmlns:p14="http://schemas.microsoft.com/office/powerpoint/2010/main" val="262549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5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1500"/>
            </a:lvl1pPr>
          </a:lstStyle>
          <a:p>
            <a:r>
              <a:rPr lang="en-US" noProof="0"/>
              <a:t>Click to edit Master title style</a:t>
            </a:r>
            <a:endParaRPr lang="en-US" noProof="0" dirty="0"/>
          </a:p>
        </p:txBody>
      </p:sp>
    </p:spTree>
    <p:extLst>
      <p:ext uri="{BB962C8B-B14F-4D97-AF65-F5344CB8AC3E}">
        <p14:creationId xmlns:p14="http://schemas.microsoft.com/office/powerpoint/2010/main" val="36974526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video"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AE264D-BFCB-4EC8-B032-C8BF9C272FF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Slayt Numarası Yer Tutucusu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16B74-5E7C-4BAA-9DB4-19E30EECDB82}" type="slidenum">
              <a:rPr lang="tr-TR" smtClean="0"/>
              <a:pPr/>
              <a:t>‹#›</a:t>
            </a:fld>
            <a:r>
              <a:rPr lang="tr-TR" dirty="0"/>
              <a:t>/47</a:t>
            </a:r>
          </a:p>
        </p:txBody>
      </p:sp>
    </p:spTree>
    <p:extLst>
      <p:ext uri="{BB962C8B-B14F-4D97-AF65-F5344CB8AC3E}">
        <p14:creationId xmlns:p14="http://schemas.microsoft.com/office/powerpoint/2010/main" val="32076358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6" r:id="rId3"/>
    <p:sldLayoutId id="2147483687" r:id="rId4"/>
    <p:sldLayoutId id="2147483688" r:id="rId5"/>
    <p:sldLayoutId id="214748369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30488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blue-frame-of-moving-dots-and-lines-2022-01-30-02-32-12-utc.mp4" descr="a-blue-frame-of-moving-dots-and-lines-2022-01-30-02-32-12-utc.mp4"/>
          <p:cNvPicPr>
            <a:picLocks/>
          </p:cNvPicPr>
          <p:nvPr>
            <a:videoFile r:link="rId4"/>
            <p:extLst>
              <p:ext uri="{DAA4B4D4-6D71-4841-9C94-3DE7FCFB9230}">
                <p14:media xmlns:p14="http://schemas.microsoft.com/office/powerpoint/2010/main" r:embed="rId3"/>
              </p:ext>
            </p:extLst>
          </p:nvPr>
        </p:nvPicPr>
        <p:blipFill>
          <a:blip r:embed="rId5"/>
          <a:stretch>
            <a:fillRect/>
          </a:stretch>
        </p:blipFill>
        <p:spPr>
          <a:xfrm>
            <a:off x="-44605" y="-25091"/>
            <a:ext cx="12281210" cy="6908182"/>
          </a:xfrm>
          <a:prstGeom prst="rect">
            <a:avLst/>
          </a:prstGeom>
          <a:ln w="12700">
            <a:miter lim="400000"/>
          </a:ln>
        </p:spPr>
      </p:pic>
      <p:sp>
        <p:nvSpPr>
          <p:cNvPr id="3" name="Presentation Title"/>
          <p:cNvSpPr txBox="1">
            <a:spLocks noGrp="1"/>
          </p:cNvSpPr>
          <p:nvPr>
            <p:ph type="title" hasCustomPrompt="1"/>
          </p:nvPr>
        </p:nvSpPr>
        <p:spPr>
          <a:xfrm>
            <a:off x="2298542" y="1948454"/>
            <a:ext cx="7594916" cy="160678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b">
            <a:normAutofit/>
          </a:bodyPr>
          <a:lstStyle/>
          <a:p>
            <a:r>
              <a:t>Presentation Title</a:t>
            </a:r>
          </a:p>
        </p:txBody>
      </p:sp>
      <p:sp>
        <p:nvSpPr>
          <p:cNvPr id="4" name="Body Level One…"/>
          <p:cNvSpPr txBox="1">
            <a:spLocks noGrp="1"/>
          </p:cNvSpPr>
          <p:nvPr>
            <p:ph type="body" idx="1" hasCustomPrompt="1"/>
          </p:nvPr>
        </p:nvSpPr>
        <p:spPr>
          <a:xfrm>
            <a:off x="2296760" y="3555239"/>
            <a:ext cx="7594914" cy="6585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ormAutofit/>
          </a:bodyPr>
          <a:lstStyle/>
          <a:p>
            <a:r>
              <a:t>Presentation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6016615" y="5515615"/>
            <a:ext cx="195960" cy="194037"/>
          </a:xfrm>
          <a:prstGeom prst="rect">
            <a:avLst/>
          </a:prstGeom>
          <a:ln w="3175">
            <a:miter lim="400000"/>
          </a:ln>
        </p:spPr>
        <p:txBody>
          <a:bodyPr wrap="none" lIns="35120" tIns="35120" rIns="35120" bIns="35120" anchor="b">
            <a:spAutoFit/>
          </a:bodyPr>
          <a:lstStyle>
            <a:lvl1pPr defTabSz="292100">
              <a:defRPr sz="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44006111"/>
      </p:ext>
    </p:extLst>
  </p:cSld>
  <p:clrMap bg1="lt1" tx1="dk1" bg2="lt2" tx2="dk2" accent1="accent1" accent2="accent2" accent3="accent3" accent4="accent4" accent5="accent5" accent6="accent6" hlink="hlink" folHlink="folHlink"/>
  <p:sldLayoutIdLst>
    <p:sldLayoutId id="2147483690" r:id="rId1"/>
  </p:sldLayoutIdLst>
  <p:transition spd="med"/>
  <p:txStyles>
    <p:titleStyle>
      <a:lvl1pPr marL="0" marR="0" indent="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9pPr>
    </p:titleStyle>
    <p:bodyStyle>
      <a:lvl1pPr marL="0" marR="0" indent="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1pPr>
      <a:lvl2pPr marL="0" marR="0" indent="228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2pPr>
      <a:lvl3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3pPr>
      <a:lvl4pPr marL="0" marR="0" indent="685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4pPr>
      <a:lvl5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5pPr>
      <a:lvl6pPr marL="0" marR="0" indent="11430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6pPr>
      <a:lvl7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7pPr>
      <a:lvl8pPr marL="0" marR="0" indent="1600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8pPr>
      <a:lvl9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jp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40.webp"/><Relationship Id="rId5" Type="http://schemas.openxmlformats.org/officeDocument/2006/relationships/image" Target="../media/image39.jfif"/><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23.png"/><Relationship Id="rId3" Type="http://schemas.openxmlformats.org/officeDocument/2006/relationships/image" Target="../media/image42.jpg"/><Relationship Id="rId7" Type="http://schemas.openxmlformats.org/officeDocument/2006/relationships/image" Target="../media/image45.jfif"/><Relationship Id="rId12" Type="http://schemas.openxmlformats.org/officeDocument/2006/relationships/image" Target="../media/image50.jpeg"/><Relationship Id="rId2" Type="http://schemas.openxmlformats.org/officeDocument/2006/relationships/notesSlide" Target="../notesSlides/notesSlide7.xml"/><Relationship Id="rId16"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44.jfif"/><Relationship Id="rId11" Type="http://schemas.openxmlformats.org/officeDocument/2006/relationships/image" Target="../media/image49.jpeg"/><Relationship Id="rId5" Type="http://schemas.openxmlformats.org/officeDocument/2006/relationships/image" Target="../media/image43.jpg"/><Relationship Id="rId15" Type="http://schemas.openxmlformats.org/officeDocument/2006/relationships/image" Target="../media/image51.png"/><Relationship Id="rId10" Type="http://schemas.openxmlformats.org/officeDocument/2006/relationships/image" Target="../media/image48.jpeg"/><Relationship Id="rId4" Type="http://schemas.openxmlformats.org/officeDocument/2006/relationships/hyperlink" Target="https://teknodiot.com/black-friday-indirimleri-icin-bizden-uyarilar" TargetMode="External"/><Relationship Id="rId9" Type="http://schemas.openxmlformats.org/officeDocument/2006/relationships/image" Target="../media/image47.jfif"/><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4.png"/><Relationship Id="rId7" Type="http://schemas.openxmlformats.org/officeDocument/2006/relationships/hyperlink" Target="https://en.wikipedia.org/wiki/Turkey_women%27s_national_ice_hockey_team"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geobrava.wordpress.com/page/4/" TargetMode="External"/><Relationship Id="rId4" Type="http://schemas.openxmlformats.org/officeDocument/2006/relationships/image" Target="../media/image55.jpeg"/><Relationship Id="rId9"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hyperlink" Target="mailto:yuksels@ticaret.gov.tr" TargetMode="External"/><Relationship Id="rId4" Type="http://schemas.openxmlformats.org/officeDocument/2006/relationships/hyperlink" Target="mailto:e-ihracat@ticaret.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algn="ctr" defTabSz="412750" hangingPunct="0">
              <a:defRPr sz="3000">
                <a:solidFill>
                  <a:srgbClr val="FFFFFF"/>
                </a:solidFill>
                <a:latin typeface="Helvetica Neue Medium"/>
                <a:ea typeface="Helvetica Neue Medium"/>
                <a:cs typeface="Helvetica Neue Medium"/>
                <a:sym typeface="Helvetica Neue Medium"/>
              </a:defRPr>
            </a:pPr>
            <a:endParaRPr sz="1500" kern="0">
              <a:solidFill>
                <a:srgbClr val="FFFFFF"/>
              </a:solidFill>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1"/>
            <a:ext cx="5046989" cy="2011049"/>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algn="ctr" defTabSz="1219169" hangingPunct="0">
              <a:defRPr sz="4400" b="1">
                <a:solidFill>
                  <a:srgbClr val="D8AD65"/>
                </a:solidFill>
                <a:latin typeface="Myriad Pro Cond"/>
                <a:ea typeface="Myriad Pro Cond"/>
                <a:cs typeface="Myriad Pro Cond"/>
                <a:sym typeface="Myriad Pro Condensed"/>
              </a:defRPr>
            </a:pPr>
            <a:r>
              <a:rPr lang="tr-TR" sz="2200" b="1" kern="0" dirty="0">
                <a:solidFill>
                  <a:srgbClr val="D8AD65"/>
                </a:solidFill>
                <a:latin typeface="Myriad Pro Cond"/>
                <a:sym typeface="Myriad Pro Condensed"/>
              </a:rPr>
              <a:t>İHRACAT GENEL MÜDÜRLÜĞÜ</a:t>
            </a:r>
            <a:endParaRPr sz="2200" b="1" kern="0" dirty="0">
              <a:solidFill>
                <a:srgbClr val="D8AD65"/>
              </a:solidFill>
              <a:latin typeface="Myriad Pro Cond"/>
              <a:sym typeface="Myriad Pro Condense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Фигура">
            <a:extLst>
              <a:ext uri="{FF2B5EF4-FFF2-40B4-BE49-F238E27FC236}">
                <a16:creationId xmlns:a16="http://schemas.microsoft.com/office/drawing/2014/main" id="{19E6CF72-1CFE-0740-850F-F7D406D42C2C}"/>
              </a:ext>
            </a:extLst>
          </p:cNvPr>
          <p:cNvSpPr>
            <a:spLocks/>
          </p:cNvSpPr>
          <p:nvPr/>
        </p:nvSpPr>
        <p:spPr bwMode="auto">
          <a:xfrm>
            <a:off x="3056548" y="1460599"/>
            <a:ext cx="2019374" cy="2011103"/>
          </a:xfrm>
          <a:custGeom>
            <a:avLst/>
            <a:gdLst>
              <a:gd name="T0" fmla="*/ 2019942 w 21600"/>
              <a:gd name="T1" fmla="*/ 2011680 h 21600"/>
              <a:gd name="T2" fmla="*/ 2019942 w 21600"/>
              <a:gd name="T3" fmla="*/ 2011680 h 21600"/>
              <a:gd name="T4" fmla="*/ 2019942 w 21600"/>
              <a:gd name="T5" fmla="*/ 2011680 h 21600"/>
              <a:gd name="T6" fmla="*/ 2019942 w 21600"/>
              <a:gd name="T7" fmla="*/ 201168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62" y="12097"/>
                </a:moveTo>
                <a:cubicBezTo>
                  <a:pt x="18401" y="8813"/>
                  <a:pt x="15633" y="6034"/>
                  <a:pt x="12361" y="3965"/>
                </a:cubicBezTo>
                <a:cubicBezTo>
                  <a:pt x="8642" y="1613"/>
                  <a:pt x="4388" y="249"/>
                  <a:pt x="0" y="0"/>
                </a:cubicBezTo>
                <a:lnTo>
                  <a:pt x="5880" y="6183"/>
                </a:lnTo>
                <a:lnTo>
                  <a:pt x="75" y="12387"/>
                </a:lnTo>
                <a:cubicBezTo>
                  <a:pt x="2241" y="12559"/>
                  <a:pt x="4327" y="13281"/>
                  <a:pt x="6137" y="14486"/>
                </a:cubicBezTo>
                <a:cubicBezTo>
                  <a:pt x="7626" y="15476"/>
                  <a:pt x="8892" y="16769"/>
                  <a:pt x="9851" y="18282"/>
                </a:cubicBezTo>
                <a:lnTo>
                  <a:pt x="8583" y="19014"/>
                </a:lnTo>
                <a:lnTo>
                  <a:pt x="18874" y="21600"/>
                </a:lnTo>
                <a:lnTo>
                  <a:pt x="21600" y="11462"/>
                </a:lnTo>
                <a:lnTo>
                  <a:pt x="20462" y="12097"/>
                </a:lnTo>
                <a:close/>
              </a:path>
            </a:pathLst>
          </a:custGeom>
          <a:solidFill>
            <a:schemeClr val="accent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5394" tIns="25394" rIns="25394" bIns="25394" anchor="ctr"/>
          <a:lstStyle/>
          <a:p>
            <a:endParaRPr lang="en-US" dirty="0">
              <a:latin typeface="Lato Light" panose="020F0502020204030203" pitchFamily="34" charset="0"/>
            </a:endParaRPr>
          </a:p>
        </p:txBody>
      </p:sp>
      <p:sp>
        <p:nvSpPr>
          <p:cNvPr id="4" name="Фигура">
            <a:extLst>
              <a:ext uri="{FF2B5EF4-FFF2-40B4-BE49-F238E27FC236}">
                <a16:creationId xmlns:a16="http://schemas.microsoft.com/office/drawing/2014/main" id="{BB1B0798-A751-0D44-8445-7F557F4F75D4}"/>
              </a:ext>
            </a:extLst>
          </p:cNvPr>
          <p:cNvSpPr>
            <a:spLocks/>
          </p:cNvSpPr>
          <p:nvPr/>
        </p:nvSpPr>
        <p:spPr bwMode="auto">
          <a:xfrm>
            <a:off x="3895054" y="2697066"/>
            <a:ext cx="1400437" cy="2510239"/>
          </a:xfrm>
          <a:custGeom>
            <a:avLst/>
            <a:gdLst>
              <a:gd name="T0" fmla="*/ 1400831 w 21556"/>
              <a:gd name="T1" fmla="*/ 2510959 h 21600"/>
              <a:gd name="T2" fmla="*/ 1400831 w 21556"/>
              <a:gd name="T3" fmla="*/ 2510959 h 21600"/>
              <a:gd name="T4" fmla="*/ 1400831 w 21556"/>
              <a:gd name="T5" fmla="*/ 2510959 h 21600"/>
              <a:gd name="T6" fmla="*/ 1400831 w 21556"/>
              <a:gd name="T7" fmla="*/ 25109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6" h="21600" extrusionOk="0">
                <a:moveTo>
                  <a:pt x="2058" y="4932"/>
                </a:moveTo>
                <a:cubicBezTo>
                  <a:pt x="3391" y="6439"/>
                  <a:pt x="4017" y="8110"/>
                  <a:pt x="3877" y="9789"/>
                </a:cubicBezTo>
                <a:cubicBezTo>
                  <a:pt x="3753" y="11277"/>
                  <a:pt x="3029" y="12730"/>
                  <a:pt x="1759" y="14040"/>
                </a:cubicBezTo>
                <a:lnTo>
                  <a:pt x="0" y="13416"/>
                </a:lnTo>
                <a:lnTo>
                  <a:pt x="4269" y="21600"/>
                </a:lnTo>
                <a:lnTo>
                  <a:pt x="19051" y="19499"/>
                </a:lnTo>
                <a:lnTo>
                  <a:pt x="17011" y="18968"/>
                </a:lnTo>
                <a:cubicBezTo>
                  <a:pt x="19946" y="16046"/>
                  <a:pt x="21509" y="12756"/>
                  <a:pt x="21555" y="9405"/>
                </a:cubicBezTo>
                <a:cubicBezTo>
                  <a:pt x="21600" y="6129"/>
                  <a:pt x="20193" y="2898"/>
                  <a:pt x="17459" y="0"/>
                </a:cubicBezTo>
                <a:lnTo>
                  <a:pt x="14003" y="6483"/>
                </a:lnTo>
                <a:lnTo>
                  <a:pt x="2058" y="4932"/>
                </a:ln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5394" tIns="25394" rIns="25394" bIns="25394" anchor="ctr"/>
          <a:lstStyle/>
          <a:p>
            <a:endParaRPr lang="en-US" dirty="0">
              <a:latin typeface="Lato Light" panose="020F0502020204030203" pitchFamily="34" charset="0"/>
            </a:endParaRPr>
          </a:p>
        </p:txBody>
      </p:sp>
      <p:sp>
        <p:nvSpPr>
          <p:cNvPr id="5" name="Фигура">
            <a:extLst>
              <a:ext uri="{FF2B5EF4-FFF2-40B4-BE49-F238E27FC236}">
                <a16:creationId xmlns:a16="http://schemas.microsoft.com/office/drawing/2014/main" id="{4ED051B7-993E-9F49-BF83-DCC46983E3F9}"/>
              </a:ext>
            </a:extLst>
          </p:cNvPr>
          <p:cNvSpPr/>
          <p:nvPr/>
        </p:nvSpPr>
        <p:spPr bwMode="auto">
          <a:xfrm>
            <a:off x="2361926" y="4430273"/>
            <a:ext cx="2578223" cy="1811659"/>
          </a:xfrm>
          <a:custGeom>
            <a:avLst/>
            <a:gdLst/>
            <a:ahLst/>
            <a:cxnLst>
              <a:cxn ang="0">
                <a:pos x="wd2" y="hd2"/>
              </a:cxn>
              <a:cxn ang="5400000">
                <a:pos x="wd2" y="hd2"/>
              </a:cxn>
              <a:cxn ang="10800000">
                <a:pos x="wd2" y="hd2"/>
              </a:cxn>
              <a:cxn ang="16200000">
                <a:pos x="wd2" y="hd2"/>
              </a:cxn>
            </a:cxnLst>
            <a:rect l="0" t="0" r="r" b="b"/>
            <a:pathLst>
              <a:path w="21600" h="21600" extrusionOk="0">
                <a:moveTo>
                  <a:pt x="13285" y="0"/>
                </a:moveTo>
                <a:cubicBezTo>
                  <a:pt x="12377" y="1810"/>
                  <a:pt x="11185" y="3295"/>
                  <a:pt x="9805" y="4339"/>
                </a:cubicBezTo>
                <a:cubicBezTo>
                  <a:pt x="8473" y="5345"/>
                  <a:pt x="7000" y="5915"/>
                  <a:pt x="5493" y="6005"/>
                </a:cubicBezTo>
                <a:lnTo>
                  <a:pt x="5493" y="4697"/>
                </a:lnTo>
                <a:lnTo>
                  <a:pt x="0" y="13133"/>
                </a:lnTo>
                <a:lnTo>
                  <a:pt x="5543" y="21600"/>
                </a:lnTo>
                <a:lnTo>
                  <a:pt x="5543" y="19645"/>
                </a:lnTo>
                <a:cubicBezTo>
                  <a:pt x="8959" y="19584"/>
                  <a:pt x="12303" y="18234"/>
                  <a:pt x="15232" y="15733"/>
                </a:cubicBezTo>
                <a:cubicBezTo>
                  <a:pt x="17812" y="13530"/>
                  <a:pt x="19993" y="10498"/>
                  <a:pt x="21600" y="6879"/>
                </a:cubicBezTo>
                <a:lnTo>
                  <a:pt x="15264" y="9018"/>
                </a:lnTo>
                <a:lnTo>
                  <a:pt x="13285" y="0"/>
                </a:lnTo>
                <a:close/>
              </a:path>
            </a:pathLst>
          </a:custGeom>
          <a:solidFill>
            <a:schemeClr val="accent3"/>
          </a:solidFill>
          <a:ln w="12700" cap="flat">
            <a:noFill/>
            <a:miter lim="400000"/>
          </a:ln>
          <a:effectLst/>
        </p:spPr>
        <p:txBody>
          <a:bodyPr lIns="25394" tIns="25394" rIns="25394" bIns="25394" anchor="ctr"/>
          <a:lstStyle/>
          <a:p>
            <a:pPr algn="ctr">
              <a:defRPr sz="3200">
                <a:solidFill>
                  <a:srgbClr val="000000"/>
                </a:solidFill>
                <a:latin typeface="Helvetica Light"/>
                <a:ea typeface="Helvetica Light"/>
                <a:cs typeface="Helvetica Light"/>
                <a:sym typeface="Helvetica Light"/>
              </a:defRPr>
            </a:pPr>
            <a:endParaRPr sz="16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6" name="Фигура">
            <a:extLst>
              <a:ext uri="{FF2B5EF4-FFF2-40B4-BE49-F238E27FC236}">
                <a16:creationId xmlns:a16="http://schemas.microsoft.com/office/drawing/2014/main" id="{0F14DA13-9926-744A-B432-72BB7D57C7A7}"/>
              </a:ext>
            </a:extLst>
          </p:cNvPr>
          <p:cNvSpPr/>
          <p:nvPr/>
        </p:nvSpPr>
        <p:spPr bwMode="auto">
          <a:xfrm>
            <a:off x="893077" y="4108887"/>
            <a:ext cx="2031471" cy="1975130"/>
          </a:xfrm>
          <a:custGeom>
            <a:avLst/>
            <a:gdLst/>
            <a:ahLst/>
            <a:cxnLst>
              <a:cxn ang="0">
                <a:pos x="wd2" y="hd2"/>
              </a:cxn>
              <a:cxn ang="5400000">
                <a:pos x="wd2" y="hd2"/>
              </a:cxn>
              <a:cxn ang="10800000">
                <a:pos x="wd2" y="hd2"/>
              </a:cxn>
              <a:cxn ang="16200000">
                <a:pos x="wd2" y="hd2"/>
              </a:cxn>
            </a:cxnLst>
            <a:rect l="0" t="0" r="r" b="b"/>
            <a:pathLst>
              <a:path w="21600" h="21600" extrusionOk="0">
                <a:moveTo>
                  <a:pt x="21600" y="8944"/>
                </a:moveTo>
                <a:cubicBezTo>
                  <a:pt x="19485" y="8837"/>
                  <a:pt x="17431" y="8179"/>
                  <a:pt x="15631" y="7032"/>
                </a:cubicBezTo>
                <a:cubicBezTo>
                  <a:pt x="14097" y="6054"/>
                  <a:pt x="12788" y="4744"/>
                  <a:pt x="11795" y="3194"/>
                </a:cubicBezTo>
                <a:lnTo>
                  <a:pt x="12857" y="2618"/>
                </a:lnTo>
                <a:lnTo>
                  <a:pt x="2863" y="0"/>
                </a:lnTo>
                <a:lnTo>
                  <a:pt x="0" y="10047"/>
                </a:lnTo>
                <a:lnTo>
                  <a:pt x="1281" y="9298"/>
                </a:lnTo>
                <a:cubicBezTo>
                  <a:pt x="3214" y="12589"/>
                  <a:pt x="5845" y="15389"/>
                  <a:pt x="8977" y="17489"/>
                </a:cubicBezTo>
                <a:cubicBezTo>
                  <a:pt x="12620" y="19930"/>
                  <a:pt x="16822" y="21347"/>
                  <a:pt x="21163" y="21600"/>
                </a:cubicBezTo>
                <a:lnTo>
                  <a:pt x="15726" y="15550"/>
                </a:lnTo>
                <a:lnTo>
                  <a:pt x="21600" y="8944"/>
                </a:lnTo>
                <a:close/>
              </a:path>
            </a:pathLst>
          </a:custGeom>
          <a:solidFill>
            <a:schemeClr val="accent4"/>
          </a:solidFill>
          <a:ln w="12700" cap="flat">
            <a:noFill/>
            <a:miter lim="400000"/>
          </a:ln>
          <a:effectLst/>
        </p:spPr>
        <p:txBody>
          <a:bodyPr lIns="25394" tIns="25394" rIns="25394" bIns="25394" anchor="ctr"/>
          <a:lstStyle/>
          <a:p>
            <a:pPr algn="ctr">
              <a:defRPr sz="3200">
                <a:solidFill>
                  <a:srgbClr val="000000"/>
                </a:solidFill>
                <a:latin typeface="Helvetica Light"/>
                <a:ea typeface="Helvetica Light"/>
                <a:cs typeface="Helvetica Light"/>
                <a:sym typeface="Helvetica Light"/>
              </a:defRPr>
            </a:pPr>
            <a:endParaRPr sz="16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7" name="Фигура">
            <a:extLst>
              <a:ext uri="{FF2B5EF4-FFF2-40B4-BE49-F238E27FC236}">
                <a16:creationId xmlns:a16="http://schemas.microsoft.com/office/drawing/2014/main" id="{5BB7D47A-7F72-7A4D-8D97-D09907DE71BB}"/>
              </a:ext>
            </a:extLst>
          </p:cNvPr>
          <p:cNvSpPr/>
          <p:nvPr/>
        </p:nvSpPr>
        <p:spPr bwMode="auto">
          <a:xfrm>
            <a:off x="681995" y="2382137"/>
            <a:ext cx="1371243" cy="2462365"/>
          </a:xfrm>
          <a:custGeom>
            <a:avLst/>
            <a:gdLst/>
            <a:ahLst/>
            <a:cxnLst>
              <a:cxn ang="0">
                <a:pos x="wd2" y="hd2"/>
              </a:cxn>
              <a:cxn ang="5400000">
                <a:pos x="wd2" y="hd2"/>
              </a:cxn>
              <a:cxn ang="10800000">
                <a:pos x="wd2" y="hd2"/>
              </a:cxn>
              <a:cxn ang="16200000">
                <a:pos x="wd2" y="hd2"/>
              </a:cxn>
            </a:cxnLst>
            <a:rect l="0" t="0" r="r" b="b"/>
            <a:pathLst>
              <a:path w="21324" h="21600" extrusionOk="0">
                <a:moveTo>
                  <a:pt x="19735" y="7642"/>
                </a:moveTo>
                <a:lnTo>
                  <a:pt x="21324" y="8072"/>
                </a:lnTo>
                <a:lnTo>
                  <a:pt x="17377" y="0"/>
                </a:lnTo>
                <a:lnTo>
                  <a:pt x="2441" y="1860"/>
                </a:lnTo>
                <a:lnTo>
                  <a:pt x="4491" y="2513"/>
                </a:lnTo>
                <a:cubicBezTo>
                  <a:pt x="1838" y="5185"/>
                  <a:pt x="316" y="8167"/>
                  <a:pt x="44" y="11226"/>
                </a:cubicBezTo>
                <a:cubicBezTo>
                  <a:pt x="-276" y="14830"/>
                  <a:pt x="1145" y="18415"/>
                  <a:pt x="4155" y="21600"/>
                </a:cubicBezTo>
                <a:lnTo>
                  <a:pt x="7564" y="15223"/>
                </a:lnTo>
                <a:lnTo>
                  <a:pt x="20036" y="16970"/>
                </a:lnTo>
                <a:cubicBezTo>
                  <a:pt x="18575" y="15480"/>
                  <a:pt x="17814" y="13804"/>
                  <a:pt x="17827" y="12101"/>
                </a:cubicBezTo>
                <a:cubicBezTo>
                  <a:pt x="17839" y="10552"/>
                  <a:pt x="18492" y="9025"/>
                  <a:pt x="19735" y="7642"/>
                </a:cubicBezTo>
                <a:close/>
              </a:path>
            </a:pathLst>
          </a:custGeom>
          <a:solidFill>
            <a:schemeClr val="accent5"/>
          </a:solidFill>
          <a:ln w="12700" cap="flat">
            <a:noFill/>
            <a:miter lim="400000"/>
          </a:ln>
          <a:effectLst/>
        </p:spPr>
        <p:txBody>
          <a:bodyPr lIns="25394" tIns="25394" rIns="25394" bIns="25394" anchor="ctr"/>
          <a:lstStyle/>
          <a:p>
            <a:pPr algn="ctr">
              <a:defRPr sz="3200">
                <a:solidFill>
                  <a:srgbClr val="000000"/>
                </a:solidFill>
                <a:latin typeface="Helvetica Light"/>
                <a:ea typeface="Helvetica Light"/>
                <a:cs typeface="Helvetica Light"/>
                <a:sym typeface="Helvetica Light"/>
              </a:defRPr>
            </a:pPr>
            <a:endParaRPr sz="16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8" name="Фигура">
            <a:extLst>
              <a:ext uri="{FF2B5EF4-FFF2-40B4-BE49-F238E27FC236}">
                <a16:creationId xmlns:a16="http://schemas.microsoft.com/office/drawing/2014/main" id="{2259E66E-CB60-F541-828A-760F845ECB05}"/>
              </a:ext>
            </a:extLst>
          </p:cNvPr>
          <p:cNvSpPr>
            <a:spLocks/>
          </p:cNvSpPr>
          <p:nvPr/>
        </p:nvSpPr>
        <p:spPr bwMode="auto">
          <a:xfrm>
            <a:off x="1027909" y="1334579"/>
            <a:ext cx="2590375" cy="1815943"/>
          </a:xfrm>
          <a:custGeom>
            <a:avLst/>
            <a:gdLst>
              <a:gd name="T0" fmla="*/ 2591103 w 21600"/>
              <a:gd name="T1" fmla="*/ 1816464 h 21600"/>
              <a:gd name="T2" fmla="*/ 2591103 w 21600"/>
              <a:gd name="T3" fmla="*/ 1816464 h 21600"/>
              <a:gd name="T4" fmla="*/ 2591103 w 21600"/>
              <a:gd name="T5" fmla="*/ 1816464 h 21600"/>
              <a:gd name="T6" fmla="*/ 2591103 w 21600"/>
              <a:gd name="T7" fmla="*/ 181646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947" y="0"/>
                </a:moveTo>
                <a:lnTo>
                  <a:pt x="15947" y="1590"/>
                </a:lnTo>
                <a:cubicBezTo>
                  <a:pt x="13010" y="1680"/>
                  <a:pt x="10125" y="2725"/>
                  <a:pt x="7514" y="4645"/>
                </a:cubicBezTo>
                <a:cubicBezTo>
                  <a:pt x="4438" y="6907"/>
                  <a:pt x="1844" y="10304"/>
                  <a:pt x="0" y="14481"/>
                </a:cubicBezTo>
                <a:lnTo>
                  <a:pt x="6341" y="12572"/>
                </a:lnTo>
                <a:lnTo>
                  <a:pt x="8180" y="21600"/>
                </a:lnTo>
                <a:cubicBezTo>
                  <a:pt x="9090" y="19571"/>
                  <a:pt x="10353" y="17914"/>
                  <a:pt x="11847" y="16791"/>
                </a:cubicBezTo>
                <a:cubicBezTo>
                  <a:pt x="13117" y="15837"/>
                  <a:pt x="14519" y="15297"/>
                  <a:pt x="15953" y="15209"/>
                </a:cubicBezTo>
                <a:lnTo>
                  <a:pt x="15953" y="16802"/>
                </a:lnTo>
                <a:lnTo>
                  <a:pt x="21600" y="8376"/>
                </a:lnTo>
                <a:lnTo>
                  <a:pt x="15947" y="0"/>
                </a:lnTo>
                <a:close/>
              </a:path>
            </a:pathLst>
          </a:custGeom>
          <a:solidFill>
            <a:schemeClr val="accent6">
              <a:lumMod val="75000"/>
            </a:schemeClr>
          </a:solidFill>
          <a:ln>
            <a:noFill/>
          </a:ln>
        </p:spPr>
        <p:txBody>
          <a:bodyPr lIns="25394" tIns="25394" rIns="25394" bIns="25394" anchor="ctr"/>
          <a:lstStyle/>
          <a:p>
            <a:endParaRPr lang="en-US" dirty="0">
              <a:latin typeface="Lato Light" panose="020F0502020204030203" pitchFamily="34" charset="0"/>
            </a:endParaRPr>
          </a:p>
        </p:txBody>
      </p:sp>
      <p:sp>
        <p:nvSpPr>
          <p:cNvPr id="24" name="Freeform 880">
            <a:extLst>
              <a:ext uri="{FF2B5EF4-FFF2-40B4-BE49-F238E27FC236}">
                <a16:creationId xmlns:a16="http://schemas.microsoft.com/office/drawing/2014/main" id="{690E86EB-B601-F042-85DC-52E927A3CFD1}"/>
              </a:ext>
            </a:extLst>
          </p:cNvPr>
          <p:cNvSpPr>
            <a:spLocks noChangeArrowheads="1"/>
          </p:cNvSpPr>
          <p:nvPr/>
        </p:nvSpPr>
        <p:spPr bwMode="auto">
          <a:xfrm>
            <a:off x="4490187" y="3732662"/>
            <a:ext cx="441262" cy="439046"/>
          </a:xfrm>
          <a:custGeom>
            <a:avLst/>
            <a:gdLst/>
            <a:ahLst/>
            <a:cxnLst/>
            <a:rect l="0" t="0" r="r" b="b"/>
            <a:pathLst>
              <a:path w="315552" h="313965">
                <a:moveTo>
                  <a:pt x="90260" y="273378"/>
                </a:moveTo>
                <a:cubicBezTo>
                  <a:pt x="91961" y="271462"/>
                  <a:pt x="95023" y="271462"/>
                  <a:pt x="96724" y="273378"/>
                </a:cubicBezTo>
                <a:cubicBezTo>
                  <a:pt x="97744" y="274145"/>
                  <a:pt x="98085" y="275677"/>
                  <a:pt x="98085" y="277210"/>
                </a:cubicBezTo>
                <a:cubicBezTo>
                  <a:pt x="98085" y="278360"/>
                  <a:pt x="97744" y="279509"/>
                  <a:pt x="96724" y="280659"/>
                </a:cubicBezTo>
                <a:cubicBezTo>
                  <a:pt x="96044" y="281426"/>
                  <a:pt x="95023" y="282192"/>
                  <a:pt x="93662" y="282192"/>
                </a:cubicBezTo>
                <a:cubicBezTo>
                  <a:pt x="92302" y="282192"/>
                  <a:pt x="91281" y="281426"/>
                  <a:pt x="90260" y="280659"/>
                </a:cubicBezTo>
                <a:cubicBezTo>
                  <a:pt x="89580" y="279509"/>
                  <a:pt x="88900" y="278360"/>
                  <a:pt x="88900" y="277210"/>
                </a:cubicBezTo>
                <a:cubicBezTo>
                  <a:pt x="88900" y="275677"/>
                  <a:pt x="89580" y="274145"/>
                  <a:pt x="90260" y="273378"/>
                </a:cubicBezTo>
                <a:close/>
                <a:moveTo>
                  <a:pt x="33110" y="273378"/>
                </a:moveTo>
                <a:cubicBezTo>
                  <a:pt x="34811" y="271462"/>
                  <a:pt x="37873" y="271462"/>
                  <a:pt x="39574" y="273378"/>
                </a:cubicBezTo>
                <a:cubicBezTo>
                  <a:pt x="40594" y="274145"/>
                  <a:pt x="40935" y="275677"/>
                  <a:pt x="40935" y="277210"/>
                </a:cubicBezTo>
                <a:cubicBezTo>
                  <a:pt x="40935" y="278360"/>
                  <a:pt x="40594" y="279509"/>
                  <a:pt x="39574" y="280659"/>
                </a:cubicBezTo>
                <a:cubicBezTo>
                  <a:pt x="38553" y="281426"/>
                  <a:pt x="37533" y="282192"/>
                  <a:pt x="36172" y="282192"/>
                </a:cubicBezTo>
                <a:cubicBezTo>
                  <a:pt x="35152" y="282192"/>
                  <a:pt x="34131" y="281426"/>
                  <a:pt x="33110" y="280659"/>
                </a:cubicBezTo>
                <a:cubicBezTo>
                  <a:pt x="32090" y="279509"/>
                  <a:pt x="31750" y="278360"/>
                  <a:pt x="31750" y="277210"/>
                </a:cubicBezTo>
                <a:cubicBezTo>
                  <a:pt x="31750" y="275677"/>
                  <a:pt x="32090" y="274145"/>
                  <a:pt x="33110" y="273378"/>
                </a:cubicBezTo>
                <a:close/>
                <a:moveTo>
                  <a:pt x="249518" y="271462"/>
                </a:moveTo>
                <a:lnTo>
                  <a:pt x="282295" y="271462"/>
                </a:lnTo>
                <a:cubicBezTo>
                  <a:pt x="284816" y="271462"/>
                  <a:pt x="286977" y="273503"/>
                  <a:pt x="286977" y="276225"/>
                </a:cubicBezTo>
                <a:cubicBezTo>
                  <a:pt x="286977" y="278606"/>
                  <a:pt x="284816" y="280647"/>
                  <a:pt x="282295" y="280647"/>
                </a:cubicBezTo>
                <a:lnTo>
                  <a:pt x="249518" y="280647"/>
                </a:lnTo>
                <a:cubicBezTo>
                  <a:pt x="246636" y="280647"/>
                  <a:pt x="244475" y="278606"/>
                  <a:pt x="244475" y="276225"/>
                </a:cubicBezTo>
                <a:cubicBezTo>
                  <a:pt x="244475" y="273503"/>
                  <a:pt x="246636" y="271462"/>
                  <a:pt x="249518" y="271462"/>
                </a:cubicBezTo>
                <a:close/>
                <a:moveTo>
                  <a:pt x="64747" y="271462"/>
                </a:moveTo>
                <a:cubicBezTo>
                  <a:pt x="67469" y="271462"/>
                  <a:pt x="69510" y="273503"/>
                  <a:pt x="69510" y="276225"/>
                </a:cubicBezTo>
                <a:cubicBezTo>
                  <a:pt x="69510" y="278606"/>
                  <a:pt x="67469" y="280647"/>
                  <a:pt x="64747" y="280647"/>
                </a:cubicBezTo>
                <a:cubicBezTo>
                  <a:pt x="62366" y="280647"/>
                  <a:pt x="60325" y="278606"/>
                  <a:pt x="60325" y="276225"/>
                </a:cubicBezTo>
                <a:cubicBezTo>
                  <a:pt x="60325" y="273503"/>
                  <a:pt x="62366" y="271462"/>
                  <a:pt x="64747" y="271462"/>
                </a:cubicBezTo>
                <a:close/>
                <a:moveTo>
                  <a:pt x="191636" y="251604"/>
                </a:moveTo>
                <a:lnTo>
                  <a:pt x="191636" y="304593"/>
                </a:lnTo>
                <a:lnTo>
                  <a:pt x="286735" y="304593"/>
                </a:lnTo>
                <a:cubicBezTo>
                  <a:pt x="297181" y="304593"/>
                  <a:pt x="305826" y="295941"/>
                  <a:pt x="305826" y="285128"/>
                </a:cubicBezTo>
                <a:lnTo>
                  <a:pt x="305826" y="271069"/>
                </a:lnTo>
                <a:cubicBezTo>
                  <a:pt x="305826" y="260255"/>
                  <a:pt x="297181" y="251604"/>
                  <a:pt x="286735" y="251604"/>
                </a:cubicBezTo>
                <a:lnTo>
                  <a:pt x="191636" y="251604"/>
                </a:lnTo>
                <a:close/>
                <a:moveTo>
                  <a:pt x="28817" y="251604"/>
                </a:moveTo>
                <a:cubicBezTo>
                  <a:pt x="18011" y="251604"/>
                  <a:pt x="9365" y="260255"/>
                  <a:pt x="9365" y="271069"/>
                </a:cubicBezTo>
                <a:lnTo>
                  <a:pt x="9365" y="285128"/>
                </a:lnTo>
                <a:cubicBezTo>
                  <a:pt x="9365" y="295941"/>
                  <a:pt x="18011" y="304593"/>
                  <a:pt x="28817" y="304593"/>
                </a:cubicBezTo>
                <a:lnTo>
                  <a:pt x="122474" y="304593"/>
                </a:lnTo>
                <a:lnTo>
                  <a:pt x="122474" y="251604"/>
                </a:lnTo>
                <a:lnTo>
                  <a:pt x="28817" y="251604"/>
                </a:lnTo>
                <a:close/>
                <a:moveTo>
                  <a:pt x="90260" y="211466"/>
                </a:moveTo>
                <a:cubicBezTo>
                  <a:pt x="91961" y="209550"/>
                  <a:pt x="95023" y="209550"/>
                  <a:pt x="96724" y="211849"/>
                </a:cubicBezTo>
                <a:cubicBezTo>
                  <a:pt x="97744" y="212615"/>
                  <a:pt x="98085" y="213765"/>
                  <a:pt x="98085" y="215297"/>
                </a:cubicBezTo>
                <a:cubicBezTo>
                  <a:pt x="98085" y="216447"/>
                  <a:pt x="97744" y="217980"/>
                  <a:pt x="96724" y="218746"/>
                </a:cubicBezTo>
                <a:cubicBezTo>
                  <a:pt x="96044" y="219896"/>
                  <a:pt x="95023" y="220279"/>
                  <a:pt x="93662" y="220279"/>
                </a:cubicBezTo>
                <a:cubicBezTo>
                  <a:pt x="92302" y="220279"/>
                  <a:pt x="91281" y="219896"/>
                  <a:pt x="90260" y="218746"/>
                </a:cubicBezTo>
                <a:cubicBezTo>
                  <a:pt x="89580" y="217980"/>
                  <a:pt x="88900" y="216447"/>
                  <a:pt x="88900" y="215297"/>
                </a:cubicBezTo>
                <a:cubicBezTo>
                  <a:pt x="88900" y="213765"/>
                  <a:pt x="89580" y="212615"/>
                  <a:pt x="90260" y="211466"/>
                </a:cubicBezTo>
                <a:close/>
                <a:moveTo>
                  <a:pt x="33110" y="211466"/>
                </a:moveTo>
                <a:cubicBezTo>
                  <a:pt x="34811" y="209550"/>
                  <a:pt x="37873" y="209550"/>
                  <a:pt x="39574" y="211849"/>
                </a:cubicBezTo>
                <a:cubicBezTo>
                  <a:pt x="40594" y="212615"/>
                  <a:pt x="40935" y="213765"/>
                  <a:pt x="40935" y="215297"/>
                </a:cubicBezTo>
                <a:cubicBezTo>
                  <a:pt x="40935" y="216447"/>
                  <a:pt x="40594" y="217980"/>
                  <a:pt x="39574" y="218746"/>
                </a:cubicBezTo>
                <a:cubicBezTo>
                  <a:pt x="38553" y="219896"/>
                  <a:pt x="37533" y="220279"/>
                  <a:pt x="36512" y="220279"/>
                </a:cubicBezTo>
                <a:cubicBezTo>
                  <a:pt x="35152" y="220279"/>
                  <a:pt x="34131" y="219896"/>
                  <a:pt x="33110" y="218746"/>
                </a:cubicBezTo>
                <a:cubicBezTo>
                  <a:pt x="32090" y="217980"/>
                  <a:pt x="31750" y="216447"/>
                  <a:pt x="31750" y="215297"/>
                </a:cubicBezTo>
                <a:cubicBezTo>
                  <a:pt x="31750" y="213765"/>
                  <a:pt x="32090" y="212615"/>
                  <a:pt x="33110" y="211466"/>
                </a:cubicBezTo>
                <a:close/>
                <a:moveTo>
                  <a:pt x="249518" y="209550"/>
                </a:moveTo>
                <a:lnTo>
                  <a:pt x="282295" y="209550"/>
                </a:lnTo>
                <a:cubicBezTo>
                  <a:pt x="284816" y="209550"/>
                  <a:pt x="286977" y="211667"/>
                  <a:pt x="286977" y="214136"/>
                </a:cubicBezTo>
                <a:cubicBezTo>
                  <a:pt x="286977" y="216605"/>
                  <a:pt x="284816" y="218722"/>
                  <a:pt x="282295" y="218722"/>
                </a:cubicBezTo>
                <a:lnTo>
                  <a:pt x="249518" y="218722"/>
                </a:lnTo>
                <a:cubicBezTo>
                  <a:pt x="246636" y="218722"/>
                  <a:pt x="244475" y="216605"/>
                  <a:pt x="244475" y="214136"/>
                </a:cubicBezTo>
                <a:cubicBezTo>
                  <a:pt x="244475" y="211667"/>
                  <a:pt x="246636" y="209550"/>
                  <a:pt x="249518" y="209550"/>
                </a:cubicBezTo>
                <a:close/>
                <a:moveTo>
                  <a:pt x="65689" y="209550"/>
                </a:moveTo>
                <a:cubicBezTo>
                  <a:pt x="68755" y="209550"/>
                  <a:pt x="71054" y="211667"/>
                  <a:pt x="71054" y="214136"/>
                </a:cubicBezTo>
                <a:cubicBezTo>
                  <a:pt x="71054" y="216605"/>
                  <a:pt x="68755" y="218722"/>
                  <a:pt x="65689" y="218722"/>
                </a:cubicBezTo>
                <a:cubicBezTo>
                  <a:pt x="63007" y="218722"/>
                  <a:pt x="60325" y="216605"/>
                  <a:pt x="60325" y="214136"/>
                </a:cubicBezTo>
                <a:cubicBezTo>
                  <a:pt x="60325" y="211667"/>
                  <a:pt x="63007" y="209550"/>
                  <a:pt x="65689" y="209550"/>
                </a:cubicBezTo>
                <a:close/>
                <a:moveTo>
                  <a:pt x="191636" y="188883"/>
                </a:moveTo>
                <a:lnTo>
                  <a:pt x="191636" y="242232"/>
                </a:lnTo>
                <a:lnTo>
                  <a:pt x="286735" y="242232"/>
                </a:lnTo>
                <a:cubicBezTo>
                  <a:pt x="297181" y="242232"/>
                  <a:pt x="305826" y="233220"/>
                  <a:pt x="305826" y="222767"/>
                </a:cubicBezTo>
                <a:lnTo>
                  <a:pt x="305826" y="208348"/>
                </a:lnTo>
                <a:cubicBezTo>
                  <a:pt x="305826" y="197534"/>
                  <a:pt x="297181" y="188883"/>
                  <a:pt x="286735" y="188883"/>
                </a:cubicBezTo>
                <a:lnTo>
                  <a:pt x="191636" y="188883"/>
                </a:lnTo>
                <a:close/>
                <a:moveTo>
                  <a:pt x="28817" y="188883"/>
                </a:moveTo>
                <a:cubicBezTo>
                  <a:pt x="18011" y="188883"/>
                  <a:pt x="9365" y="197534"/>
                  <a:pt x="9365" y="208348"/>
                </a:cubicBezTo>
                <a:lnTo>
                  <a:pt x="9365" y="222767"/>
                </a:lnTo>
                <a:cubicBezTo>
                  <a:pt x="9365" y="233220"/>
                  <a:pt x="18011" y="242232"/>
                  <a:pt x="28817" y="242232"/>
                </a:cubicBezTo>
                <a:lnTo>
                  <a:pt x="122474" y="242232"/>
                </a:lnTo>
                <a:lnTo>
                  <a:pt x="122474" y="188883"/>
                </a:lnTo>
                <a:lnTo>
                  <a:pt x="28817" y="188883"/>
                </a:lnTo>
                <a:close/>
                <a:moveTo>
                  <a:pt x="145168" y="9372"/>
                </a:moveTo>
                <a:cubicBezTo>
                  <a:pt x="109146" y="9372"/>
                  <a:pt x="79608" y="38930"/>
                  <a:pt x="79608" y="74977"/>
                </a:cubicBezTo>
                <a:cubicBezTo>
                  <a:pt x="79608" y="78942"/>
                  <a:pt x="79968" y="82907"/>
                  <a:pt x="80689" y="87232"/>
                </a:cubicBezTo>
                <a:cubicBezTo>
                  <a:pt x="81049" y="88674"/>
                  <a:pt x="80689" y="90116"/>
                  <a:pt x="79608" y="91197"/>
                </a:cubicBezTo>
                <a:cubicBezTo>
                  <a:pt x="78527" y="92639"/>
                  <a:pt x="76726" y="93000"/>
                  <a:pt x="74925" y="92639"/>
                </a:cubicBezTo>
                <a:cubicBezTo>
                  <a:pt x="71323" y="91918"/>
                  <a:pt x="67721" y="91197"/>
                  <a:pt x="63759" y="91197"/>
                </a:cubicBezTo>
                <a:cubicBezTo>
                  <a:pt x="58355" y="91197"/>
                  <a:pt x="53312" y="92279"/>
                  <a:pt x="47909" y="94081"/>
                </a:cubicBezTo>
                <a:cubicBezTo>
                  <a:pt x="24855" y="101651"/>
                  <a:pt x="9365" y="124000"/>
                  <a:pt x="9365" y="149232"/>
                </a:cubicBezTo>
                <a:lnTo>
                  <a:pt x="9365" y="160046"/>
                </a:lnTo>
                <a:cubicBezTo>
                  <a:pt x="9365" y="170860"/>
                  <a:pt x="18011" y="179511"/>
                  <a:pt x="28817" y="179511"/>
                </a:cubicBezTo>
                <a:lnTo>
                  <a:pt x="122474" y="179511"/>
                </a:lnTo>
                <a:lnTo>
                  <a:pt x="122474" y="151035"/>
                </a:lnTo>
                <a:lnTo>
                  <a:pt x="87173" y="151035"/>
                </a:lnTo>
                <a:cubicBezTo>
                  <a:pt x="85372" y="151035"/>
                  <a:pt x="83571" y="149953"/>
                  <a:pt x="82850" y="147790"/>
                </a:cubicBezTo>
                <a:cubicBezTo>
                  <a:pt x="82130" y="146348"/>
                  <a:pt x="82490" y="144186"/>
                  <a:pt x="83931" y="142744"/>
                </a:cubicBezTo>
                <a:lnTo>
                  <a:pt x="154173" y="72453"/>
                </a:lnTo>
                <a:cubicBezTo>
                  <a:pt x="155975" y="70651"/>
                  <a:pt x="158856" y="70651"/>
                  <a:pt x="161018" y="72453"/>
                </a:cubicBezTo>
                <a:lnTo>
                  <a:pt x="231260" y="142744"/>
                </a:lnTo>
                <a:cubicBezTo>
                  <a:pt x="232701" y="144186"/>
                  <a:pt x="233061" y="146348"/>
                  <a:pt x="232341" y="147790"/>
                </a:cubicBezTo>
                <a:cubicBezTo>
                  <a:pt x="231621" y="149953"/>
                  <a:pt x="229819" y="151035"/>
                  <a:pt x="227658" y="151035"/>
                </a:cubicBezTo>
                <a:lnTo>
                  <a:pt x="191636" y="151035"/>
                </a:lnTo>
                <a:lnTo>
                  <a:pt x="191636" y="179511"/>
                </a:lnTo>
                <a:lnTo>
                  <a:pt x="286735" y="179511"/>
                </a:lnTo>
                <a:cubicBezTo>
                  <a:pt x="297181" y="179511"/>
                  <a:pt x="305826" y="170860"/>
                  <a:pt x="305826" y="160046"/>
                </a:cubicBezTo>
                <a:lnTo>
                  <a:pt x="305826" y="158604"/>
                </a:lnTo>
                <a:cubicBezTo>
                  <a:pt x="305826" y="140221"/>
                  <a:pt x="294299" y="124000"/>
                  <a:pt x="277369" y="119314"/>
                </a:cubicBezTo>
                <a:cubicBezTo>
                  <a:pt x="276288" y="119314"/>
                  <a:pt x="275568" y="118953"/>
                  <a:pt x="274487" y="118593"/>
                </a:cubicBezTo>
                <a:cubicBezTo>
                  <a:pt x="272686" y="118593"/>
                  <a:pt x="271605" y="117511"/>
                  <a:pt x="270885" y="116069"/>
                </a:cubicBezTo>
                <a:cubicBezTo>
                  <a:pt x="270164" y="114628"/>
                  <a:pt x="270164" y="112825"/>
                  <a:pt x="270885" y="111744"/>
                </a:cubicBezTo>
                <a:cubicBezTo>
                  <a:pt x="274847" y="104895"/>
                  <a:pt x="276288" y="96965"/>
                  <a:pt x="274847" y="89395"/>
                </a:cubicBezTo>
                <a:cubicBezTo>
                  <a:pt x="272686" y="74616"/>
                  <a:pt x="260439" y="62721"/>
                  <a:pt x="245670" y="60918"/>
                </a:cubicBezTo>
                <a:cubicBezTo>
                  <a:pt x="235583" y="59477"/>
                  <a:pt x="225497" y="62721"/>
                  <a:pt x="218292" y="69570"/>
                </a:cubicBezTo>
                <a:cubicBezTo>
                  <a:pt x="216852" y="70651"/>
                  <a:pt x="215050" y="71011"/>
                  <a:pt x="213249" y="70291"/>
                </a:cubicBezTo>
                <a:cubicBezTo>
                  <a:pt x="211808" y="69930"/>
                  <a:pt x="210368" y="68128"/>
                  <a:pt x="210368" y="66686"/>
                </a:cubicBezTo>
                <a:cubicBezTo>
                  <a:pt x="206045" y="33884"/>
                  <a:pt x="177948" y="9372"/>
                  <a:pt x="145168" y="9372"/>
                </a:cubicBezTo>
                <a:close/>
                <a:moveTo>
                  <a:pt x="145168" y="0"/>
                </a:moveTo>
                <a:cubicBezTo>
                  <a:pt x="180109" y="0"/>
                  <a:pt x="210368" y="24151"/>
                  <a:pt x="218292" y="57314"/>
                </a:cubicBezTo>
                <a:cubicBezTo>
                  <a:pt x="226577" y="52267"/>
                  <a:pt x="236664" y="50104"/>
                  <a:pt x="246750" y="51186"/>
                </a:cubicBezTo>
                <a:cubicBezTo>
                  <a:pt x="265842" y="53709"/>
                  <a:pt x="281331" y="68488"/>
                  <a:pt x="284573" y="87593"/>
                </a:cubicBezTo>
                <a:cubicBezTo>
                  <a:pt x="285654" y="95523"/>
                  <a:pt x="284933" y="103814"/>
                  <a:pt x="282052" y="111023"/>
                </a:cubicBezTo>
                <a:cubicBezTo>
                  <a:pt x="301864" y="117151"/>
                  <a:pt x="315552" y="136616"/>
                  <a:pt x="315552" y="158604"/>
                </a:cubicBezTo>
                <a:lnTo>
                  <a:pt x="315552" y="160046"/>
                </a:lnTo>
                <a:cubicBezTo>
                  <a:pt x="315552" y="170139"/>
                  <a:pt x="310149" y="179151"/>
                  <a:pt x="302584" y="184197"/>
                </a:cubicBezTo>
                <a:cubicBezTo>
                  <a:pt x="310149" y="189244"/>
                  <a:pt x="315552" y="198255"/>
                  <a:pt x="315552" y="208348"/>
                </a:cubicBezTo>
                <a:lnTo>
                  <a:pt x="315552" y="222767"/>
                </a:lnTo>
                <a:cubicBezTo>
                  <a:pt x="315552" y="232860"/>
                  <a:pt x="310149" y="241872"/>
                  <a:pt x="302584" y="246918"/>
                </a:cubicBezTo>
                <a:cubicBezTo>
                  <a:pt x="310149" y="251965"/>
                  <a:pt x="315552" y="260616"/>
                  <a:pt x="315552" y="271069"/>
                </a:cubicBezTo>
                <a:lnTo>
                  <a:pt x="315552" y="285128"/>
                </a:lnTo>
                <a:cubicBezTo>
                  <a:pt x="315552" y="300988"/>
                  <a:pt x="302584" y="313965"/>
                  <a:pt x="286735" y="313965"/>
                </a:cubicBezTo>
                <a:lnTo>
                  <a:pt x="186953" y="313965"/>
                </a:lnTo>
                <a:cubicBezTo>
                  <a:pt x="184432" y="313965"/>
                  <a:pt x="181910" y="311802"/>
                  <a:pt x="181910" y="309279"/>
                </a:cubicBezTo>
                <a:lnTo>
                  <a:pt x="181910" y="308918"/>
                </a:lnTo>
                <a:lnTo>
                  <a:pt x="181910" y="146348"/>
                </a:lnTo>
                <a:cubicBezTo>
                  <a:pt x="181910" y="143465"/>
                  <a:pt x="184432" y="141302"/>
                  <a:pt x="186953" y="141302"/>
                </a:cubicBezTo>
                <a:lnTo>
                  <a:pt x="216491" y="141302"/>
                </a:lnTo>
                <a:lnTo>
                  <a:pt x="157415" y="82546"/>
                </a:lnTo>
                <a:lnTo>
                  <a:pt x="99060" y="141302"/>
                </a:lnTo>
                <a:lnTo>
                  <a:pt x="127157" y="141302"/>
                </a:lnTo>
                <a:cubicBezTo>
                  <a:pt x="129679" y="141302"/>
                  <a:pt x="131840" y="143465"/>
                  <a:pt x="131840" y="146348"/>
                </a:cubicBezTo>
                <a:lnTo>
                  <a:pt x="131840" y="308918"/>
                </a:lnTo>
                <a:lnTo>
                  <a:pt x="131840" y="309279"/>
                </a:lnTo>
                <a:cubicBezTo>
                  <a:pt x="131840" y="311802"/>
                  <a:pt x="129679" y="313965"/>
                  <a:pt x="127157" y="313965"/>
                </a:cubicBezTo>
                <a:lnTo>
                  <a:pt x="28817" y="313965"/>
                </a:lnTo>
                <a:cubicBezTo>
                  <a:pt x="12968" y="313965"/>
                  <a:pt x="0" y="300988"/>
                  <a:pt x="0" y="285128"/>
                </a:cubicBezTo>
                <a:lnTo>
                  <a:pt x="0" y="271069"/>
                </a:lnTo>
                <a:cubicBezTo>
                  <a:pt x="0" y="260616"/>
                  <a:pt x="5043" y="251965"/>
                  <a:pt x="12968" y="246918"/>
                </a:cubicBezTo>
                <a:cubicBezTo>
                  <a:pt x="5043" y="241872"/>
                  <a:pt x="0" y="232860"/>
                  <a:pt x="0" y="222767"/>
                </a:cubicBezTo>
                <a:lnTo>
                  <a:pt x="0" y="208348"/>
                </a:lnTo>
                <a:cubicBezTo>
                  <a:pt x="0" y="198255"/>
                  <a:pt x="5043" y="189244"/>
                  <a:pt x="12968" y="184197"/>
                </a:cubicBezTo>
                <a:cubicBezTo>
                  <a:pt x="5043" y="179151"/>
                  <a:pt x="0" y="170139"/>
                  <a:pt x="0" y="160046"/>
                </a:cubicBezTo>
                <a:lnTo>
                  <a:pt x="0" y="149232"/>
                </a:lnTo>
                <a:cubicBezTo>
                  <a:pt x="0" y="119674"/>
                  <a:pt x="18011" y="93721"/>
                  <a:pt x="44667" y="85070"/>
                </a:cubicBezTo>
                <a:cubicBezTo>
                  <a:pt x="53312" y="82186"/>
                  <a:pt x="61597" y="81465"/>
                  <a:pt x="70603" y="82186"/>
                </a:cubicBezTo>
                <a:cubicBezTo>
                  <a:pt x="70242" y="79663"/>
                  <a:pt x="70242" y="77500"/>
                  <a:pt x="70242" y="74977"/>
                </a:cubicBezTo>
                <a:cubicBezTo>
                  <a:pt x="70242" y="33523"/>
                  <a:pt x="103743" y="0"/>
                  <a:pt x="145168"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28" name="Freeform 885">
            <a:extLst>
              <a:ext uri="{FF2B5EF4-FFF2-40B4-BE49-F238E27FC236}">
                <a16:creationId xmlns:a16="http://schemas.microsoft.com/office/drawing/2014/main" id="{28EDCFCD-6F7E-2B41-A477-56618DDD6752}"/>
              </a:ext>
            </a:extLst>
          </p:cNvPr>
          <p:cNvSpPr>
            <a:spLocks noChangeArrowheads="1"/>
          </p:cNvSpPr>
          <p:nvPr/>
        </p:nvSpPr>
        <p:spPr bwMode="auto">
          <a:xfrm>
            <a:off x="3495659" y="5115470"/>
            <a:ext cx="441264" cy="441264"/>
          </a:xfrm>
          <a:custGeom>
            <a:avLst/>
            <a:gdLst/>
            <a:ahLst/>
            <a:cxnLst/>
            <a:rect l="0" t="0" r="r" b="b"/>
            <a:pathLst>
              <a:path w="315553" h="315548">
                <a:moveTo>
                  <a:pt x="5043" y="257175"/>
                </a:moveTo>
                <a:cubicBezTo>
                  <a:pt x="7204" y="257175"/>
                  <a:pt x="9365" y="259364"/>
                  <a:pt x="9365" y="262283"/>
                </a:cubicBezTo>
                <a:lnTo>
                  <a:pt x="9365" y="305698"/>
                </a:lnTo>
                <a:lnTo>
                  <a:pt x="305827" y="305698"/>
                </a:lnTo>
                <a:lnTo>
                  <a:pt x="305827" y="262283"/>
                </a:lnTo>
                <a:cubicBezTo>
                  <a:pt x="305827" y="259364"/>
                  <a:pt x="307988" y="257175"/>
                  <a:pt x="310870" y="257175"/>
                </a:cubicBezTo>
                <a:cubicBezTo>
                  <a:pt x="313392" y="257175"/>
                  <a:pt x="315553" y="259364"/>
                  <a:pt x="315553" y="262283"/>
                </a:cubicBezTo>
                <a:lnTo>
                  <a:pt x="315553" y="310441"/>
                </a:lnTo>
                <a:cubicBezTo>
                  <a:pt x="315553" y="313359"/>
                  <a:pt x="313392" y="315548"/>
                  <a:pt x="310870" y="315548"/>
                </a:cubicBezTo>
                <a:lnTo>
                  <a:pt x="5043" y="315548"/>
                </a:lnTo>
                <a:cubicBezTo>
                  <a:pt x="2161" y="315548"/>
                  <a:pt x="0" y="313359"/>
                  <a:pt x="0" y="310441"/>
                </a:cubicBezTo>
                <a:lnTo>
                  <a:pt x="0" y="262283"/>
                </a:lnTo>
                <a:cubicBezTo>
                  <a:pt x="0" y="259364"/>
                  <a:pt x="2161" y="257175"/>
                  <a:pt x="5043" y="257175"/>
                </a:cubicBezTo>
                <a:close/>
                <a:moveTo>
                  <a:pt x="249848" y="143092"/>
                </a:moveTo>
                <a:cubicBezTo>
                  <a:pt x="252046" y="141288"/>
                  <a:pt x="254977" y="141288"/>
                  <a:pt x="256809" y="143453"/>
                </a:cubicBezTo>
                <a:lnTo>
                  <a:pt x="288315" y="177728"/>
                </a:lnTo>
                <a:cubicBezTo>
                  <a:pt x="290147" y="179532"/>
                  <a:pt x="290147" y="182419"/>
                  <a:pt x="288315" y="184223"/>
                </a:cubicBezTo>
                <a:lnTo>
                  <a:pt x="256809" y="218498"/>
                </a:lnTo>
                <a:cubicBezTo>
                  <a:pt x="255710" y="219581"/>
                  <a:pt x="254611" y="220302"/>
                  <a:pt x="253146" y="220302"/>
                </a:cubicBezTo>
                <a:cubicBezTo>
                  <a:pt x="252046" y="220302"/>
                  <a:pt x="250947" y="219942"/>
                  <a:pt x="249848" y="218859"/>
                </a:cubicBezTo>
                <a:cubicBezTo>
                  <a:pt x="247650" y="217416"/>
                  <a:pt x="247650" y="214169"/>
                  <a:pt x="249482" y="212365"/>
                </a:cubicBezTo>
                <a:lnTo>
                  <a:pt x="278057" y="180976"/>
                </a:lnTo>
                <a:lnTo>
                  <a:pt x="249482" y="149586"/>
                </a:lnTo>
                <a:cubicBezTo>
                  <a:pt x="247650" y="147782"/>
                  <a:pt x="247650" y="144896"/>
                  <a:pt x="249848" y="143092"/>
                </a:cubicBezTo>
                <a:close/>
                <a:moveTo>
                  <a:pt x="67285" y="143092"/>
                </a:moveTo>
                <a:cubicBezTo>
                  <a:pt x="69117" y="144896"/>
                  <a:pt x="69483" y="147782"/>
                  <a:pt x="67285" y="149586"/>
                </a:cubicBezTo>
                <a:lnTo>
                  <a:pt x="38711" y="180976"/>
                </a:lnTo>
                <a:lnTo>
                  <a:pt x="67285" y="212365"/>
                </a:lnTo>
                <a:cubicBezTo>
                  <a:pt x="69483" y="214169"/>
                  <a:pt x="69117" y="217416"/>
                  <a:pt x="67285" y="218859"/>
                </a:cubicBezTo>
                <a:cubicBezTo>
                  <a:pt x="66186" y="219942"/>
                  <a:pt x="65087" y="220302"/>
                  <a:pt x="63988" y="220302"/>
                </a:cubicBezTo>
                <a:cubicBezTo>
                  <a:pt x="62523" y="220302"/>
                  <a:pt x="61058" y="219581"/>
                  <a:pt x="60325" y="218498"/>
                </a:cubicBezTo>
                <a:lnTo>
                  <a:pt x="28819" y="184223"/>
                </a:lnTo>
                <a:cubicBezTo>
                  <a:pt x="26988" y="182419"/>
                  <a:pt x="26988" y="179532"/>
                  <a:pt x="28819" y="177728"/>
                </a:cubicBezTo>
                <a:lnTo>
                  <a:pt x="60325" y="143453"/>
                </a:lnTo>
                <a:cubicBezTo>
                  <a:pt x="62157" y="141288"/>
                  <a:pt x="65087" y="141288"/>
                  <a:pt x="67285" y="143092"/>
                </a:cubicBezTo>
                <a:close/>
                <a:moveTo>
                  <a:pt x="161635" y="133350"/>
                </a:moveTo>
                <a:lnTo>
                  <a:pt x="180238" y="157282"/>
                </a:lnTo>
                <a:lnTo>
                  <a:pt x="150187" y="161211"/>
                </a:lnTo>
                <a:lnTo>
                  <a:pt x="153765" y="152638"/>
                </a:lnTo>
                <a:cubicBezTo>
                  <a:pt x="139455" y="154067"/>
                  <a:pt x="128365" y="166211"/>
                  <a:pt x="128365" y="180856"/>
                </a:cubicBezTo>
                <a:cubicBezTo>
                  <a:pt x="128365" y="196572"/>
                  <a:pt x="141244" y="209431"/>
                  <a:pt x="156984" y="209431"/>
                </a:cubicBezTo>
                <a:cubicBezTo>
                  <a:pt x="172725" y="209431"/>
                  <a:pt x="185246" y="196572"/>
                  <a:pt x="185246" y="180856"/>
                </a:cubicBezTo>
                <a:cubicBezTo>
                  <a:pt x="185246" y="178356"/>
                  <a:pt x="187393" y="176213"/>
                  <a:pt x="190255" y="176213"/>
                </a:cubicBezTo>
                <a:cubicBezTo>
                  <a:pt x="192759" y="176213"/>
                  <a:pt x="194905" y="178356"/>
                  <a:pt x="194905" y="180856"/>
                </a:cubicBezTo>
                <a:cubicBezTo>
                  <a:pt x="194905" y="201930"/>
                  <a:pt x="177734" y="218718"/>
                  <a:pt x="156984" y="218718"/>
                </a:cubicBezTo>
                <a:cubicBezTo>
                  <a:pt x="135877" y="218718"/>
                  <a:pt x="119063" y="201930"/>
                  <a:pt x="119063" y="180856"/>
                </a:cubicBezTo>
                <a:cubicBezTo>
                  <a:pt x="119063" y="160139"/>
                  <a:pt x="135877" y="142994"/>
                  <a:pt x="156984" y="142994"/>
                </a:cubicBezTo>
                <a:cubicBezTo>
                  <a:pt x="157342" y="142994"/>
                  <a:pt x="157342" y="142994"/>
                  <a:pt x="157700" y="142994"/>
                </a:cubicBezTo>
                <a:lnTo>
                  <a:pt x="161635" y="133350"/>
                </a:lnTo>
                <a:close/>
                <a:moveTo>
                  <a:pt x="157957" y="117649"/>
                </a:moveTo>
                <a:cubicBezTo>
                  <a:pt x="122308" y="117649"/>
                  <a:pt x="93500" y="146386"/>
                  <a:pt x="93500" y="181590"/>
                </a:cubicBezTo>
                <a:cubicBezTo>
                  <a:pt x="93500" y="216793"/>
                  <a:pt x="122308" y="245530"/>
                  <a:pt x="157957" y="245530"/>
                </a:cubicBezTo>
                <a:cubicBezTo>
                  <a:pt x="193246" y="245530"/>
                  <a:pt x="222053" y="216793"/>
                  <a:pt x="222053" y="181590"/>
                </a:cubicBezTo>
                <a:cubicBezTo>
                  <a:pt x="222053" y="146386"/>
                  <a:pt x="193246" y="117649"/>
                  <a:pt x="157957" y="117649"/>
                </a:cubicBezTo>
                <a:close/>
                <a:moveTo>
                  <a:pt x="241644" y="107950"/>
                </a:moveTo>
                <a:cubicBezTo>
                  <a:pt x="282384" y="107950"/>
                  <a:pt x="315553" y="141357"/>
                  <a:pt x="315553" y="181590"/>
                </a:cubicBezTo>
                <a:cubicBezTo>
                  <a:pt x="315553" y="222181"/>
                  <a:pt x="282384" y="255229"/>
                  <a:pt x="241644" y="255229"/>
                </a:cubicBezTo>
                <a:cubicBezTo>
                  <a:pt x="234794" y="255229"/>
                  <a:pt x="228304" y="254151"/>
                  <a:pt x="221454" y="252355"/>
                </a:cubicBezTo>
                <a:cubicBezTo>
                  <a:pt x="218930" y="251637"/>
                  <a:pt x="217488" y="249122"/>
                  <a:pt x="218209" y="246608"/>
                </a:cubicBezTo>
                <a:cubicBezTo>
                  <a:pt x="218930" y="244093"/>
                  <a:pt x="221454" y="242656"/>
                  <a:pt x="223978" y="243016"/>
                </a:cubicBezTo>
                <a:cubicBezTo>
                  <a:pt x="229746" y="244812"/>
                  <a:pt x="235875" y="245530"/>
                  <a:pt x="241644" y="245530"/>
                </a:cubicBezTo>
                <a:cubicBezTo>
                  <a:pt x="276976" y="245530"/>
                  <a:pt x="305818" y="216793"/>
                  <a:pt x="305818" y="181590"/>
                </a:cubicBezTo>
                <a:cubicBezTo>
                  <a:pt x="305818" y="146386"/>
                  <a:pt x="276976" y="117649"/>
                  <a:pt x="241644" y="117649"/>
                </a:cubicBezTo>
                <a:cubicBezTo>
                  <a:pt x="235875" y="117649"/>
                  <a:pt x="229746" y="118367"/>
                  <a:pt x="223978" y="120163"/>
                </a:cubicBezTo>
                <a:cubicBezTo>
                  <a:pt x="221454" y="120882"/>
                  <a:pt x="218930" y="119445"/>
                  <a:pt x="218209" y="116571"/>
                </a:cubicBezTo>
                <a:cubicBezTo>
                  <a:pt x="217488" y="114057"/>
                  <a:pt x="218930" y="111542"/>
                  <a:pt x="221454" y="110824"/>
                </a:cubicBezTo>
                <a:cubicBezTo>
                  <a:pt x="228304" y="109028"/>
                  <a:pt x="234794" y="107950"/>
                  <a:pt x="241644" y="107950"/>
                </a:cubicBezTo>
                <a:close/>
                <a:moveTo>
                  <a:pt x="157957" y="107950"/>
                </a:moveTo>
                <a:cubicBezTo>
                  <a:pt x="198647" y="107950"/>
                  <a:pt x="231415" y="141357"/>
                  <a:pt x="231415" y="181590"/>
                </a:cubicBezTo>
                <a:cubicBezTo>
                  <a:pt x="231415" y="222181"/>
                  <a:pt x="198647" y="255229"/>
                  <a:pt x="157957" y="255229"/>
                </a:cubicBezTo>
                <a:cubicBezTo>
                  <a:pt x="117266" y="255229"/>
                  <a:pt x="84138" y="222181"/>
                  <a:pt x="84138" y="181590"/>
                </a:cubicBezTo>
                <a:cubicBezTo>
                  <a:pt x="84138" y="141357"/>
                  <a:pt x="117266" y="107950"/>
                  <a:pt x="157957" y="107950"/>
                </a:cubicBezTo>
                <a:close/>
                <a:moveTo>
                  <a:pt x="73548" y="107950"/>
                </a:moveTo>
                <a:cubicBezTo>
                  <a:pt x="80759" y="107950"/>
                  <a:pt x="87248" y="109028"/>
                  <a:pt x="94098" y="110824"/>
                </a:cubicBezTo>
                <a:cubicBezTo>
                  <a:pt x="96622" y="111542"/>
                  <a:pt x="98064" y="114057"/>
                  <a:pt x="96983" y="116571"/>
                </a:cubicBezTo>
                <a:cubicBezTo>
                  <a:pt x="96622" y="119445"/>
                  <a:pt x="93738" y="120882"/>
                  <a:pt x="91214" y="120163"/>
                </a:cubicBezTo>
                <a:cubicBezTo>
                  <a:pt x="85446" y="118367"/>
                  <a:pt x="79677" y="117649"/>
                  <a:pt x="73548" y="117649"/>
                </a:cubicBezTo>
                <a:cubicBezTo>
                  <a:pt x="38216" y="117649"/>
                  <a:pt x="9374" y="146386"/>
                  <a:pt x="9374" y="181590"/>
                </a:cubicBezTo>
                <a:cubicBezTo>
                  <a:pt x="9374" y="216793"/>
                  <a:pt x="38216" y="245530"/>
                  <a:pt x="73548" y="245530"/>
                </a:cubicBezTo>
                <a:cubicBezTo>
                  <a:pt x="79677" y="245530"/>
                  <a:pt x="85446" y="244812"/>
                  <a:pt x="91214" y="243016"/>
                </a:cubicBezTo>
                <a:cubicBezTo>
                  <a:pt x="93738" y="242656"/>
                  <a:pt x="96622" y="244093"/>
                  <a:pt x="96983" y="246608"/>
                </a:cubicBezTo>
                <a:cubicBezTo>
                  <a:pt x="98064" y="249122"/>
                  <a:pt x="96622" y="251637"/>
                  <a:pt x="94098" y="252355"/>
                </a:cubicBezTo>
                <a:cubicBezTo>
                  <a:pt x="87248" y="254151"/>
                  <a:pt x="80759" y="255229"/>
                  <a:pt x="73548" y="255229"/>
                </a:cubicBezTo>
                <a:cubicBezTo>
                  <a:pt x="33169" y="255229"/>
                  <a:pt x="0" y="222181"/>
                  <a:pt x="0" y="181590"/>
                </a:cubicBezTo>
                <a:cubicBezTo>
                  <a:pt x="0" y="141357"/>
                  <a:pt x="33169" y="107950"/>
                  <a:pt x="73548" y="107950"/>
                </a:cubicBezTo>
                <a:close/>
                <a:moveTo>
                  <a:pt x="282349" y="25514"/>
                </a:moveTo>
                <a:cubicBezTo>
                  <a:pt x="284390" y="23813"/>
                  <a:pt x="287111" y="23813"/>
                  <a:pt x="288812" y="25514"/>
                </a:cubicBezTo>
                <a:cubicBezTo>
                  <a:pt x="289833" y="26194"/>
                  <a:pt x="290173" y="27555"/>
                  <a:pt x="290173" y="28916"/>
                </a:cubicBezTo>
                <a:cubicBezTo>
                  <a:pt x="290173" y="29596"/>
                  <a:pt x="289833" y="30957"/>
                  <a:pt x="288812" y="31977"/>
                </a:cubicBezTo>
                <a:cubicBezTo>
                  <a:pt x="288132" y="32658"/>
                  <a:pt x="286771" y="32998"/>
                  <a:pt x="285751" y="32998"/>
                </a:cubicBezTo>
                <a:cubicBezTo>
                  <a:pt x="284390" y="32998"/>
                  <a:pt x="283369" y="32658"/>
                  <a:pt x="282349" y="31977"/>
                </a:cubicBezTo>
                <a:cubicBezTo>
                  <a:pt x="281669" y="30957"/>
                  <a:pt x="280988" y="29596"/>
                  <a:pt x="280988" y="28916"/>
                </a:cubicBezTo>
                <a:cubicBezTo>
                  <a:pt x="280988" y="27555"/>
                  <a:pt x="281669" y="26194"/>
                  <a:pt x="282349" y="25514"/>
                </a:cubicBezTo>
                <a:close/>
                <a:moveTo>
                  <a:pt x="220436" y="25514"/>
                </a:moveTo>
                <a:cubicBezTo>
                  <a:pt x="222137" y="23813"/>
                  <a:pt x="225198" y="23813"/>
                  <a:pt x="226899" y="25514"/>
                </a:cubicBezTo>
                <a:cubicBezTo>
                  <a:pt x="227580" y="26194"/>
                  <a:pt x="228260" y="27555"/>
                  <a:pt x="228260" y="28916"/>
                </a:cubicBezTo>
                <a:cubicBezTo>
                  <a:pt x="228260" y="29596"/>
                  <a:pt x="227580" y="30957"/>
                  <a:pt x="226899" y="31977"/>
                </a:cubicBezTo>
                <a:cubicBezTo>
                  <a:pt x="225879" y="32658"/>
                  <a:pt x="224858" y="32998"/>
                  <a:pt x="223498" y="32998"/>
                </a:cubicBezTo>
                <a:cubicBezTo>
                  <a:pt x="222477" y="32998"/>
                  <a:pt x="221456" y="32658"/>
                  <a:pt x="220436" y="31977"/>
                </a:cubicBezTo>
                <a:cubicBezTo>
                  <a:pt x="219415" y="30957"/>
                  <a:pt x="219075" y="29596"/>
                  <a:pt x="219075" y="28916"/>
                </a:cubicBezTo>
                <a:cubicBezTo>
                  <a:pt x="219075" y="27555"/>
                  <a:pt x="219415" y="26194"/>
                  <a:pt x="220436" y="25514"/>
                </a:cubicBezTo>
                <a:close/>
                <a:moveTo>
                  <a:pt x="255059" y="23813"/>
                </a:moveTo>
                <a:cubicBezTo>
                  <a:pt x="257881" y="23813"/>
                  <a:pt x="259997" y="25930"/>
                  <a:pt x="259997" y="28752"/>
                </a:cubicBezTo>
                <a:cubicBezTo>
                  <a:pt x="259997" y="31221"/>
                  <a:pt x="257881" y="32985"/>
                  <a:pt x="255059" y="32985"/>
                </a:cubicBezTo>
                <a:cubicBezTo>
                  <a:pt x="252589" y="32985"/>
                  <a:pt x="250825" y="31221"/>
                  <a:pt x="250825" y="28752"/>
                </a:cubicBezTo>
                <a:cubicBezTo>
                  <a:pt x="250825" y="25930"/>
                  <a:pt x="252589" y="23813"/>
                  <a:pt x="255059" y="23813"/>
                </a:cubicBezTo>
                <a:close/>
                <a:moveTo>
                  <a:pt x="9365" y="9297"/>
                </a:moveTo>
                <a:lnTo>
                  <a:pt x="9365" y="47202"/>
                </a:lnTo>
                <a:lnTo>
                  <a:pt x="305827" y="47202"/>
                </a:lnTo>
                <a:lnTo>
                  <a:pt x="305827" y="9297"/>
                </a:lnTo>
                <a:lnTo>
                  <a:pt x="9365" y="9297"/>
                </a:lnTo>
                <a:close/>
                <a:moveTo>
                  <a:pt x="5043" y="0"/>
                </a:moveTo>
                <a:lnTo>
                  <a:pt x="310870" y="0"/>
                </a:lnTo>
                <a:cubicBezTo>
                  <a:pt x="313392" y="0"/>
                  <a:pt x="315553" y="2145"/>
                  <a:pt x="315553" y="4649"/>
                </a:cubicBezTo>
                <a:lnTo>
                  <a:pt x="315553" y="52209"/>
                </a:lnTo>
                <a:lnTo>
                  <a:pt x="315553" y="99411"/>
                </a:lnTo>
                <a:cubicBezTo>
                  <a:pt x="315553" y="102272"/>
                  <a:pt x="313392" y="104417"/>
                  <a:pt x="310870" y="104417"/>
                </a:cubicBezTo>
                <a:cubicBezTo>
                  <a:pt x="307988" y="104417"/>
                  <a:pt x="305827" y="102272"/>
                  <a:pt x="305827" y="99411"/>
                </a:cubicBezTo>
                <a:lnTo>
                  <a:pt x="305827" y="56857"/>
                </a:lnTo>
                <a:lnTo>
                  <a:pt x="9365" y="56857"/>
                </a:lnTo>
                <a:lnTo>
                  <a:pt x="9365" y="99411"/>
                </a:lnTo>
                <a:cubicBezTo>
                  <a:pt x="9365" y="102272"/>
                  <a:pt x="7204" y="104417"/>
                  <a:pt x="5043" y="104417"/>
                </a:cubicBezTo>
                <a:cubicBezTo>
                  <a:pt x="2161" y="104417"/>
                  <a:pt x="0" y="102272"/>
                  <a:pt x="0" y="99411"/>
                </a:cubicBezTo>
                <a:lnTo>
                  <a:pt x="0" y="52209"/>
                </a:lnTo>
                <a:lnTo>
                  <a:pt x="0" y="4649"/>
                </a:lnTo>
                <a:cubicBezTo>
                  <a:pt x="0" y="2145"/>
                  <a:pt x="2161" y="0"/>
                  <a:pt x="5043"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29" name="Freeform 884">
            <a:extLst>
              <a:ext uri="{FF2B5EF4-FFF2-40B4-BE49-F238E27FC236}">
                <a16:creationId xmlns:a16="http://schemas.microsoft.com/office/drawing/2014/main" id="{72651A4F-1AB4-EE41-A0EA-565D4BD21530}"/>
              </a:ext>
            </a:extLst>
          </p:cNvPr>
          <p:cNvSpPr>
            <a:spLocks noChangeArrowheads="1"/>
          </p:cNvSpPr>
          <p:nvPr/>
        </p:nvSpPr>
        <p:spPr bwMode="auto">
          <a:xfrm>
            <a:off x="3793358" y="2186572"/>
            <a:ext cx="577037" cy="477900"/>
          </a:xfrm>
          <a:custGeom>
            <a:avLst/>
            <a:gdLst/>
            <a:ahLst/>
            <a:cxnLst/>
            <a:rect l="0" t="0" r="r" b="b"/>
            <a:pathLst>
              <a:path w="315553" h="315553">
                <a:moveTo>
                  <a:pt x="161926" y="234950"/>
                </a:moveTo>
                <a:lnTo>
                  <a:pt x="180609" y="234950"/>
                </a:lnTo>
                <a:cubicBezTo>
                  <a:pt x="183540" y="234950"/>
                  <a:pt x="185372" y="236991"/>
                  <a:pt x="185372" y="239372"/>
                </a:cubicBezTo>
                <a:cubicBezTo>
                  <a:pt x="185372" y="241754"/>
                  <a:pt x="183540" y="244135"/>
                  <a:pt x="180609" y="244135"/>
                </a:cubicBezTo>
                <a:lnTo>
                  <a:pt x="161926" y="244135"/>
                </a:lnTo>
                <a:cubicBezTo>
                  <a:pt x="159361" y="244135"/>
                  <a:pt x="157163" y="241754"/>
                  <a:pt x="157163" y="239372"/>
                </a:cubicBezTo>
                <a:cubicBezTo>
                  <a:pt x="157163" y="236991"/>
                  <a:pt x="159361" y="234950"/>
                  <a:pt x="161926" y="234950"/>
                </a:cubicBezTo>
                <a:close/>
                <a:moveTo>
                  <a:pt x="90427" y="234950"/>
                </a:moveTo>
                <a:lnTo>
                  <a:pt x="137811" y="234950"/>
                </a:lnTo>
                <a:cubicBezTo>
                  <a:pt x="140343" y="234950"/>
                  <a:pt x="142514" y="236991"/>
                  <a:pt x="142514" y="239372"/>
                </a:cubicBezTo>
                <a:cubicBezTo>
                  <a:pt x="142514" y="241754"/>
                  <a:pt x="140343" y="244135"/>
                  <a:pt x="137811" y="244135"/>
                </a:cubicBezTo>
                <a:lnTo>
                  <a:pt x="90427" y="244135"/>
                </a:lnTo>
                <a:cubicBezTo>
                  <a:pt x="87896" y="244135"/>
                  <a:pt x="85725" y="241754"/>
                  <a:pt x="85725" y="239372"/>
                </a:cubicBezTo>
                <a:cubicBezTo>
                  <a:pt x="85725" y="236991"/>
                  <a:pt x="87896" y="234950"/>
                  <a:pt x="90427" y="234950"/>
                </a:cubicBezTo>
                <a:close/>
                <a:moveTo>
                  <a:pt x="73314" y="219259"/>
                </a:moveTo>
                <a:cubicBezTo>
                  <a:pt x="75479" y="220676"/>
                  <a:pt x="75839" y="223510"/>
                  <a:pt x="74396" y="225635"/>
                </a:cubicBezTo>
                <a:lnTo>
                  <a:pt x="49862" y="258225"/>
                </a:lnTo>
                <a:cubicBezTo>
                  <a:pt x="48780" y="259287"/>
                  <a:pt x="47337" y="259996"/>
                  <a:pt x="45893" y="259996"/>
                </a:cubicBezTo>
                <a:cubicBezTo>
                  <a:pt x="44450" y="259996"/>
                  <a:pt x="43007" y="259287"/>
                  <a:pt x="41925" y="258225"/>
                </a:cubicBezTo>
                <a:lnTo>
                  <a:pt x="30018" y="242284"/>
                </a:lnTo>
                <a:cubicBezTo>
                  <a:pt x="28575" y="240159"/>
                  <a:pt x="28936" y="237325"/>
                  <a:pt x="31100" y="235908"/>
                </a:cubicBezTo>
                <a:cubicBezTo>
                  <a:pt x="33266" y="234137"/>
                  <a:pt x="36152" y="234491"/>
                  <a:pt x="37956" y="236617"/>
                </a:cubicBezTo>
                <a:lnTo>
                  <a:pt x="45893" y="247598"/>
                </a:lnTo>
                <a:lnTo>
                  <a:pt x="66820" y="219968"/>
                </a:lnTo>
                <a:cubicBezTo>
                  <a:pt x="68263" y="217842"/>
                  <a:pt x="71149" y="217488"/>
                  <a:pt x="73314" y="219259"/>
                </a:cubicBezTo>
                <a:close/>
                <a:moveTo>
                  <a:pt x="138023" y="166688"/>
                </a:moveTo>
                <a:lnTo>
                  <a:pt x="166059" y="166688"/>
                </a:lnTo>
                <a:cubicBezTo>
                  <a:pt x="168934" y="166688"/>
                  <a:pt x="171091" y="168805"/>
                  <a:pt x="171091" y="171274"/>
                </a:cubicBezTo>
                <a:cubicBezTo>
                  <a:pt x="171091" y="174096"/>
                  <a:pt x="168934" y="175860"/>
                  <a:pt x="166059" y="175860"/>
                </a:cubicBezTo>
                <a:lnTo>
                  <a:pt x="138023" y="175860"/>
                </a:lnTo>
                <a:cubicBezTo>
                  <a:pt x="135507" y="175860"/>
                  <a:pt x="133350" y="174096"/>
                  <a:pt x="133350" y="171274"/>
                </a:cubicBezTo>
                <a:cubicBezTo>
                  <a:pt x="133350" y="168805"/>
                  <a:pt x="135507" y="166688"/>
                  <a:pt x="138023" y="166688"/>
                </a:cubicBezTo>
                <a:close/>
                <a:moveTo>
                  <a:pt x="90436" y="166688"/>
                </a:moveTo>
                <a:lnTo>
                  <a:pt x="113628" y="166688"/>
                </a:lnTo>
                <a:cubicBezTo>
                  <a:pt x="116527" y="166688"/>
                  <a:pt x="118701" y="168805"/>
                  <a:pt x="118701" y="171274"/>
                </a:cubicBezTo>
                <a:cubicBezTo>
                  <a:pt x="118701" y="174096"/>
                  <a:pt x="116527" y="175860"/>
                  <a:pt x="113628" y="175860"/>
                </a:cubicBezTo>
                <a:lnTo>
                  <a:pt x="90436" y="175860"/>
                </a:lnTo>
                <a:cubicBezTo>
                  <a:pt x="87899" y="175860"/>
                  <a:pt x="85725" y="174096"/>
                  <a:pt x="85725" y="171274"/>
                </a:cubicBezTo>
                <a:cubicBezTo>
                  <a:pt x="85725" y="168805"/>
                  <a:pt x="87899" y="166688"/>
                  <a:pt x="90436" y="166688"/>
                </a:cubicBezTo>
                <a:close/>
                <a:moveTo>
                  <a:pt x="33523" y="155778"/>
                </a:moveTo>
                <a:cubicBezTo>
                  <a:pt x="35295" y="153988"/>
                  <a:pt x="38131" y="153988"/>
                  <a:pt x="40258" y="155778"/>
                </a:cubicBezTo>
                <a:lnTo>
                  <a:pt x="49830" y="165443"/>
                </a:lnTo>
                <a:lnTo>
                  <a:pt x="59401" y="155778"/>
                </a:lnTo>
                <a:cubicBezTo>
                  <a:pt x="61173" y="153988"/>
                  <a:pt x="64364" y="153988"/>
                  <a:pt x="66136" y="155778"/>
                </a:cubicBezTo>
                <a:cubicBezTo>
                  <a:pt x="67909" y="157568"/>
                  <a:pt x="67909" y="160789"/>
                  <a:pt x="66136" y="162579"/>
                </a:cubicBezTo>
                <a:lnTo>
                  <a:pt x="56565" y="172244"/>
                </a:lnTo>
                <a:lnTo>
                  <a:pt x="66136" y="181909"/>
                </a:lnTo>
                <a:cubicBezTo>
                  <a:pt x="67909" y="183699"/>
                  <a:pt x="67909" y="186563"/>
                  <a:pt x="66136" y="188710"/>
                </a:cubicBezTo>
                <a:cubicBezTo>
                  <a:pt x="65073" y="189784"/>
                  <a:pt x="64009" y="190142"/>
                  <a:pt x="62591" y="190142"/>
                </a:cubicBezTo>
                <a:cubicBezTo>
                  <a:pt x="61528" y="190142"/>
                  <a:pt x="60464" y="189784"/>
                  <a:pt x="59401" y="188710"/>
                </a:cubicBezTo>
                <a:lnTo>
                  <a:pt x="49830" y="179045"/>
                </a:lnTo>
                <a:lnTo>
                  <a:pt x="40258" y="188710"/>
                </a:lnTo>
                <a:cubicBezTo>
                  <a:pt x="39195" y="189784"/>
                  <a:pt x="38131" y="190142"/>
                  <a:pt x="36713" y="190142"/>
                </a:cubicBezTo>
                <a:cubicBezTo>
                  <a:pt x="35650" y="190142"/>
                  <a:pt x="34586" y="189784"/>
                  <a:pt x="33523" y="188710"/>
                </a:cubicBezTo>
                <a:cubicBezTo>
                  <a:pt x="31750" y="186563"/>
                  <a:pt x="31750" y="183699"/>
                  <a:pt x="33523" y="181909"/>
                </a:cubicBezTo>
                <a:lnTo>
                  <a:pt x="43094" y="172244"/>
                </a:lnTo>
                <a:lnTo>
                  <a:pt x="33523" y="162579"/>
                </a:lnTo>
                <a:cubicBezTo>
                  <a:pt x="31750" y="160789"/>
                  <a:pt x="31750" y="157568"/>
                  <a:pt x="33523" y="155778"/>
                </a:cubicBezTo>
                <a:close/>
                <a:moveTo>
                  <a:pt x="143164" y="100013"/>
                </a:moveTo>
                <a:lnTo>
                  <a:pt x="180687" y="100013"/>
                </a:lnTo>
                <a:cubicBezTo>
                  <a:pt x="183573" y="100013"/>
                  <a:pt x="185377" y="102054"/>
                  <a:pt x="185377" y="104435"/>
                </a:cubicBezTo>
                <a:cubicBezTo>
                  <a:pt x="185377" y="107157"/>
                  <a:pt x="183573" y="109198"/>
                  <a:pt x="180687" y="109198"/>
                </a:cubicBezTo>
                <a:lnTo>
                  <a:pt x="143164" y="109198"/>
                </a:lnTo>
                <a:cubicBezTo>
                  <a:pt x="140278" y="109198"/>
                  <a:pt x="138113" y="107157"/>
                  <a:pt x="138113" y="104435"/>
                </a:cubicBezTo>
                <a:cubicBezTo>
                  <a:pt x="138113" y="102054"/>
                  <a:pt x="140278" y="100013"/>
                  <a:pt x="143164" y="100013"/>
                </a:cubicBezTo>
                <a:close/>
                <a:moveTo>
                  <a:pt x="90442" y="100013"/>
                </a:moveTo>
                <a:lnTo>
                  <a:pt x="118745" y="100013"/>
                </a:lnTo>
                <a:cubicBezTo>
                  <a:pt x="121285" y="100013"/>
                  <a:pt x="123462" y="102054"/>
                  <a:pt x="123462" y="104435"/>
                </a:cubicBezTo>
                <a:cubicBezTo>
                  <a:pt x="123462" y="107157"/>
                  <a:pt x="121285" y="109198"/>
                  <a:pt x="118745" y="109198"/>
                </a:cubicBezTo>
                <a:lnTo>
                  <a:pt x="90442" y="109198"/>
                </a:lnTo>
                <a:cubicBezTo>
                  <a:pt x="87902" y="109198"/>
                  <a:pt x="85725" y="107157"/>
                  <a:pt x="85725" y="104435"/>
                </a:cubicBezTo>
                <a:cubicBezTo>
                  <a:pt x="85725" y="102054"/>
                  <a:pt x="87902" y="100013"/>
                  <a:pt x="90442" y="100013"/>
                </a:cubicBezTo>
                <a:close/>
                <a:moveTo>
                  <a:pt x="73314" y="85555"/>
                </a:moveTo>
                <a:cubicBezTo>
                  <a:pt x="75479" y="86972"/>
                  <a:pt x="75839" y="90160"/>
                  <a:pt x="74396" y="92285"/>
                </a:cubicBezTo>
                <a:lnTo>
                  <a:pt x="49862" y="124520"/>
                </a:lnTo>
                <a:cubicBezTo>
                  <a:pt x="48780" y="125583"/>
                  <a:pt x="47337" y="126646"/>
                  <a:pt x="45893" y="126646"/>
                </a:cubicBezTo>
                <a:cubicBezTo>
                  <a:pt x="44450" y="126646"/>
                  <a:pt x="43007" y="125583"/>
                  <a:pt x="41925" y="124520"/>
                </a:cubicBezTo>
                <a:lnTo>
                  <a:pt x="30018" y="108934"/>
                </a:lnTo>
                <a:cubicBezTo>
                  <a:pt x="28575" y="106809"/>
                  <a:pt x="28936" y="103621"/>
                  <a:pt x="31100" y="102204"/>
                </a:cubicBezTo>
                <a:cubicBezTo>
                  <a:pt x="33266" y="100787"/>
                  <a:pt x="36152" y="101141"/>
                  <a:pt x="37956" y="103266"/>
                </a:cubicBezTo>
                <a:lnTo>
                  <a:pt x="45893" y="113893"/>
                </a:lnTo>
                <a:lnTo>
                  <a:pt x="66820" y="86617"/>
                </a:lnTo>
                <a:cubicBezTo>
                  <a:pt x="68263" y="84492"/>
                  <a:pt x="71149" y="84138"/>
                  <a:pt x="73314" y="85555"/>
                </a:cubicBezTo>
                <a:close/>
                <a:moveTo>
                  <a:pt x="19135" y="47603"/>
                </a:moveTo>
                <a:cubicBezTo>
                  <a:pt x="14080" y="47603"/>
                  <a:pt x="9748" y="51931"/>
                  <a:pt x="9748" y="57340"/>
                </a:cubicBezTo>
                <a:lnTo>
                  <a:pt x="9748" y="296439"/>
                </a:lnTo>
                <a:cubicBezTo>
                  <a:pt x="9748" y="301849"/>
                  <a:pt x="14080" y="306176"/>
                  <a:pt x="19135" y="306176"/>
                </a:cubicBezTo>
                <a:lnTo>
                  <a:pt x="196404" y="306176"/>
                </a:lnTo>
                <a:cubicBezTo>
                  <a:pt x="201820" y="306176"/>
                  <a:pt x="206152" y="301849"/>
                  <a:pt x="206152" y="296439"/>
                </a:cubicBezTo>
                <a:lnTo>
                  <a:pt x="206152" y="57340"/>
                </a:lnTo>
                <a:cubicBezTo>
                  <a:pt x="206152" y="51931"/>
                  <a:pt x="201820" y="47603"/>
                  <a:pt x="196404" y="47603"/>
                </a:cubicBezTo>
                <a:lnTo>
                  <a:pt x="163550" y="47603"/>
                </a:lnTo>
                <a:lnTo>
                  <a:pt x="163550" y="50488"/>
                </a:lnTo>
                <a:cubicBezTo>
                  <a:pt x="163550" y="58783"/>
                  <a:pt x="156690" y="65635"/>
                  <a:pt x="148386" y="65635"/>
                </a:cubicBezTo>
                <a:lnTo>
                  <a:pt x="67153" y="65635"/>
                </a:lnTo>
                <a:cubicBezTo>
                  <a:pt x="58849" y="65635"/>
                  <a:pt x="51990" y="58783"/>
                  <a:pt x="51990" y="50488"/>
                </a:cubicBezTo>
                <a:lnTo>
                  <a:pt x="51990" y="47603"/>
                </a:lnTo>
                <a:lnTo>
                  <a:pt x="19135" y="47603"/>
                </a:lnTo>
                <a:close/>
                <a:moveTo>
                  <a:pt x="282349" y="20411"/>
                </a:moveTo>
                <a:cubicBezTo>
                  <a:pt x="284050" y="19050"/>
                  <a:pt x="287111" y="19050"/>
                  <a:pt x="288812" y="20411"/>
                </a:cubicBezTo>
                <a:cubicBezTo>
                  <a:pt x="289493" y="21431"/>
                  <a:pt x="290173" y="22452"/>
                  <a:pt x="290173" y="23812"/>
                </a:cubicBezTo>
                <a:cubicBezTo>
                  <a:pt x="290173" y="24833"/>
                  <a:pt x="289493" y="26194"/>
                  <a:pt x="288812" y="26874"/>
                </a:cubicBezTo>
                <a:cubicBezTo>
                  <a:pt x="287792" y="27895"/>
                  <a:pt x="286771" y="28235"/>
                  <a:pt x="285411" y="28235"/>
                </a:cubicBezTo>
                <a:cubicBezTo>
                  <a:pt x="284390" y="28235"/>
                  <a:pt x="283029" y="27895"/>
                  <a:pt x="282349" y="26874"/>
                </a:cubicBezTo>
                <a:cubicBezTo>
                  <a:pt x="281669" y="26194"/>
                  <a:pt x="280988" y="24833"/>
                  <a:pt x="280988" y="23812"/>
                </a:cubicBezTo>
                <a:cubicBezTo>
                  <a:pt x="280988" y="22452"/>
                  <a:pt x="281669" y="21431"/>
                  <a:pt x="282349" y="20411"/>
                </a:cubicBezTo>
                <a:close/>
                <a:moveTo>
                  <a:pt x="231599" y="20411"/>
                </a:moveTo>
                <a:cubicBezTo>
                  <a:pt x="233363" y="19050"/>
                  <a:pt x="236538" y="19050"/>
                  <a:pt x="238302" y="20411"/>
                </a:cubicBezTo>
                <a:cubicBezTo>
                  <a:pt x="239008" y="21431"/>
                  <a:pt x="239360" y="22452"/>
                  <a:pt x="239360" y="23812"/>
                </a:cubicBezTo>
                <a:cubicBezTo>
                  <a:pt x="239360" y="24833"/>
                  <a:pt x="239008" y="26194"/>
                  <a:pt x="238302" y="26874"/>
                </a:cubicBezTo>
                <a:cubicBezTo>
                  <a:pt x="237244" y="27895"/>
                  <a:pt x="236185" y="28235"/>
                  <a:pt x="235127" y="28235"/>
                </a:cubicBezTo>
                <a:cubicBezTo>
                  <a:pt x="233716" y="28235"/>
                  <a:pt x="232305" y="27895"/>
                  <a:pt x="231599" y="26874"/>
                </a:cubicBezTo>
                <a:cubicBezTo>
                  <a:pt x="230894" y="26194"/>
                  <a:pt x="230188" y="24833"/>
                  <a:pt x="230188" y="23812"/>
                </a:cubicBezTo>
                <a:cubicBezTo>
                  <a:pt x="230188" y="22452"/>
                  <a:pt x="230894" y="21431"/>
                  <a:pt x="231599" y="20411"/>
                </a:cubicBezTo>
                <a:close/>
                <a:moveTo>
                  <a:pt x="260174" y="19050"/>
                </a:moveTo>
                <a:cubicBezTo>
                  <a:pt x="262644" y="19050"/>
                  <a:pt x="264760" y="21167"/>
                  <a:pt x="264760" y="23636"/>
                </a:cubicBezTo>
                <a:cubicBezTo>
                  <a:pt x="264760" y="26105"/>
                  <a:pt x="262644" y="28222"/>
                  <a:pt x="260174" y="28222"/>
                </a:cubicBezTo>
                <a:cubicBezTo>
                  <a:pt x="257352" y="28222"/>
                  <a:pt x="255588" y="26105"/>
                  <a:pt x="255588" y="23636"/>
                </a:cubicBezTo>
                <a:cubicBezTo>
                  <a:pt x="255588" y="21167"/>
                  <a:pt x="257352" y="19050"/>
                  <a:pt x="260174" y="19050"/>
                </a:cubicBezTo>
                <a:close/>
                <a:moveTo>
                  <a:pt x="107950" y="9376"/>
                </a:moveTo>
                <a:cubicBezTo>
                  <a:pt x="102174" y="9376"/>
                  <a:pt x="97480" y="14064"/>
                  <a:pt x="97480" y="19835"/>
                </a:cubicBezTo>
                <a:cubicBezTo>
                  <a:pt x="97480" y="22359"/>
                  <a:pt x="95314" y="24523"/>
                  <a:pt x="92426" y="24523"/>
                </a:cubicBezTo>
                <a:lnTo>
                  <a:pt x="67153" y="24523"/>
                </a:lnTo>
                <a:cubicBezTo>
                  <a:pt x="64265" y="24523"/>
                  <a:pt x="61738" y="27047"/>
                  <a:pt x="61738" y="29932"/>
                </a:cubicBezTo>
                <a:lnTo>
                  <a:pt x="61738" y="50488"/>
                </a:lnTo>
                <a:cubicBezTo>
                  <a:pt x="61738" y="53373"/>
                  <a:pt x="64265" y="55537"/>
                  <a:pt x="67153" y="55537"/>
                </a:cubicBezTo>
                <a:lnTo>
                  <a:pt x="148386" y="55537"/>
                </a:lnTo>
                <a:cubicBezTo>
                  <a:pt x="151636" y="55537"/>
                  <a:pt x="154163" y="53373"/>
                  <a:pt x="154163" y="50488"/>
                </a:cubicBezTo>
                <a:lnTo>
                  <a:pt x="154163" y="29932"/>
                </a:lnTo>
                <a:cubicBezTo>
                  <a:pt x="154163" y="27047"/>
                  <a:pt x="151636" y="24523"/>
                  <a:pt x="148386" y="24523"/>
                </a:cubicBezTo>
                <a:lnTo>
                  <a:pt x="123114" y="24523"/>
                </a:lnTo>
                <a:cubicBezTo>
                  <a:pt x="120587" y="24523"/>
                  <a:pt x="118420" y="22359"/>
                  <a:pt x="118420" y="19835"/>
                </a:cubicBezTo>
                <a:cubicBezTo>
                  <a:pt x="118420" y="14064"/>
                  <a:pt x="113727" y="9376"/>
                  <a:pt x="107950" y="9376"/>
                </a:cubicBezTo>
                <a:close/>
                <a:moveTo>
                  <a:pt x="169779" y="0"/>
                </a:moveTo>
                <a:lnTo>
                  <a:pt x="310874" y="0"/>
                </a:lnTo>
                <a:cubicBezTo>
                  <a:pt x="313394" y="0"/>
                  <a:pt x="315553" y="1803"/>
                  <a:pt x="315553" y="4688"/>
                </a:cubicBezTo>
                <a:lnTo>
                  <a:pt x="315553" y="42915"/>
                </a:lnTo>
                <a:lnTo>
                  <a:pt x="315553" y="310864"/>
                </a:lnTo>
                <a:cubicBezTo>
                  <a:pt x="315553" y="313389"/>
                  <a:pt x="313394" y="315553"/>
                  <a:pt x="310874" y="315553"/>
                </a:cubicBezTo>
                <a:lnTo>
                  <a:pt x="234568" y="315553"/>
                </a:lnTo>
                <a:cubicBezTo>
                  <a:pt x="231688" y="315553"/>
                  <a:pt x="229529" y="313389"/>
                  <a:pt x="229529" y="310864"/>
                </a:cubicBezTo>
                <a:cubicBezTo>
                  <a:pt x="229529" y="307979"/>
                  <a:pt x="231688" y="306176"/>
                  <a:pt x="234568" y="306176"/>
                </a:cubicBezTo>
                <a:lnTo>
                  <a:pt x="306195" y="306176"/>
                </a:lnTo>
                <a:lnTo>
                  <a:pt x="306195" y="47603"/>
                </a:lnTo>
                <a:lnTo>
                  <a:pt x="234568" y="47603"/>
                </a:lnTo>
                <a:cubicBezTo>
                  <a:pt x="231688" y="47603"/>
                  <a:pt x="229529" y="45439"/>
                  <a:pt x="229529" y="42915"/>
                </a:cubicBezTo>
                <a:cubicBezTo>
                  <a:pt x="229529" y="40391"/>
                  <a:pt x="231688" y="38227"/>
                  <a:pt x="234568" y="38227"/>
                </a:cubicBezTo>
                <a:lnTo>
                  <a:pt x="306195" y="38227"/>
                </a:lnTo>
                <a:lnTo>
                  <a:pt x="306195" y="9376"/>
                </a:lnTo>
                <a:lnTo>
                  <a:pt x="169779" y="9376"/>
                </a:lnTo>
                <a:cubicBezTo>
                  <a:pt x="167260" y="9376"/>
                  <a:pt x="165100" y="7213"/>
                  <a:pt x="165100" y="4688"/>
                </a:cubicBezTo>
                <a:cubicBezTo>
                  <a:pt x="165100" y="1803"/>
                  <a:pt x="167260" y="0"/>
                  <a:pt x="169779" y="0"/>
                </a:cubicBezTo>
                <a:close/>
                <a:moveTo>
                  <a:pt x="107950" y="0"/>
                </a:moveTo>
                <a:cubicBezTo>
                  <a:pt x="117337" y="0"/>
                  <a:pt x="125280" y="6491"/>
                  <a:pt x="127446" y="15146"/>
                </a:cubicBezTo>
                <a:lnTo>
                  <a:pt x="148386" y="15146"/>
                </a:lnTo>
                <a:cubicBezTo>
                  <a:pt x="156690" y="15146"/>
                  <a:pt x="163550" y="21998"/>
                  <a:pt x="163550" y="29932"/>
                </a:cubicBezTo>
                <a:lnTo>
                  <a:pt x="163550" y="38227"/>
                </a:lnTo>
                <a:lnTo>
                  <a:pt x="196404" y="38227"/>
                </a:lnTo>
                <a:cubicBezTo>
                  <a:pt x="206874" y="38227"/>
                  <a:pt x="215539" y="46521"/>
                  <a:pt x="215539" y="57340"/>
                </a:cubicBezTo>
                <a:lnTo>
                  <a:pt x="215539" y="296439"/>
                </a:lnTo>
                <a:cubicBezTo>
                  <a:pt x="215539" y="307258"/>
                  <a:pt x="206874" y="315553"/>
                  <a:pt x="196404" y="315553"/>
                </a:cubicBezTo>
                <a:lnTo>
                  <a:pt x="19135" y="315553"/>
                </a:lnTo>
                <a:cubicBezTo>
                  <a:pt x="8665" y="315553"/>
                  <a:pt x="0" y="307258"/>
                  <a:pt x="0" y="296439"/>
                </a:cubicBezTo>
                <a:lnTo>
                  <a:pt x="0" y="57340"/>
                </a:lnTo>
                <a:cubicBezTo>
                  <a:pt x="0" y="46521"/>
                  <a:pt x="8665" y="38227"/>
                  <a:pt x="19135" y="38227"/>
                </a:cubicBezTo>
                <a:lnTo>
                  <a:pt x="51990" y="38227"/>
                </a:lnTo>
                <a:lnTo>
                  <a:pt x="51990" y="29932"/>
                </a:lnTo>
                <a:cubicBezTo>
                  <a:pt x="51990" y="21998"/>
                  <a:pt x="58849" y="15146"/>
                  <a:pt x="67153" y="15146"/>
                </a:cubicBezTo>
                <a:lnTo>
                  <a:pt x="88454" y="15146"/>
                </a:lnTo>
                <a:cubicBezTo>
                  <a:pt x="90620" y="6491"/>
                  <a:pt x="98563" y="0"/>
                  <a:pt x="107950" y="0"/>
                </a:cubicBezTo>
                <a:close/>
                <a:moveTo>
                  <a:pt x="4683" y="0"/>
                </a:moveTo>
                <a:lnTo>
                  <a:pt x="45396" y="0"/>
                </a:lnTo>
                <a:cubicBezTo>
                  <a:pt x="48278" y="0"/>
                  <a:pt x="50440" y="1786"/>
                  <a:pt x="50440" y="4643"/>
                </a:cubicBezTo>
                <a:cubicBezTo>
                  <a:pt x="50440" y="7144"/>
                  <a:pt x="48278" y="9287"/>
                  <a:pt x="45396" y="9287"/>
                </a:cubicBezTo>
                <a:lnTo>
                  <a:pt x="9727" y="9287"/>
                </a:lnTo>
                <a:lnTo>
                  <a:pt x="9727" y="23574"/>
                </a:lnTo>
                <a:cubicBezTo>
                  <a:pt x="9727" y="26075"/>
                  <a:pt x="7566" y="28218"/>
                  <a:pt x="4683" y="28218"/>
                </a:cubicBezTo>
                <a:cubicBezTo>
                  <a:pt x="2161" y="28218"/>
                  <a:pt x="0" y="26075"/>
                  <a:pt x="0" y="23574"/>
                </a:cubicBezTo>
                <a:lnTo>
                  <a:pt x="0" y="4643"/>
                </a:lnTo>
                <a:cubicBezTo>
                  <a:pt x="0" y="1786"/>
                  <a:pt x="2161" y="0"/>
                  <a:pt x="4683"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30" name="Subtitle 2">
            <a:extLst>
              <a:ext uri="{FF2B5EF4-FFF2-40B4-BE49-F238E27FC236}">
                <a16:creationId xmlns:a16="http://schemas.microsoft.com/office/drawing/2014/main" id="{8D334832-063C-CE41-B6BE-259D0250A105}"/>
              </a:ext>
            </a:extLst>
          </p:cNvPr>
          <p:cNvSpPr txBox="1">
            <a:spLocks/>
          </p:cNvSpPr>
          <p:nvPr/>
        </p:nvSpPr>
        <p:spPr>
          <a:xfrm>
            <a:off x="5945616" y="1850843"/>
            <a:ext cx="2244044" cy="9445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Şirketler kapsama alınma başvurusunu incelemeci kuruluşa, diğer yararlanıcılar ise E-İhracat Sekretaryasına yapar.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TextBox 30">
            <a:extLst>
              <a:ext uri="{FF2B5EF4-FFF2-40B4-BE49-F238E27FC236}">
                <a16:creationId xmlns:a16="http://schemas.microsoft.com/office/drawing/2014/main" id="{0295FEE8-9C44-1342-8D92-558B1632CAD3}"/>
              </a:ext>
            </a:extLst>
          </p:cNvPr>
          <p:cNvSpPr txBox="1"/>
          <p:nvPr/>
        </p:nvSpPr>
        <p:spPr>
          <a:xfrm>
            <a:off x="5695339" y="1527735"/>
            <a:ext cx="2744597" cy="338554"/>
          </a:xfrm>
          <a:prstGeom prst="rect">
            <a:avLst/>
          </a:prstGeom>
          <a:noFill/>
        </p:spPr>
        <p:txBody>
          <a:bodyPr wrap="none" rtlCol="0" anchor="t" anchorCtr="0">
            <a:spAutoFit/>
          </a:bodyPr>
          <a:lstStyle/>
          <a:p>
            <a:r>
              <a:rPr lang="tr-TR" sz="1600" b="1" dirty="0">
                <a:solidFill>
                  <a:schemeClr val="accent6">
                    <a:lumMod val="75000"/>
                  </a:schemeClr>
                </a:solidFill>
                <a:latin typeface="Poppins" pitchFamily="2" charset="77"/>
                <a:ea typeface="League Spartan" charset="0"/>
                <a:cs typeface="Poppins" pitchFamily="2" charset="77"/>
              </a:rPr>
              <a:t>1- Kapsama Alınma Başvurusu</a:t>
            </a:r>
            <a:endParaRPr lang="en-US" sz="1600" b="1" dirty="0">
              <a:solidFill>
                <a:schemeClr val="accent6">
                  <a:lumMod val="75000"/>
                </a:schemeClr>
              </a:solidFill>
              <a:latin typeface="Poppins" pitchFamily="2" charset="77"/>
              <a:ea typeface="League Spartan" charset="0"/>
              <a:cs typeface="Poppins" pitchFamily="2" charset="77"/>
            </a:endParaRPr>
          </a:p>
        </p:txBody>
      </p:sp>
      <p:sp>
        <p:nvSpPr>
          <p:cNvPr id="32" name="Subtitle 2">
            <a:extLst>
              <a:ext uri="{FF2B5EF4-FFF2-40B4-BE49-F238E27FC236}">
                <a16:creationId xmlns:a16="http://schemas.microsoft.com/office/drawing/2014/main" id="{D9FD6A93-447E-A440-A5C7-8550AD957D6B}"/>
              </a:ext>
            </a:extLst>
          </p:cNvPr>
          <p:cNvSpPr txBox="1">
            <a:spLocks/>
          </p:cNvSpPr>
          <p:nvPr/>
        </p:nvSpPr>
        <p:spPr>
          <a:xfrm>
            <a:off x="5945615" y="3317551"/>
            <a:ext cx="2244044" cy="9445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Yararlanıcılar tarafından ilgili desteklere ait ön onay başvurusu incelemeci kuruluşa yapılır.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3" name="TextBox 32">
            <a:extLst>
              <a:ext uri="{FF2B5EF4-FFF2-40B4-BE49-F238E27FC236}">
                <a16:creationId xmlns:a16="http://schemas.microsoft.com/office/drawing/2014/main" id="{869D231D-DC98-144D-A9B0-0F7F10FAA7AC}"/>
              </a:ext>
            </a:extLst>
          </p:cNvPr>
          <p:cNvSpPr txBox="1"/>
          <p:nvPr/>
        </p:nvSpPr>
        <p:spPr>
          <a:xfrm>
            <a:off x="5700212" y="2994442"/>
            <a:ext cx="2739724" cy="584775"/>
          </a:xfrm>
          <a:prstGeom prst="rect">
            <a:avLst/>
          </a:prstGeom>
          <a:noFill/>
        </p:spPr>
        <p:txBody>
          <a:bodyPr wrap="none" rtlCol="0" anchor="t" anchorCtr="0">
            <a:spAutoFit/>
          </a:bodyPr>
          <a:lstStyle/>
          <a:p>
            <a:r>
              <a:rPr lang="tr-TR" sz="1600" b="1" dirty="0">
                <a:solidFill>
                  <a:schemeClr val="accent5"/>
                </a:solidFill>
                <a:latin typeface="Poppins" pitchFamily="2" charset="77"/>
                <a:ea typeface="League Spartan" charset="0"/>
                <a:cs typeface="Poppins" pitchFamily="2" charset="77"/>
              </a:rPr>
              <a:t>3- Destek Ön Onay Başvurusu </a:t>
            </a:r>
          </a:p>
          <a:p>
            <a:endParaRPr lang="en-US" sz="1600" b="1" dirty="0">
              <a:solidFill>
                <a:schemeClr val="accent5"/>
              </a:solidFill>
              <a:latin typeface="Poppins" pitchFamily="2" charset="77"/>
              <a:ea typeface="League Spartan" charset="0"/>
              <a:cs typeface="Poppins" pitchFamily="2" charset="77"/>
            </a:endParaRPr>
          </a:p>
        </p:txBody>
      </p:sp>
      <p:sp>
        <p:nvSpPr>
          <p:cNvPr id="34" name="Subtitle 2">
            <a:extLst>
              <a:ext uri="{FF2B5EF4-FFF2-40B4-BE49-F238E27FC236}">
                <a16:creationId xmlns:a16="http://schemas.microsoft.com/office/drawing/2014/main" id="{3AC7853C-5E01-6B4B-BE1F-F2928F0F31C0}"/>
              </a:ext>
            </a:extLst>
          </p:cNvPr>
          <p:cNvSpPr txBox="1">
            <a:spLocks/>
          </p:cNvSpPr>
          <p:nvPr/>
        </p:nvSpPr>
        <p:spPr>
          <a:xfrm>
            <a:off x="5945616" y="4509483"/>
            <a:ext cx="2244044" cy="121232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Yararlanıcılar tarafından ilgili desteklere ait destek ödeme başvurusu incelemeci kuruluşa yapılır.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a:p>
            <a:pPr algn="l">
              <a:lnSpc>
                <a:spcPts val="1750"/>
              </a:lnSpc>
            </a:pP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5" name="TextBox 34">
            <a:extLst>
              <a:ext uri="{FF2B5EF4-FFF2-40B4-BE49-F238E27FC236}">
                <a16:creationId xmlns:a16="http://schemas.microsoft.com/office/drawing/2014/main" id="{05D1B6C8-CB07-7748-B7B1-04588874EF4F}"/>
              </a:ext>
            </a:extLst>
          </p:cNvPr>
          <p:cNvSpPr txBox="1"/>
          <p:nvPr/>
        </p:nvSpPr>
        <p:spPr>
          <a:xfrm>
            <a:off x="5695339" y="4214873"/>
            <a:ext cx="2620013" cy="338554"/>
          </a:xfrm>
          <a:prstGeom prst="rect">
            <a:avLst/>
          </a:prstGeom>
          <a:noFill/>
        </p:spPr>
        <p:txBody>
          <a:bodyPr wrap="none" rtlCol="0" anchor="t" anchorCtr="0">
            <a:spAutoFit/>
          </a:bodyPr>
          <a:lstStyle/>
          <a:p>
            <a:r>
              <a:rPr lang="tr-TR" sz="1600" b="1" dirty="0">
                <a:solidFill>
                  <a:schemeClr val="accent4"/>
                </a:solidFill>
                <a:latin typeface="Poppins" pitchFamily="2" charset="77"/>
                <a:ea typeface="League Spartan" charset="0"/>
                <a:cs typeface="Poppins" pitchFamily="2" charset="77"/>
              </a:rPr>
              <a:t>5- Destek Ödeme Başvurusu </a:t>
            </a:r>
            <a:endParaRPr lang="en-US" sz="1600" b="1" dirty="0">
              <a:solidFill>
                <a:schemeClr val="accent4"/>
              </a:solidFill>
              <a:latin typeface="Poppins" pitchFamily="2" charset="77"/>
              <a:ea typeface="League Spartan" charset="0"/>
              <a:cs typeface="Poppins" pitchFamily="2" charset="77"/>
            </a:endParaRPr>
          </a:p>
        </p:txBody>
      </p:sp>
      <p:sp>
        <p:nvSpPr>
          <p:cNvPr id="37" name="Subtitle 2">
            <a:extLst>
              <a:ext uri="{FF2B5EF4-FFF2-40B4-BE49-F238E27FC236}">
                <a16:creationId xmlns:a16="http://schemas.microsoft.com/office/drawing/2014/main" id="{8E1F0EEF-8601-F14D-B1B6-F042F3A41340}"/>
              </a:ext>
            </a:extLst>
          </p:cNvPr>
          <p:cNvSpPr txBox="1">
            <a:spLocks/>
          </p:cNvSpPr>
          <p:nvPr/>
        </p:nvSpPr>
        <p:spPr>
          <a:xfrm>
            <a:off x="8920047" y="1854766"/>
            <a:ext cx="2244044" cy="117538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Gerekli incelemeler yapıldıktan sonra şirketler incelemeci kuruluş tarafından diğer yararlanıcılar ise Genel Müdürlük tarafından kapsama alınır.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8" name="TextBox 37">
            <a:extLst>
              <a:ext uri="{FF2B5EF4-FFF2-40B4-BE49-F238E27FC236}">
                <a16:creationId xmlns:a16="http://schemas.microsoft.com/office/drawing/2014/main" id="{FFBBDE71-42F8-B847-9091-1A99D9EDB082}"/>
              </a:ext>
            </a:extLst>
          </p:cNvPr>
          <p:cNvSpPr txBox="1"/>
          <p:nvPr/>
        </p:nvSpPr>
        <p:spPr>
          <a:xfrm>
            <a:off x="8662797" y="1507457"/>
            <a:ext cx="1817677" cy="338554"/>
          </a:xfrm>
          <a:prstGeom prst="rect">
            <a:avLst/>
          </a:prstGeom>
          <a:noFill/>
        </p:spPr>
        <p:txBody>
          <a:bodyPr wrap="none" rtlCol="0" anchor="t" anchorCtr="0">
            <a:spAutoFit/>
          </a:bodyPr>
          <a:lstStyle/>
          <a:p>
            <a:r>
              <a:rPr lang="tr-TR" sz="1600" b="1" dirty="0">
                <a:solidFill>
                  <a:schemeClr val="accent1"/>
                </a:solidFill>
                <a:latin typeface="Poppins" pitchFamily="2" charset="77"/>
                <a:ea typeface="League Spartan" charset="0"/>
                <a:cs typeface="Poppins" pitchFamily="2" charset="77"/>
              </a:rPr>
              <a:t>2- Kapsama Alınma</a:t>
            </a:r>
            <a:endParaRPr lang="en-US" sz="1600" b="1" dirty="0">
              <a:solidFill>
                <a:schemeClr val="accent1"/>
              </a:solidFill>
              <a:latin typeface="Poppins" pitchFamily="2" charset="77"/>
              <a:ea typeface="League Spartan" charset="0"/>
              <a:cs typeface="Poppins" pitchFamily="2" charset="77"/>
            </a:endParaRPr>
          </a:p>
        </p:txBody>
      </p:sp>
      <p:sp>
        <p:nvSpPr>
          <p:cNvPr id="39" name="Subtitle 2">
            <a:extLst>
              <a:ext uri="{FF2B5EF4-FFF2-40B4-BE49-F238E27FC236}">
                <a16:creationId xmlns:a16="http://schemas.microsoft.com/office/drawing/2014/main" id="{3DC5F6C9-F575-6644-AD9E-93EAAEDA819B}"/>
              </a:ext>
            </a:extLst>
          </p:cNvPr>
          <p:cNvSpPr txBox="1">
            <a:spLocks/>
          </p:cNvSpPr>
          <p:nvPr/>
        </p:nvSpPr>
        <p:spPr>
          <a:xfrm>
            <a:off x="8920047" y="3317551"/>
            <a:ext cx="2244044" cy="4828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Ön onay sonrası faaliyete başlanılır.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0" name="TextBox 39">
            <a:extLst>
              <a:ext uri="{FF2B5EF4-FFF2-40B4-BE49-F238E27FC236}">
                <a16:creationId xmlns:a16="http://schemas.microsoft.com/office/drawing/2014/main" id="{1B1AAA30-056B-754F-B4DD-BE4446885BDF}"/>
              </a:ext>
            </a:extLst>
          </p:cNvPr>
          <p:cNvSpPr txBox="1"/>
          <p:nvPr/>
        </p:nvSpPr>
        <p:spPr>
          <a:xfrm>
            <a:off x="8662797" y="3006631"/>
            <a:ext cx="1945020" cy="338554"/>
          </a:xfrm>
          <a:prstGeom prst="rect">
            <a:avLst/>
          </a:prstGeom>
          <a:noFill/>
        </p:spPr>
        <p:txBody>
          <a:bodyPr wrap="none" rtlCol="0" anchor="t" anchorCtr="0">
            <a:spAutoFit/>
          </a:bodyPr>
          <a:lstStyle/>
          <a:p>
            <a:r>
              <a:rPr lang="tr-TR" sz="1600" b="1" dirty="0">
                <a:solidFill>
                  <a:schemeClr val="accent2"/>
                </a:solidFill>
                <a:latin typeface="Poppins" pitchFamily="2" charset="77"/>
                <a:ea typeface="League Spartan" charset="0"/>
                <a:cs typeface="Poppins" pitchFamily="2" charset="77"/>
              </a:rPr>
              <a:t>4- Faaliyet Başlangıcı</a:t>
            </a:r>
            <a:endParaRPr lang="en-US" sz="1600" b="1" dirty="0">
              <a:solidFill>
                <a:schemeClr val="accent2"/>
              </a:solidFill>
              <a:latin typeface="Poppins" pitchFamily="2" charset="77"/>
              <a:ea typeface="League Spartan" charset="0"/>
              <a:cs typeface="Poppins" pitchFamily="2" charset="77"/>
            </a:endParaRPr>
          </a:p>
        </p:txBody>
      </p:sp>
      <p:sp>
        <p:nvSpPr>
          <p:cNvPr id="41" name="Subtitle 2">
            <a:extLst>
              <a:ext uri="{FF2B5EF4-FFF2-40B4-BE49-F238E27FC236}">
                <a16:creationId xmlns:a16="http://schemas.microsoft.com/office/drawing/2014/main" id="{7773E70A-C74D-694A-9F60-2FC0460750BF}"/>
              </a:ext>
            </a:extLst>
          </p:cNvPr>
          <p:cNvSpPr txBox="1">
            <a:spLocks/>
          </p:cNvSpPr>
          <p:nvPr/>
        </p:nvSpPr>
        <p:spPr>
          <a:xfrm>
            <a:off x="8920047" y="4507258"/>
            <a:ext cx="2244044" cy="4828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tr-TR"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Ödeme dosyasının incelenir ve hak ediş hesaplanır.</a:t>
            </a: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id="{9BA9653F-90AF-EC4D-9C9F-3D6BDF1987AA}"/>
              </a:ext>
            </a:extLst>
          </p:cNvPr>
          <p:cNvSpPr txBox="1"/>
          <p:nvPr/>
        </p:nvSpPr>
        <p:spPr>
          <a:xfrm>
            <a:off x="8662797" y="4166536"/>
            <a:ext cx="1555234" cy="338554"/>
          </a:xfrm>
          <a:prstGeom prst="rect">
            <a:avLst/>
          </a:prstGeom>
          <a:noFill/>
        </p:spPr>
        <p:txBody>
          <a:bodyPr wrap="none" rtlCol="0" anchor="t" anchorCtr="0">
            <a:spAutoFit/>
          </a:bodyPr>
          <a:lstStyle/>
          <a:p>
            <a:r>
              <a:rPr lang="tr-TR" sz="1600" b="1" dirty="0">
                <a:solidFill>
                  <a:schemeClr val="accent3"/>
                </a:solidFill>
                <a:latin typeface="Poppins" pitchFamily="2" charset="77"/>
                <a:ea typeface="League Spartan" charset="0"/>
                <a:cs typeface="Poppins" pitchFamily="2" charset="77"/>
              </a:rPr>
              <a:t>6- Ödeme Alma </a:t>
            </a:r>
            <a:endParaRPr lang="en-US" sz="1600" b="1" dirty="0">
              <a:solidFill>
                <a:schemeClr val="accent3"/>
              </a:solidFill>
              <a:latin typeface="Poppins" pitchFamily="2" charset="77"/>
              <a:ea typeface="League Spartan" charset="0"/>
              <a:cs typeface="Poppins" pitchFamily="2" charset="77"/>
            </a:endParaRPr>
          </a:p>
        </p:txBody>
      </p:sp>
      <p:sp>
        <p:nvSpPr>
          <p:cNvPr id="43" name="TextBox 42">
            <a:extLst>
              <a:ext uri="{FF2B5EF4-FFF2-40B4-BE49-F238E27FC236}">
                <a16:creationId xmlns:a16="http://schemas.microsoft.com/office/drawing/2014/main" id="{FE27E87F-01EF-164B-9C92-2DF571F7F006}"/>
              </a:ext>
            </a:extLst>
          </p:cNvPr>
          <p:cNvSpPr txBox="1"/>
          <p:nvPr/>
        </p:nvSpPr>
        <p:spPr>
          <a:xfrm>
            <a:off x="2876320" y="1804734"/>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01</a:t>
            </a:r>
          </a:p>
        </p:txBody>
      </p:sp>
      <p:sp>
        <p:nvSpPr>
          <p:cNvPr id="44" name="TextBox 43">
            <a:extLst>
              <a:ext uri="{FF2B5EF4-FFF2-40B4-BE49-F238E27FC236}">
                <a16:creationId xmlns:a16="http://schemas.microsoft.com/office/drawing/2014/main" id="{5FB9813C-3B10-5C47-B074-675D22278C9D}"/>
              </a:ext>
            </a:extLst>
          </p:cNvPr>
          <p:cNvSpPr txBox="1"/>
          <p:nvPr/>
        </p:nvSpPr>
        <p:spPr>
          <a:xfrm>
            <a:off x="4287478" y="2825165"/>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02</a:t>
            </a:r>
          </a:p>
        </p:txBody>
      </p:sp>
      <p:sp>
        <p:nvSpPr>
          <p:cNvPr id="45" name="TextBox 44">
            <a:extLst>
              <a:ext uri="{FF2B5EF4-FFF2-40B4-BE49-F238E27FC236}">
                <a16:creationId xmlns:a16="http://schemas.microsoft.com/office/drawing/2014/main" id="{18BB5265-94E5-2146-AF7E-FFFFC0CA219E}"/>
              </a:ext>
            </a:extLst>
          </p:cNvPr>
          <p:cNvSpPr txBox="1"/>
          <p:nvPr/>
        </p:nvSpPr>
        <p:spPr>
          <a:xfrm>
            <a:off x="4160554" y="4557684"/>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03</a:t>
            </a:r>
          </a:p>
        </p:txBody>
      </p:sp>
      <p:sp>
        <p:nvSpPr>
          <p:cNvPr id="46" name="TextBox 45">
            <a:extLst>
              <a:ext uri="{FF2B5EF4-FFF2-40B4-BE49-F238E27FC236}">
                <a16:creationId xmlns:a16="http://schemas.microsoft.com/office/drawing/2014/main" id="{83B4E283-88CF-0B47-B8E1-25269D62FE4C}"/>
              </a:ext>
            </a:extLst>
          </p:cNvPr>
          <p:cNvSpPr txBox="1"/>
          <p:nvPr/>
        </p:nvSpPr>
        <p:spPr>
          <a:xfrm>
            <a:off x="1166967" y="4331562"/>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05</a:t>
            </a:r>
          </a:p>
        </p:txBody>
      </p:sp>
      <p:sp>
        <p:nvSpPr>
          <p:cNvPr id="47" name="TextBox 46">
            <a:extLst>
              <a:ext uri="{FF2B5EF4-FFF2-40B4-BE49-F238E27FC236}">
                <a16:creationId xmlns:a16="http://schemas.microsoft.com/office/drawing/2014/main" id="{783F5FAA-A54A-8C4F-803B-B3234299DCE9}"/>
              </a:ext>
            </a:extLst>
          </p:cNvPr>
          <p:cNvSpPr txBox="1"/>
          <p:nvPr/>
        </p:nvSpPr>
        <p:spPr>
          <a:xfrm>
            <a:off x="2616226" y="5325901"/>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04</a:t>
            </a:r>
          </a:p>
        </p:txBody>
      </p:sp>
      <p:sp>
        <p:nvSpPr>
          <p:cNvPr id="48" name="TextBox 47">
            <a:extLst>
              <a:ext uri="{FF2B5EF4-FFF2-40B4-BE49-F238E27FC236}">
                <a16:creationId xmlns:a16="http://schemas.microsoft.com/office/drawing/2014/main" id="{0B789F55-211D-DF44-A3ED-3408373A0A24}"/>
              </a:ext>
            </a:extLst>
          </p:cNvPr>
          <p:cNvSpPr txBox="1"/>
          <p:nvPr/>
        </p:nvSpPr>
        <p:spPr>
          <a:xfrm>
            <a:off x="1309449" y="2583148"/>
            <a:ext cx="495650" cy="461665"/>
          </a:xfrm>
          <a:prstGeom prst="rect">
            <a:avLst/>
          </a:prstGeom>
          <a:noFill/>
        </p:spPr>
        <p:txBody>
          <a:bodyPr wrap="none" rtlCol="0" anchor="ctr">
            <a:spAutoFit/>
          </a:bodyPr>
          <a:lstStyle/>
          <a:p>
            <a:pPr algn="ctr"/>
            <a:r>
              <a:rPr lang="en-US" sz="2400" b="1" dirty="0">
                <a:solidFill>
                  <a:schemeClr val="bg1"/>
                </a:solidFill>
                <a:latin typeface="Poppins" pitchFamily="2" charset="77"/>
                <a:cs typeface="Poppins" pitchFamily="2" charset="77"/>
              </a:rPr>
              <a:t>06</a:t>
            </a:r>
          </a:p>
        </p:txBody>
      </p:sp>
      <p:grpSp>
        <p:nvGrpSpPr>
          <p:cNvPr id="36" name="Grup 35">
            <a:extLst>
              <a:ext uri="{FF2B5EF4-FFF2-40B4-BE49-F238E27FC236}">
                <a16:creationId xmlns:a16="http://schemas.microsoft.com/office/drawing/2014/main" id="{9299C79F-F101-43C5-9D43-9F07D625B3C6}"/>
              </a:ext>
            </a:extLst>
          </p:cNvPr>
          <p:cNvGrpSpPr/>
          <p:nvPr/>
        </p:nvGrpSpPr>
        <p:grpSpPr>
          <a:xfrm>
            <a:off x="3560833" y="531131"/>
            <a:ext cx="6593945" cy="616624"/>
            <a:chOff x="3387882" y="567275"/>
            <a:chExt cx="5602164" cy="567733"/>
          </a:xfrm>
        </p:grpSpPr>
        <p:pic>
          <p:nvPicPr>
            <p:cNvPr id="49" name="Picture 26">
              <a:extLst>
                <a:ext uri="{FF2B5EF4-FFF2-40B4-BE49-F238E27FC236}">
                  <a16:creationId xmlns:a16="http://schemas.microsoft.com/office/drawing/2014/main" id="{75767AF6-581B-4484-BB93-0BDBEE44A1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0" name="Grup 49">
              <a:extLst>
                <a:ext uri="{FF2B5EF4-FFF2-40B4-BE49-F238E27FC236}">
                  <a16:creationId xmlns:a16="http://schemas.microsoft.com/office/drawing/2014/main" id="{6F1714A8-FA41-4AB3-8A90-41CF303E8C40}"/>
                </a:ext>
              </a:extLst>
            </p:cNvPr>
            <p:cNvGrpSpPr/>
            <p:nvPr/>
          </p:nvGrpSpPr>
          <p:grpSpPr>
            <a:xfrm>
              <a:off x="3387883" y="567275"/>
              <a:ext cx="5602163" cy="560536"/>
              <a:chOff x="3387883" y="567275"/>
              <a:chExt cx="5602163" cy="560536"/>
            </a:xfrm>
          </p:grpSpPr>
          <p:pic>
            <p:nvPicPr>
              <p:cNvPr id="51" name="Picture 33">
                <a:extLst>
                  <a:ext uri="{FF2B5EF4-FFF2-40B4-BE49-F238E27FC236}">
                    <a16:creationId xmlns:a16="http://schemas.microsoft.com/office/drawing/2014/main" id="{6CBE6FD4-74FA-483C-9E11-929E1EB64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2" name="TextBox 37">
                <a:extLst>
                  <a:ext uri="{FF2B5EF4-FFF2-40B4-BE49-F238E27FC236}">
                    <a16:creationId xmlns:a16="http://schemas.microsoft.com/office/drawing/2014/main" id="{8D4A6DE8-161C-45E0-8C2A-E8C1BBEF6CE9}"/>
                  </a:ext>
                </a:extLst>
              </p:cNvPr>
              <p:cNvSpPr txBox="1"/>
              <p:nvPr/>
            </p:nvSpPr>
            <p:spPr>
              <a:xfrm>
                <a:off x="3850489" y="656404"/>
                <a:ext cx="5139557" cy="368386"/>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000" b="1" dirty="0">
                    <a:solidFill>
                      <a:schemeClr val="accent4">
                        <a:lumMod val="60000"/>
                        <a:lumOff val="40000"/>
                      </a:schemeClr>
                    </a:solidFill>
                    <a:latin typeface="Calibri" panose="020F0502020204030204" pitchFamily="34" charset="0"/>
                    <a:cs typeface="Arial" panose="020B0604020202020204" pitchFamily="34" charset="0"/>
                  </a:rPr>
                  <a:t>E-İHRACAT DESTEK SÜRECİ</a:t>
                </a:r>
              </a:p>
            </p:txBody>
          </p:sp>
        </p:grpSp>
      </p:grpSp>
      <p:sp>
        <p:nvSpPr>
          <p:cNvPr id="53" name="Freeform 193">
            <a:extLst>
              <a:ext uri="{FF2B5EF4-FFF2-40B4-BE49-F238E27FC236}">
                <a16:creationId xmlns:a16="http://schemas.microsoft.com/office/drawing/2014/main" id="{4B053B03-69B7-4B8A-94C1-E02077BFE118}"/>
              </a:ext>
            </a:extLst>
          </p:cNvPr>
          <p:cNvSpPr>
            <a:spLocks noEditPoints="1"/>
          </p:cNvSpPr>
          <p:nvPr/>
        </p:nvSpPr>
        <p:spPr bwMode="auto">
          <a:xfrm>
            <a:off x="2150429" y="1957832"/>
            <a:ext cx="337656" cy="451462"/>
          </a:xfrm>
          <a:custGeom>
            <a:avLst/>
            <a:gdLst>
              <a:gd name="T0" fmla="*/ 203200 w 59"/>
              <a:gd name="T1" fmla="*/ 68636 h 68"/>
              <a:gd name="T2" fmla="*/ 203200 w 59"/>
              <a:gd name="T3" fmla="*/ 219635 h 68"/>
              <a:gd name="T4" fmla="*/ 189424 w 59"/>
              <a:gd name="T5" fmla="*/ 233362 h 68"/>
              <a:gd name="T6" fmla="*/ 13776 w 59"/>
              <a:gd name="T7" fmla="*/ 233362 h 68"/>
              <a:gd name="T8" fmla="*/ 0 w 59"/>
              <a:gd name="T9" fmla="*/ 219635 h 68"/>
              <a:gd name="T10" fmla="*/ 0 w 59"/>
              <a:gd name="T11" fmla="*/ 10295 h 68"/>
              <a:gd name="T12" fmla="*/ 13776 w 59"/>
              <a:gd name="T13" fmla="*/ 0 h 68"/>
              <a:gd name="T14" fmla="*/ 130875 w 59"/>
              <a:gd name="T15" fmla="*/ 0 h 68"/>
              <a:gd name="T16" fmla="*/ 151539 w 59"/>
              <a:gd name="T17" fmla="*/ 6864 h 68"/>
              <a:gd name="T18" fmla="*/ 192868 w 59"/>
              <a:gd name="T19" fmla="*/ 48045 h 68"/>
              <a:gd name="T20" fmla="*/ 203200 w 59"/>
              <a:gd name="T21" fmla="*/ 68636 h 68"/>
              <a:gd name="T22" fmla="*/ 185980 w 59"/>
              <a:gd name="T23" fmla="*/ 82363 h 68"/>
              <a:gd name="T24" fmla="*/ 130875 w 59"/>
              <a:gd name="T25" fmla="*/ 82363 h 68"/>
              <a:gd name="T26" fmla="*/ 117098 w 59"/>
              <a:gd name="T27" fmla="*/ 68636 h 68"/>
              <a:gd name="T28" fmla="*/ 117098 w 59"/>
              <a:gd name="T29" fmla="*/ 17159 h 68"/>
              <a:gd name="T30" fmla="*/ 17220 w 59"/>
              <a:gd name="T31" fmla="*/ 17159 h 68"/>
              <a:gd name="T32" fmla="*/ 17220 w 59"/>
              <a:gd name="T33" fmla="*/ 216203 h 68"/>
              <a:gd name="T34" fmla="*/ 185980 w 59"/>
              <a:gd name="T35" fmla="*/ 216203 h 68"/>
              <a:gd name="T36" fmla="*/ 185980 w 59"/>
              <a:gd name="T37" fmla="*/ 82363 h 68"/>
              <a:gd name="T38" fmla="*/ 55105 w 59"/>
              <a:gd name="T39" fmla="*/ 99522 h 68"/>
              <a:gd name="T40" fmla="*/ 148095 w 59"/>
              <a:gd name="T41" fmla="*/ 99522 h 68"/>
              <a:gd name="T42" fmla="*/ 151539 w 59"/>
              <a:gd name="T43" fmla="*/ 102954 h 68"/>
              <a:gd name="T44" fmla="*/ 151539 w 59"/>
              <a:gd name="T45" fmla="*/ 109817 h 68"/>
              <a:gd name="T46" fmla="*/ 148095 w 59"/>
              <a:gd name="T47" fmla="*/ 116681 h 68"/>
              <a:gd name="T48" fmla="*/ 55105 w 59"/>
              <a:gd name="T49" fmla="*/ 116681 h 68"/>
              <a:gd name="T50" fmla="*/ 51661 w 59"/>
              <a:gd name="T51" fmla="*/ 109817 h 68"/>
              <a:gd name="T52" fmla="*/ 51661 w 59"/>
              <a:gd name="T53" fmla="*/ 102954 h 68"/>
              <a:gd name="T54" fmla="*/ 55105 w 59"/>
              <a:gd name="T55" fmla="*/ 99522 h 68"/>
              <a:gd name="T56" fmla="*/ 151539 w 59"/>
              <a:gd name="T57" fmla="*/ 137272 h 68"/>
              <a:gd name="T58" fmla="*/ 151539 w 59"/>
              <a:gd name="T59" fmla="*/ 144135 h 68"/>
              <a:gd name="T60" fmla="*/ 148095 w 59"/>
              <a:gd name="T61" fmla="*/ 147567 h 68"/>
              <a:gd name="T62" fmla="*/ 55105 w 59"/>
              <a:gd name="T63" fmla="*/ 147567 h 68"/>
              <a:gd name="T64" fmla="*/ 51661 w 59"/>
              <a:gd name="T65" fmla="*/ 144135 h 68"/>
              <a:gd name="T66" fmla="*/ 51661 w 59"/>
              <a:gd name="T67" fmla="*/ 137272 h 68"/>
              <a:gd name="T68" fmla="*/ 55105 w 59"/>
              <a:gd name="T69" fmla="*/ 133840 h 68"/>
              <a:gd name="T70" fmla="*/ 148095 w 59"/>
              <a:gd name="T71" fmla="*/ 133840 h 68"/>
              <a:gd name="T72" fmla="*/ 151539 w 59"/>
              <a:gd name="T73" fmla="*/ 137272 h 68"/>
              <a:gd name="T74" fmla="*/ 151539 w 59"/>
              <a:gd name="T75" fmla="*/ 168158 h 68"/>
              <a:gd name="T76" fmla="*/ 151539 w 59"/>
              <a:gd name="T77" fmla="*/ 178453 h 68"/>
              <a:gd name="T78" fmla="*/ 148095 w 59"/>
              <a:gd name="T79" fmla="*/ 181885 h 68"/>
              <a:gd name="T80" fmla="*/ 55105 w 59"/>
              <a:gd name="T81" fmla="*/ 181885 h 68"/>
              <a:gd name="T82" fmla="*/ 51661 w 59"/>
              <a:gd name="T83" fmla="*/ 178453 h 68"/>
              <a:gd name="T84" fmla="*/ 51661 w 59"/>
              <a:gd name="T85" fmla="*/ 168158 h 68"/>
              <a:gd name="T86" fmla="*/ 55105 w 59"/>
              <a:gd name="T87" fmla="*/ 164726 h 68"/>
              <a:gd name="T88" fmla="*/ 148095 w 59"/>
              <a:gd name="T89" fmla="*/ 164726 h 68"/>
              <a:gd name="T90" fmla="*/ 151539 w 59"/>
              <a:gd name="T91" fmla="*/ 168158 h 68"/>
              <a:gd name="T92" fmla="*/ 134319 w 59"/>
              <a:gd name="T93" fmla="*/ 65204 h 68"/>
              <a:gd name="T94" fmla="*/ 185980 w 59"/>
              <a:gd name="T95" fmla="*/ 65204 h 68"/>
              <a:gd name="T96" fmla="*/ 182536 w 59"/>
              <a:gd name="T97" fmla="*/ 61772 h 68"/>
              <a:gd name="T98" fmla="*/ 141207 w 59"/>
              <a:gd name="T99" fmla="*/ 20591 h 68"/>
              <a:gd name="T100" fmla="*/ 134319 w 59"/>
              <a:gd name="T101" fmla="*/ 17159 h 68"/>
              <a:gd name="T102" fmla="*/ 134319 w 59"/>
              <a:gd name="T103" fmla="*/ 65204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68">
                <a:moveTo>
                  <a:pt x="59" y="20"/>
                </a:moveTo>
                <a:cubicBezTo>
                  <a:pt x="59" y="64"/>
                  <a:pt x="59" y="64"/>
                  <a:pt x="59" y="64"/>
                </a:cubicBezTo>
                <a:cubicBezTo>
                  <a:pt x="59" y="66"/>
                  <a:pt x="57" y="68"/>
                  <a:pt x="55" y="68"/>
                </a:cubicBezTo>
                <a:cubicBezTo>
                  <a:pt x="4" y="68"/>
                  <a:pt x="4" y="68"/>
                  <a:pt x="4" y="68"/>
                </a:cubicBezTo>
                <a:cubicBezTo>
                  <a:pt x="2" y="68"/>
                  <a:pt x="0" y="66"/>
                  <a:pt x="0" y="64"/>
                </a:cubicBezTo>
                <a:cubicBezTo>
                  <a:pt x="0" y="3"/>
                  <a:pt x="0" y="3"/>
                  <a:pt x="0" y="3"/>
                </a:cubicBezTo>
                <a:cubicBezTo>
                  <a:pt x="0" y="1"/>
                  <a:pt x="2" y="0"/>
                  <a:pt x="4" y="0"/>
                </a:cubicBezTo>
                <a:cubicBezTo>
                  <a:pt x="38" y="0"/>
                  <a:pt x="38" y="0"/>
                  <a:pt x="38" y="0"/>
                </a:cubicBezTo>
                <a:cubicBezTo>
                  <a:pt x="40" y="0"/>
                  <a:pt x="43" y="1"/>
                  <a:pt x="44" y="2"/>
                </a:cubicBezTo>
                <a:cubicBezTo>
                  <a:pt x="56" y="14"/>
                  <a:pt x="56" y="14"/>
                  <a:pt x="56" y="14"/>
                </a:cubicBezTo>
                <a:cubicBezTo>
                  <a:pt x="58" y="16"/>
                  <a:pt x="59" y="18"/>
                  <a:pt x="59" y="20"/>
                </a:cubicBezTo>
                <a:close/>
                <a:moveTo>
                  <a:pt x="54" y="24"/>
                </a:moveTo>
                <a:cubicBezTo>
                  <a:pt x="38" y="24"/>
                  <a:pt x="38" y="24"/>
                  <a:pt x="38" y="24"/>
                </a:cubicBezTo>
                <a:cubicBezTo>
                  <a:pt x="36" y="24"/>
                  <a:pt x="34" y="22"/>
                  <a:pt x="34" y="20"/>
                </a:cubicBezTo>
                <a:cubicBezTo>
                  <a:pt x="34" y="5"/>
                  <a:pt x="34" y="5"/>
                  <a:pt x="34" y="5"/>
                </a:cubicBezTo>
                <a:cubicBezTo>
                  <a:pt x="5" y="5"/>
                  <a:pt x="5" y="5"/>
                  <a:pt x="5" y="5"/>
                </a:cubicBezTo>
                <a:cubicBezTo>
                  <a:pt x="5" y="63"/>
                  <a:pt x="5" y="63"/>
                  <a:pt x="5" y="63"/>
                </a:cubicBezTo>
                <a:cubicBezTo>
                  <a:pt x="54" y="63"/>
                  <a:pt x="54" y="63"/>
                  <a:pt x="54" y="63"/>
                </a:cubicBezTo>
                <a:lnTo>
                  <a:pt x="54" y="24"/>
                </a:lnTo>
                <a:close/>
                <a:moveTo>
                  <a:pt x="16" y="29"/>
                </a:moveTo>
                <a:cubicBezTo>
                  <a:pt x="43" y="29"/>
                  <a:pt x="43" y="29"/>
                  <a:pt x="43" y="29"/>
                </a:cubicBezTo>
                <a:cubicBezTo>
                  <a:pt x="44" y="29"/>
                  <a:pt x="44" y="29"/>
                  <a:pt x="44" y="30"/>
                </a:cubicBezTo>
                <a:cubicBezTo>
                  <a:pt x="44" y="32"/>
                  <a:pt x="44" y="32"/>
                  <a:pt x="44" y="32"/>
                </a:cubicBezTo>
                <a:cubicBezTo>
                  <a:pt x="44" y="33"/>
                  <a:pt x="44" y="34"/>
                  <a:pt x="43" y="34"/>
                </a:cubicBezTo>
                <a:cubicBezTo>
                  <a:pt x="16" y="34"/>
                  <a:pt x="16" y="34"/>
                  <a:pt x="16" y="34"/>
                </a:cubicBezTo>
                <a:cubicBezTo>
                  <a:pt x="16" y="34"/>
                  <a:pt x="15" y="33"/>
                  <a:pt x="15" y="32"/>
                </a:cubicBezTo>
                <a:cubicBezTo>
                  <a:pt x="15" y="30"/>
                  <a:pt x="15" y="30"/>
                  <a:pt x="15" y="30"/>
                </a:cubicBezTo>
                <a:cubicBezTo>
                  <a:pt x="15" y="29"/>
                  <a:pt x="16" y="29"/>
                  <a:pt x="16" y="29"/>
                </a:cubicBezTo>
                <a:close/>
                <a:moveTo>
                  <a:pt x="44" y="40"/>
                </a:moveTo>
                <a:cubicBezTo>
                  <a:pt x="44" y="42"/>
                  <a:pt x="44" y="42"/>
                  <a:pt x="44" y="42"/>
                </a:cubicBezTo>
                <a:cubicBezTo>
                  <a:pt x="44" y="43"/>
                  <a:pt x="44" y="43"/>
                  <a:pt x="43" y="43"/>
                </a:cubicBezTo>
                <a:cubicBezTo>
                  <a:pt x="16" y="43"/>
                  <a:pt x="16" y="43"/>
                  <a:pt x="16" y="43"/>
                </a:cubicBezTo>
                <a:cubicBezTo>
                  <a:pt x="16" y="43"/>
                  <a:pt x="15" y="43"/>
                  <a:pt x="15" y="42"/>
                </a:cubicBezTo>
                <a:cubicBezTo>
                  <a:pt x="15" y="40"/>
                  <a:pt x="15" y="40"/>
                  <a:pt x="15" y="40"/>
                </a:cubicBezTo>
                <a:cubicBezTo>
                  <a:pt x="15" y="39"/>
                  <a:pt x="16" y="39"/>
                  <a:pt x="16" y="39"/>
                </a:cubicBezTo>
                <a:cubicBezTo>
                  <a:pt x="43" y="39"/>
                  <a:pt x="43" y="39"/>
                  <a:pt x="43" y="39"/>
                </a:cubicBezTo>
                <a:cubicBezTo>
                  <a:pt x="44" y="39"/>
                  <a:pt x="44" y="39"/>
                  <a:pt x="44" y="40"/>
                </a:cubicBezTo>
                <a:close/>
                <a:moveTo>
                  <a:pt x="44" y="49"/>
                </a:moveTo>
                <a:cubicBezTo>
                  <a:pt x="44" y="52"/>
                  <a:pt x="44" y="52"/>
                  <a:pt x="44" y="52"/>
                </a:cubicBezTo>
                <a:cubicBezTo>
                  <a:pt x="44" y="53"/>
                  <a:pt x="44" y="53"/>
                  <a:pt x="43" y="53"/>
                </a:cubicBezTo>
                <a:cubicBezTo>
                  <a:pt x="16" y="53"/>
                  <a:pt x="16" y="53"/>
                  <a:pt x="16" y="53"/>
                </a:cubicBezTo>
                <a:cubicBezTo>
                  <a:pt x="16" y="53"/>
                  <a:pt x="15" y="53"/>
                  <a:pt x="15" y="52"/>
                </a:cubicBezTo>
                <a:cubicBezTo>
                  <a:pt x="15" y="49"/>
                  <a:pt x="15" y="49"/>
                  <a:pt x="15" y="49"/>
                </a:cubicBezTo>
                <a:cubicBezTo>
                  <a:pt x="15" y="49"/>
                  <a:pt x="16" y="48"/>
                  <a:pt x="16" y="48"/>
                </a:cubicBezTo>
                <a:cubicBezTo>
                  <a:pt x="43" y="48"/>
                  <a:pt x="43" y="48"/>
                  <a:pt x="43" y="48"/>
                </a:cubicBezTo>
                <a:cubicBezTo>
                  <a:pt x="44" y="48"/>
                  <a:pt x="44" y="49"/>
                  <a:pt x="44" y="49"/>
                </a:cubicBezTo>
                <a:close/>
                <a:moveTo>
                  <a:pt x="39" y="19"/>
                </a:moveTo>
                <a:cubicBezTo>
                  <a:pt x="54" y="19"/>
                  <a:pt x="54" y="19"/>
                  <a:pt x="54" y="19"/>
                </a:cubicBezTo>
                <a:cubicBezTo>
                  <a:pt x="53" y="18"/>
                  <a:pt x="53" y="18"/>
                  <a:pt x="53" y="18"/>
                </a:cubicBezTo>
                <a:cubicBezTo>
                  <a:pt x="41" y="6"/>
                  <a:pt x="41" y="6"/>
                  <a:pt x="41" y="6"/>
                </a:cubicBezTo>
                <a:cubicBezTo>
                  <a:pt x="41" y="5"/>
                  <a:pt x="40" y="5"/>
                  <a:pt x="39" y="5"/>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4" name="Freeform 193">
            <a:extLst>
              <a:ext uri="{FF2B5EF4-FFF2-40B4-BE49-F238E27FC236}">
                <a16:creationId xmlns:a16="http://schemas.microsoft.com/office/drawing/2014/main" id="{E54C1932-B316-4C52-8730-C3809F9639DC}"/>
              </a:ext>
            </a:extLst>
          </p:cNvPr>
          <p:cNvSpPr>
            <a:spLocks noEditPoints="1"/>
          </p:cNvSpPr>
          <p:nvPr/>
        </p:nvSpPr>
        <p:spPr bwMode="auto">
          <a:xfrm>
            <a:off x="1707845" y="4844502"/>
            <a:ext cx="337656" cy="451462"/>
          </a:xfrm>
          <a:custGeom>
            <a:avLst/>
            <a:gdLst>
              <a:gd name="T0" fmla="*/ 203200 w 59"/>
              <a:gd name="T1" fmla="*/ 68636 h 68"/>
              <a:gd name="T2" fmla="*/ 203200 w 59"/>
              <a:gd name="T3" fmla="*/ 219635 h 68"/>
              <a:gd name="T4" fmla="*/ 189424 w 59"/>
              <a:gd name="T5" fmla="*/ 233362 h 68"/>
              <a:gd name="T6" fmla="*/ 13776 w 59"/>
              <a:gd name="T7" fmla="*/ 233362 h 68"/>
              <a:gd name="T8" fmla="*/ 0 w 59"/>
              <a:gd name="T9" fmla="*/ 219635 h 68"/>
              <a:gd name="T10" fmla="*/ 0 w 59"/>
              <a:gd name="T11" fmla="*/ 10295 h 68"/>
              <a:gd name="T12" fmla="*/ 13776 w 59"/>
              <a:gd name="T13" fmla="*/ 0 h 68"/>
              <a:gd name="T14" fmla="*/ 130875 w 59"/>
              <a:gd name="T15" fmla="*/ 0 h 68"/>
              <a:gd name="T16" fmla="*/ 151539 w 59"/>
              <a:gd name="T17" fmla="*/ 6864 h 68"/>
              <a:gd name="T18" fmla="*/ 192868 w 59"/>
              <a:gd name="T19" fmla="*/ 48045 h 68"/>
              <a:gd name="T20" fmla="*/ 203200 w 59"/>
              <a:gd name="T21" fmla="*/ 68636 h 68"/>
              <a:gd name="T22" fmla="*/ 185980 w 59"/>
              <a:gd name="T23" fmla="*/ 82363 h 68"/>
              <a:gd name="T24" fmla="*/ 130875 w 59"/>
              <a:gd name="T25" fmla="*/ 82363 h 68"/>
              <a:gd name="T26" fmla="*/ 117098 w 59"/>
              <a:gd name="T27" fmla="*/ 68636 h 68"/>
              <a:gd name="T28" fmla="*/ 117098 w 59"/>
              <a:gd name="T29" fmla="*/ 17159 h 68"/>
              <a:gd name="T30" fmla="*/ 17220 w 59"/>
              <a:gd name="T31" fmla="*/ 17159 h 68"/>
              <a:gd name="T32" fmla="*/ 17220 w 59"/>
              <a:gd name="T33" fmla="*/ 216203 h 68"/>
              <a:gd name="T34" fmla="*/ 185980 w 59"/>
              <a:gd name="T35" fmla="*/ 216203 h 68"/>
              <a:gd name="T36" fmla="*/ 185980 w 59"/>
              <a:gd name="T37" fmla="*/ 82363 h 68"/>
              <a:gd name="T38" fmla="*/ 55105 w 59"/>
              <a:gd name="T39" fmla="*/ 99522 h 68"/>
              <a:gd name="T40" fmla="*/ 148095 w 59"/>
              <a:gd name="T41" fmla="*/ 99522 h 68"/>
              <a:gd name="T42" fmla="*/ 151539 w 59"/>
              <a:gd name="T43" fmla="*/ 102954 h 68"/>
              <a:gd name="T44" fmla="*/ 151539 w 59"/>
              <a:gd name="T45" fmla="*/ 109817 h 68"/>
              <a:gd name="T46" fmla="*/ 148095 w 59"/>
              <a:gd name="T47" fmla="*/ 116681 h 68"/>
              <a:gd name="T48" fmla="*/ 55105 w 59"/>
              <a:gd name="T49" fmla="*/ 116681 h 68"/>
              <a:gd name="T50" fmla="*/ 51661 w 59"/>
              <a:gd name="T51" fmla="*/ 109817 h 68"/>
              <a:gd name="T52" fmla="*/ 51661 w 59"/>
              <a:gd name="T53" fmla="*/ 102954 h 68"/>
              <a:gd name="T54" fmla="*/ 55105 w 59"/>
              <a:gd name="T55" fmla="*/ 99522 h 68"/>
              <a:gd name="T56" fmla="*/ 151539 w 59"/>
              <a:gd name="T57" fmla="*/ 137272 h 68"/>
              <a:gd name="T58" fmla="*/ 151539 w 59"/>
              <a:gd name="T59" fmla="*/ 144135 h 68"/>
              <a:gd name="T60" fmla="*/ 148095 w 59"/>
              <a:gd name="T61" fmla="*/ 147567 h 68"/>
              <a:gd name="T62" fmla="*/ 55105 w 59"/>
              <a:gd name="T63" fmla="*/ 147567 h 68"/>
              <a:gd name="T64" fmla="*/ 51661 w 59"/>
              <a:gd name="T65" fmla="*/ 144135 h 68"/>
              <a:gd name="T66" fmla="*/ 51661 w 59"/>
              <a:gd name="T67" fmla="*/ 137272 h 68"/>
              <a:gd name="T68" fmla="*/ 55105 w 59"/>
              <a:gd name="T69" fmla="*/ 133840 h 68"/>
              <a:gd name="T70" fmla="*/ 148095 w 59"/>
              <a:gd name="T71" fmla="*/ 133840 h 68"/>
              <a:gd name="T72" fmla="*/ 151539 w 59"/>
              <a:gd name="T73" fmla="*/ 137272 h 68"/>
              <a:gd name="T74" fmla="*/ 151539 w 59"/>
              <a:gd name="T75" fmla="*/ 168158 h 68"/>
              <a:gd name="T76" fmla="*/ 151539 w 59"/>
              <a:gd name="T77" fmla="*/ 178453 h 68"/>
              <a:gd name="T78" fmla="*/ 148095 w 59"/>
              <a:gd name="T79" fmla="*/ 181885 h 68"/>
              <a:gd name="T80" fmla="*/ 55105 w 59"/>
              <a:gd name="T81" fmla="*/ 181885 h 68"/>
              <a:gd name="T82" fmla="*/ 51661 w 59"/>
              <a:gd name="T83" fmla="*/ 178453 h 68"/>
              <a:gd name="T84" fmla="*/ 51661 w 59"/>
              <a:gd name="T85" fmla="*/ 168158 h 68"/>
              <a:gd name="T86" fmla="*/ 55105 w 59"/>
              <a:gd name="T87" fmla="*/ 164726 h 68"/>
              <a:gd name="T88" fmla="*/ 148095 w 59"/>
              <a:gd name="T89" fmla="*/ 164726 h 68"/>
              <a:gd name="T90" fmla="*/ 151539 w 59"/>
              <a:gd name="T91" fmla="*/ 168158 h 68"/>
              <a:gd name="T92" fmla="*/ 134319 w 59"/>
              <a:gd name="T93" fmla="*/ 65204 h 68"/>
              <a:gd name="T94" fmla="*/ 185980 w 59"/>
              <a:gd name="T95" fmla="*/ 65204 h 68"/>
              <a:gd name="T96" fmla="*/ 182536 w 59"/>
              <a:gd name="T97" fmla="*/ 61772 h 68"/>
              <a:gd name="T98" fmla="*/ 141207 w 59"/>
              <a:gd name="T99" fmla="*/ 20591 h 68"/>
              <a:gd name="T100" fmla="*/ 134319 w 59"/>
              <a:gd name="T101" fmla="*/ 17159 h 68"/>
              <a:gd name="T102" fmla="*/ 134319 w 59"/>
              <a:gd name="T103" fmla="*/ 65204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68">
                <a:moveTo>
                  <a:pt x="59" y="20"/>
                </a:moveTo>
                <a:cubicBezTo>
                  <a:pt x="59" y="64"/>
                  <a:pt x="59" y="64"/>
                  <a:pt x="59" y="64"/>
                </a:cubicBezTo>
                <a:cubicBezTo>
                  <a:pt x="59" y="66"/>
                  <a:pt x="57" y="68"/>
                  <a:pt x="55" y="68"/>
                </a:cubicBezTo>
                <a:cubicBezTo>
                  <a:pt x="4" y="68"/>
                  <a:pt x="4" y="68"/>
                  <a:pt x="4" y="68"/>
                </a:cubicBezTo>
                <a:cubicBezTo>
                  <a:pt x="2" y="68"/>
                  <a:pt x="0" y="66"/>
                  <a:pt x="0" y="64"/>
                </a:cubicBezTo>
                <a:cubicBezTo>
                  <a:pt x="0" y="3"/>
                  <a:pt x="0" y="3"/>
                  <a:pt x="0" y="3"/>
                </a:cubicBezTo>
                <a:cubicBezTo>
                  <a:pt x="0" y="1"/>
                  <a:pt x="2" y="0"/>
                  <a:pt x="4" y="0"/>
                </a:cubicBezTo>
                <a:cubicBezTo>
                  <a:pt x="38" y="0"/>
                  <a:pt x="38" y="0"/>
                  <a:pt x="38" y="0"/>
                </a:cubicBezTo>
                <a:cubicBezTo>
                  <a:pt x="40" y="0"/>
                  <a:pt x="43" y="1"/>
                  <a:pt x="44" y="2"/>
                </a:cubicBezTo>
                <a:cubicBezTo>
                  <a:pt x="56" y="14"/>
                  <a:pt x="56" y="14"/>
                  <a:pt x="56" y="14"/>
                </a:cubicBezTo>
                <a:cubicBezTo>
                  <a:pt x="58" y="16"/>
                  <a:pt x="59" y="18"/>
                  <a:pt x="59" y="20"/>
                </a:cubicBezTo>
                <a:close/>
                <a:moveTo>
                  <a:pt x="54" y="24"/>
                </a:moveTo>
                <a:cubicBezTo>
                  <a:pt x="38" y="24"/>
                  <a:pt x="38" y="24"/>
                  <a:pt x="38" y="24"/>
                </a:cubicBezTo>
                <a:cubicBezTo>
                  <a:pt x="36" y="24"/>
                  <a:pt x="34" y="22"/>
                  <a:pt x="34" y="20"/>
                </a:cubicBezTo>
                <a:cubicBezTo>
                  <a:pt x="34" y="5"/>
                  <a:pt x="34" y="5"/>
                  <a:pt x="34" y="5"/>
                </a:cubicBezTo>
                <a:cubicBezTo>
                  <a:pt x="5" y="5"/>
                  <a:pt x="5" y="5"/>
                  <a:pt x="5" y="5"/>
                </a:cubicBezTo>
                <a:cubicBezTo>
                  <a:pt x="5" y="63"/>
                  <a:pt x="5" y="63"/>
                  <a:pt x="5" y="63"/>
                </a:cubicBezTo>
                <a:cubicBezTo>
                  <a:pt x="54" y="63"/>
                  <a:pt x="54" y="63"/>
                  <a:pt x="54" y="63"/>
                </a:cubicBezTo>
                <a:lnTo>
                  <a:pt x="54" y="24"/>
                </a:lnTo>
                <a:close/>
                <a:moveTo>
                  <a:pt x="16" y="29"/>
                </a:moveTo>
                <a:cubicBezTo>
                  <a:pt x="43" y="29"/>
                  <a:pt x="43" y="29"/>
                  <a:pt x="43" y="29"/>
                </a:cubicBezTo>
                <a:cubicBezTo>
                  <a:pt x="44" y="29"/>
                  <a:pt x="44" y="29"/>
                  <a:pt x="44" y="30"/>
                </a:cubicBezTo>
                <a:cubicBezTo>
                  <a:pt x="44" y="32"/>
                  <a:pt x="44" y="32"/>
                  <a:pt x="44" y="32"/>
                </a:cubicBezTo>
                <a:cubicBezTo>
                  <a:pt x="44" y="33"/>
                  <a:pt x="44" y="34"/>
                  <a:pt x="43" y="34"/>
                </a:cubicBezTo>
                <a:cubicBezTo>
                  <a:pt x="16" y="34"/>
                  <a:pt x="16" y="34"/>
                  <a:pt x="16" y="34"/>
                </a:cubicBezTo>
                <a:cubicBezTo>
                  <a:pt x="16" y="34"/>
                  <a:pt x="15" y="33"/>
                  <a:pt x="15" y="32"/>
                </a:cubicBezTo>
                <a:cubicBezTo>
                  <a:pt x="15" y="30"/>
                  <a:pt x="15" y="30"/>
                  <a:pt x="15" y="30"/>
                </a:cubicBezTo>
                <a:cubicBezTo>
                  <a:pt x="15" y="29"/>
                  <a:pt x="16" y="29"/>
                  <a:pt x="16" y="29"/>
                </a:cubicBezTo>
                <a:close/>
                <a:moveTo>
                  <a:pt x="44" y="40"/>
                </a:moveTo>
                <a:cubicBezTo>
                  <a:pt x="44" y="42"/>
                  <a:pt x="44" y="42"/>
                  <a:pt x="44" y="42"/>
                </a:cubicBezTo>
                <a:cubicBezTo>
                  <a:pt x="44" y="43"/>
                  <a:pt x="44" y="43"/>
                  <a:pt x="43" y="43"/>
                </a:cubicBezTo>
                <a:cubicBezTo>
                  <a:pt x="16" y="43"/>
                  <a:pt x="16" y="43"/>
                  <a:pt x="16" y="43"/>
                </a:cubicBezTo>
                <a:cubicBezTo>
                  <a:pt x="16" y="43"/>
                  <a:pt x="15" y="43"/>
                  <a:pt x="15" y="42"/>
                </a:cubicBezTo>
                <a:cubicBezTo>
                  <a:pt x="15" y="40"/>
                  <a:pt x="15" y="40"/>
                  <a:pt x="15" y="40"/>
                </a:cubicBezTo>
                <a:cubicBezTo>
                  <a:pt x="15" y="39"/>
                  <a:pt x="16" y="39"/>
                  <a:pt x="16" y="39"/>
                </a:cubicBezTo>
                <a:cubicBezTo>
                  <a:pt x="43" y="39"/>
                  <a:pt x="43" y="39"/>
                  <a:pt x="43" y="39"/>
                </a:cubicBezTo>
                <a:cubicBezTo>
                  <a:pt x="44" y="39"/>
                  <a:pt x="44" y="39"/>
                  <a:pt x="44" y="40"/>
                </a:cubicBezTo>
                <a:close/>
                <a:moveTo>
                  <a:pt x="44" y="49"/>
                </a:moveTo>
                <a:cubicBezTo>
                  <a:pt x="44" y="52"/>
                  <a:pt x="44" y="52"/>
                  <a:pt x="44" y="52"/>
                </a:cubicBezTo>
                <a:cubicBezTo>
                  <a:pt x="44" y="53"/>
                  <a:pt x="44" y="53"/>
                  <a:pt x="43" y="53"/>
                </a:cubicBezTo>
                <a:cubicBezTo>
                  <a:pt x="16" y="53"/>
                  <a:pt x="16" y="53"/>
                  <a:pt x="16" y="53"/>
                </a:cubicBezTo>
                <a:cubicBezTo>
                  <a:pt x="16" y="53"/>
                  <a:pt x="15" y="53"/>
                  <a:pt x="15" y="52"/>
                </a:cubicBezTo>
                <a:cubicBezTo>
                  <a:pt x="15" y="49"/>
                  <a:pt x="15" y="49"/>
                  <a:pt x="15" y="49"/>
                </a:cubicBezTo>
                <a:cubicBezTo>
                  <a:pt x="15" y="49"/>
                  <a:pt x="16" y="48"/>
                  <a:pt x="16" y="48"/>
                </a:cubicBezTo>
                <a:cubicBezTo>
                  <a:pt x="43" y="48"/>
                  <a:pt x="43" y="48"/>
                  <a:pt x="43" y="48"/>
                </a:cubicBezTo>
                <a:cubicBezTo>
                  <a:pt x="44" y="48"/>
                  <a:pt x="44" y="49"/>
                  <a:pt x="44" y="49"/>
                </a:cubicBezTo>
                <a:close/>
                <a:moveTo>
                  <a:pt x="39" y="19"/>
                </a:moveTo>
                <a:cubicBezTo>
                  <a:pt x="54" y="19"/>
                  <a:pt x="54" y="19"/>
                  <a:pt x="54" y="19"/>
                </a:cubicBezTo>
                <a:cubicBezTo>
                  <a:pt x="53" y="18"/>
                  <a:pt x="53" y="18"/>
                  <a:pt x="53" y="18"/>
                </a:cubicBezTo>
                <a:cubicBezTo>
                  <a:pt x="41" y="6"/>
                  <a:pt x="41" y="6"/>
                  <a:pt x="41" y="6"/>
                </a:cubicBezTo>
                <a:cubicBezTo>
                  <a:pt x="41" y="5"/>
                  <a:pt x="40" y="5"/>
                  <a:pt x="39" y="5"/>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5" name="Freeform 884">
            <a:extLst>
              <a:ext uri="{FF2B5EF4-FFF2-40B4-BE49-F238E27FC236}">
                <a16:creationId xmlns:a16="http://schemas.microsoft.com/office/drawing/2014/main" id="{DF952395-9B97-44CA-8032-5E796180A2D3}"/>
              </a:ext>
            </a:extLst>
          </p:cNvPr>
          <p:cNvSpPr>
            <a:spLocks noChangeArrowheads="1"/>
          </p:cNvSpPr>
          <p:nvPr/>
        </p:nvSpPr>
        <p:spPr bwMode="auto">
          <a:xfrm>
            <a:off x="980237" y="3351533"/>
            <a:ext cx="577037" cy="477900"/>
          </a:xfrm>
          <a:custGeom>
            <a:avLst/>
            <a:gdLst/>
            <a:ahLst/>
            <a:cxnLst/>
            <a:rect l="0" t="0" r="r" b="b"/>
            <a:pathLst>
              <a:path w="315553" h="315553">
                <a:moveTo>
                  <a:pt x="161926" y="234950"/>
                </a:moveTo>
                <a:lnTo>
                  <a:pt x="180609" y="234950"/>
                </a:lnTo>
                <a:cubicBezTo>
                  <a:pt x="183540" y="234950"/>
                  <a:pt x="185372" y="236991"/>
                  <a:pt x="185372" y="239372"/>
                </a:cubicBezTo>
                <a:cubicBezTo>
                  <a:pt x="185372" y="241754"/>
                  <a:pt x="183540" y="244135"/>
                  <a:pt x="180609" y="244135"/>
                </a:cubicBezTo>
                <a:lnTo>
                  <a:pt x="161926" y="244135"/>
                </a:lnTo>
                <a:cubicBezTo>
                  <a:pt x="159361" y="244135"/>
                  <a:pt x="157163" y="241754"/>
                  <a:pt x="157163" y="239372"/>
                </a:cubicBezTo>
                <a:cubicBezTo>
                  <a:pt x="157163" y="236991"/>
                  <a:pt x="159361" y="234950"/>
                  <a:pt x="161926" y="234950"/>
                </a:cubicBezTo>
                <a:close/>
                <a:moveTo>
                  <a:pt x="90427" y="234950"/>
                </a:moveTo>
                <a:lnTo>
                  <a:pt x="137811" y="234950"/>
                </a:lnTo>
                <a:cubicBezTo>
                  <a:pt x="140343" y="234950"/>
                  <a:pt x="142514" y="236991"/>
                  <a:pt x="142514" y="239372"/>
                </a:cubicBezTo>
                <a:cubicBezTo>
                  <a:pt x="142514" y="241754"/>
                  <a:pt x="140343" y="244135"/>
                  <a:pt x="137811" y="244135"/>
                </a:cubicBezTo>
                <a:lnTo>
                  <a:pt x="90427" y="244135"/>
                </a:lnTo>
                <a:cubicBezTo>
                  <a:pt x="87896" y="244135"/>
                  <a:pt x="85725" y="241754"/>
                  <a:pt x="85725" y="239372"/>
                </a:cubicBezTo>
                <a:cubicBezTo>
                  <a:pt x="85725" y="236991"/>
                  <a:pt x="87896" y="234950"/>
                  <a:pt x="90427" y="234950"/>
                </a:cubicBezTo>
                <a:close/>
                <a:moveTo>
                  <a:pt x="73314" y="219259"/>
                </a:moveTo>
                <a:cubicBezTo>
                  <a:pt x="75479" y="220676"/>
                  <a:pt x="75839" y="223510"/>
                  <a:pt x="74396" y="225635"/>
                </a:cubicBezTo>
                <a:lnTo>
                  <a:pt x="49862" y="258225"/>
                </a:lnTo>
                <a:cubicBezTo>
                  <a:pt x="48780" y="259287"/>
                  <a:pt x="47337" y="259996"/>
                  <a:pt x="45893" y="259996"/>
                </a:cubicBezTo>
                <a:cubicBezTo>
                  <a:pt x="44450" y="259996"/>
                  <a:pt x="43007" y="259287"/>
                  <a:pt x="41925" y="258225"/>
                </a:cubicBezTo>
                <a:lnTo>
                  <a:pt x="30018" y="242284"/>
                </a:lnTo>
                <a:cubicBezTo>
                  <a:pt x="28575" y="240159"/>
                  <a:pt x="28936" y="237325"/>
                  <a:pt x="31100" y="235908"/>
                </a:cubicBezTo>
                <a:cubicBezTo>
                  <a:pt x="33266" y="234137"/>
                  <a:pt x="36152" y="234491"/>
                  <a:pt x="37956" y="236617"/>
                </a:cubicBezTo>
                <a:lnTo>
                  <a:pt x="45893" y="247598"/>
                </a:lnTo>
                <a:lnTo>
                  <a:pt x="66820" y="219968"/>
                </a:lnTo>
                <a:cubicBezTo>
                  <a:pt x="68263" y="217842"/>
                  <a:pt x="71149" y="217488"/>
                  <a:pt x="73314" y="219259"/>
                </a:cubicBezTo>
                <a:close/>
                <a:moveTo>
                  <a:pt x="138023" y="166688"/>
                </a:moveTo>
                <a:lnTo>
                  <a:pt x="166059" y="166688"/>
                </a:lnTo>
                <a:cubicBezTo>
                  <a:pt x="168934" y="166688"/>
                  <a:pt x="171091" y="168805"/>
                  <a:pt x="171091" y="171274"/>
                </a:cubicBezTo>
                <a:cubicBezTo>
                  <a:pt x="171091" y="174096"/>
                  <a:pt x="168934" y="175860"/>
                  <a:pt x="166059" y="175860"/>
                </a:cubicBezTo>
                <a:lnTo>
                  <a:pt x="138023" y="175860"/>
                </a:lnTo>
                <a:cubicBezTo>
                  <a:pt x="135507" y="175860"/>
                  <a:pt x="133350" y="174096"/>
                  <a:pt x="133350" y="171274"/>
                </a:cubicBezTo>
                <a:cubicBezTo>
                  <a:pt x="133350" y="168805"/>
                  <a:pt x="135507" y="166688"/>
                  <a:pt x="138023" y="166688"/>
                </a:cubicBezTo>
                <a:close/>
                <a:moveTo>
                  <a:pt x="90436" y="166688"/>
                </a:moveTo>
                <a:lnTo>
                  <a:pt x="113628" y="166688"/>
                </a:lnTo>
                <a:cubicBezTo>
                  <a:pt x="116527" y="166688"/>
                  <a:pt x="118701" y="168805"/>
                  <a:pt x="118701" y="171274"/>
                </a:cubicBezTo>
                <a:cubicBezTo>
                  <a:pt x="118701" y="174096"/>
                  <a:pt x="116527" y="175860"/>
                  <a:pt x="113628" y="175860"/>
                </a:cubicBezTo>
                <a:lnTo>
                  <a:pt x="90436" y="175860"/>
                </a:lnTo>
                <a:cubicBezTo>
                  <a:pt x="87899" y="175860"/>
                  <a:pt x="85725" y="174096"/>
                  <a:pt x="85725" y="171274"/>
                </a:cubicBezTo>
                <a:cubicBezTo>
                  <a:pt x="85725" y="168805"/>
                  <a:pt x="87899" y="166688"/>
                  <a:pt x="90436" y="166688"/>
                </a:cubicBezTo>
                <a:close/>
                <a:moveTo>
                  <a:pt x="33523" y="155778"/>
                </a:moveTo>
                <a:cubicBezTo>
                  <a:pt x="35295" y="153988"/>
                  <a:pt x="38131" y="153988"/>
                  <a:pt x="40258" y="155778"/>
                </a:cubicBezTo>
                <a:lnTo>
                  <a:pt x="49830" y="165443"/>
                </a:lnTo>
                <a:lnTo>
                  <a:pt x="59401" y="155778"/>
                </a:lnTo>
                <a:cubicBezTo>
                  <a:pt x="61173" y="153988"/>
                  <a:pt x="64364" y="153988"/>
                  <a:pt x="66136" y="155778"/>
                </a:cubicBezTo>
                <a:cubicBezTo>
                  <a:pt x="67909" y="157568"/>
                  <a:pt x="67909" y="160789"/>
                  <a:pt x="66136" y="162579"/>
                </a:cubicBezTo>
                <a:lnTo>
                  <a:pt x="56565" y="172244"/>
                </a:lnTo>
                <a:lnTo>
                  <a:pt x="66136" y="181909"/>
                </a:lnTo>
                <a:cubicBezTo>
                  <a:pt x="67909" y="183699"/>
                  <a:pt x="67909" y="186563"/>
                  <a:pt x="66136" y="188710"/>
                </a:cubicBezTo>
                <a:cubicBezTo>
                  <a:pt x="65073" y="189784"/>
                  <a:pt x="64009" y="190142"/>
                  <a:pt x="62591" y="190142"/>
                </a:cubicBezTo>
                <a:cubicBezTo>
                  <a:pt x="61528" y="190142"/>
                  <a:pt x="60464" y="189784"/>
                  <a:pt x="59401" y="188710"/>
                </a:cubicBezTo>
                <a:lnTo>
                  <a:pt x="49830" y="179045"/>
                </a:lnTo>
                <a:lnTo>
                  <a:pt x="40258" y="188710"/>
                </a:lnTo>
                <a:cubicBezTo>
                  <a:pt x="39195" y="189784"/>
                  <a:pt x="38131" y="190142"/>
                  <a:pt x="36713" y="190142"/>
                </a:cubicBezTo>
                <a:cubicBezTo>
                  <a:pt x="35650" y="190142"/>
                  <a:pt x="34586" y="189784"/>
                  <a:pt x="33523" y="188710"/>
                </a:cubicBezTo>
                <a:cubicBezTo>
                  <a:pt x="31750" y="186563"/>
                  <a:pt x="31750" y="183699"/>
                  <a:pt x="33523" y="181909"/>
                </a:cubicBezTo>
                <a:lnTo>
                  <a:pt x="43094" y="172244"/>
                </a:lnTo>
                <a:lnTo>
                  <a:pt x="33523" y="162579"/>
                </a:lnTo>
                <a:cubicBezTo>
                  <a:pt x="31750" y="160789"/>
                  <a:pt x="31750" y="157568"/>
                  <a:pt x="33523" y="155778"/>
                </a:cubicBezTo>
                <a:close/>
                <a:moveTo>
                  <a:pt x="143164" y="100013"/>
                </a:moveTo>
                <a:lnTo>
                  <a:pt x="180687" y="100013"/>
                </a:lnTo>
                <a:cubicBezTo>
                  <a:pt x="183573" y="100013"/>
                  <a:pt x="185377" y="102054"/>
                  <a:pt x="185377" y="104435"/>
                </a:cubicBezTo>
                <a:cubicBezTo>
                  <a:pt x="185377" y="107157"/>
                  <a:pt x="183573" y="109198"/>
                  <a:pt x="180687" y="109198"/>
                </a:cubicBezTo>
                <a:lnTo>
                  <a:pt x="143164" y="109198"/>
                </a:lnTo>
                <a:cubicBezTo>
                  <a:pt x="140278" y="109198"/>
                  <a:pt x="138113" y="107157"/>
                  <a:pt x="138113" y="104435"/>
                </a:cubicBezTo>
                <a:cubicBezTo>
                  <a:pt x="138113" y="102054"/>
                  <a:pt x="140278" y="100013"/>
                  <a:pt x="143164" y="100013"/>
                </a:cubicBezTo>
                <a:close/>
                <a:moveTo>
                  <a:pt x="90442" y="100013"/>
                </a:moveTo>
                <a:lnTo>
                  <a:pt x="118745" y="100013"/>
                </a:lnTo>
                <a:cubicBezTo>
                  <a:pt x="121285" y="100013"/>
                  <a:pt x="123462" y="102054"/>
                  <a:pt x="123462" y="104435"/>
                </a:cubicBezTo>
                <a:cubicBezTo>
                  <a:pt x="123462" y="107157"/>
                  <a:pt x="121285" y="109198"/>
                  <a:pt x="118745" y="109198"/>
                </a:cubicBezTo>
                <a:lnTo>
                  <a:pt x="90442" y="109198"/>
                </a:lnTo>
                <a:cubicBezTo>
                  <a:pt x="87902" y="109198"/>
                  <a:pt x="85725" y="107157"/>
                  <a:pt x="85725" y="104435"/>
                </a:cubicBezTo>
                <a:cubicBezTo>
                  <a:pt x="85725" y="102054"/>
                  <a:pt x="87902" y="100013"/>
                  <a:pt x="90442" y="100013"/>
                </a:cubicBezTo>
                <a:close/>
                <a:moveTo>
                  <a:pt x="73314" y="85555"/>
                </a:moveTo>
                <a:cubicBezTo>
                  <a:pt x="75479" y="86972"/>
                  <a:pt x="75839" y="90160"/>
                  <a:pt x="74396" y="92285"/>
                </a:cubicBezTo>
                <a:lnTo>
                  <a:pt x="49862" y="124520"/>
                </a:lnTo>
                <a:cubicBezTo>
                  <a:pt x="48780" y="125583"/>
                  <a:pt x="47337" y="126646"/>
                  <a:pt x="45893" y="126646"/>
                </a:cubicBezTo>
                <a:cubicBezTo>
                  <a:pt x="44450" y="126646"/>
                  <a:pt x="43007" y="125583"/>
                  <a:pt x="41925" y="124520"/>
                </a:cubicBezTo>
                <a:lnTo>
                  <a:pt x="30018" y="108934"/>
                </a:lnTo>
                <a:cubicBezTo>
                  <a:pt x="28575" y="106809"/>
                  <a:pt x="28936" y="103621"/>
                  <a:pt x="31100" y="102204"/>
                </a:cubicBezTo>
                <a:cubicBezTo>
                  <a:pt x="33266" y="100787"/>
                  <a:pt x="36152" y="101141"/>
                  <a:pt x="37956" y="103266"/>
                </a:cubicBezTo>
                <a:lnTo>
                  <a:pt x="45893" y="113893"/>
                </a:lnTo>
                <a:lnTo>
                  <a:pt x="66820" y="86617"/>
                </a:lnTo>
                <a:cubicBezTo>
                  <a:pt x="68263" y="84492"/>
                  <a:pt x="71149" y="84138"/>
                  <a:pt x="73314" y="85555"/>
                </a:cubicBezTo>
                <a:close/>
                <a:moveTo>
                  <a:pt x="19135" y="47603"/>
                </a:moveTo>
                <a:cubicBezTo>
                  <a:pt x="14080" y="47603"/>
                  <a:pt x="9748" y="51931"/>
                  <a:pt x="9748" y="57340"/>
                </a:cubicBezTo>
                <a:lnTo>
                  <a:pt x="9748" y="296439"/>
                </a:lnTo>
                <a:cubicBezTo>
                  <a:pt x="9748" y="301849"/>
                  <a:pt x="14080" y="306176"/>
                  <a:pt x="19135" y="306176"/>
                </a:cubicBezTo>
                <a:lnTo>
                  <a:pt x="196404" y="306176"/>
                </a:lnTo>
                <a:cubicBezTo>
                  <a:pt x="201820" y="306176"/>
                  <a:pt x="206152" y="301849"/>
                  <a:pt x="206152" y="296439"/>
                </a:cubicBezTo>
                <a:lnTo>
                  <a:pt x="206152" y="57340"/>
                </a:lnTo>
                <a:cubicBezTo>
                  <a:pt x="206152" y="51931"/>
                  <a:pt x="201820" y="47603"/>
                  <a:pt x="196404" y="47603"/>
                </a:cubicBezTo>
                <a:lnTo>
                  <a:pt x="163550" y="47603"/>
                </a:lnTo>
                <a:lnTo>
                  <a:pt x="163550" y="50488"/>
                </a:lnTo>
                <a:cubicBezTo>
                  <a:pt x="163550" y="58783"/>
                  <a:pt x="156690" y="65635"/>
                  <a:pt x="148386" y="65635"/>
                </a:cubicBezTo>
                <a:lnTo>
                  <a:pt x="67153" y="65635"/>
                </a:lnTo>
                <a:cubicBezTo>
                  <a:pt x="58849" y="65635"/>
                  <a:pt x="51990" y="58783"/>
                  <a:pt x="51990" y="50488"/>
                </a:cubicBezTo>
                <a:lnTo>
                  <a:pt x="51990" y="47603"/>
                </a:lnTo>
                <a:lnTo>
                  <a:pt x="19135" y="47603"/>
                </a:lnTo>
                <a:close/>
                <a:moveTo>
                  <a:pt x="282349" y="20411"/>
                </a:moveTo>
                <a:cubicBezTo>
                  <a:pt x="284050" y="19050"/>
                  <a:pt x="287111" y="19050"/>
                  <a:pt x="288812" y="20411"/>
                </a:cubicBezTo>
                <a:cubicBezTo>
                  <a:pt x="289493" y="21431"/>
                  <a:pt x="290173" y="22452"/>
                  <a:pt x="290173" y="23812"/>
                </a:cubicBezTo>
                <a:cubicBezTo>
                  <a:pt x="290173" y="24833"/>
                  <a:pt x="289493" y="26194"/>
                  <a:pt x="288812" y="26874"/>
                </a:cubicBezTo>
                <a:cubicBezTo>
                  <a:pt x="287792" y="27895"/>
                  <a:pt x="286771" y="28235"/>
                  <a:pt x="285411" y="28235"/>
                </a:cubicBezTo>
                <a:cubicBezTo>
                  <a:pt x="284390" y="28235"/>
                  <a:pt x="283029" y="27895"/>
                  <a:pt x="282349" y="26874"/>
                </a:cubicBezTo>
                <a:cubicBezTo>
                  <a:pt x="281669" y="26194"/>
                  <a:pt x="280988" y="24833"/>
                  <a:pt x="280988" y="23812"/>
                </a:cubicBezTo>
                <a:cubicBezTo>
                  <a:pt x="280988" y="22452"/>
                  <a:pt x="281669" y="21431"/>
                  <a:pt x="282349" y="20411"/>
                </a:cubicBezTo>
                <a:close/>
                <a:moveTo>
                  <a:pt x="231599" y="20411"/>
                </a:moveTo>
                <a:cubicBezTo>
                  <a:pt x="233363" y="19050"/>
                  <a:pt x="236538" y="19050"/>
                  <a:pt x="238302" y="20411"/>
                </a:cubicBezTo>
                <a:cubicBezTo>
                  <a:pt x="239008" y="21431"/>
                  <a:pt x="239360" y="22452"/>
                  <a:pt x="239360" y="23812"/>
                </a:cubicBezTo>
                <a:cubicBezTo>
                  <a:pt x="239360" y="24833"/>
                  <a:pt x="239008" y="26194"/>
                  <a:pt x="238302" y="26874"/>
                </a:cubicBezTo>
                <a:cubicBezTo>
                  <a:pt x="237244" y="27895"/>
                  <a:pt x="236185" y="28235"/>
                  <a:pt x="235127" y="28235"/>
                </a:cubicBezTo>
                <a:cubicBezTo>
                  <a:pt x="233716" y="28235"/>
                  <a:pt x="232305" y="27895"/>
                  <a:pt x="231599" y="26874"/>
                </a:cubicBezTo>
                <a:cubicBezTo>
                  <a:pt x="230894" y="26194"/>
                  <a:pt x="230188" y="24833"/>
                  <a:pt x="230188" y="23812"/>
                </a:cubicBezTo>
                <a:cubicBezTo>
                  <a:pt x="230188" y="22452"/>
                  <a:pt x="230894" y="21431"/>
                  <a:pt x="231599" y="20411"/>
                </a:cubicBezTo>
                <a:close/>
                <a:moveTo>
                  <a:pt x="260174" y="19050"/>
                </a:moveTo>
                <a:cubicBezTo>
                  <a:pt x="262644" y="19050"/>
                  <a:pt x="264760" y="21167"/>
                  <a:pt x="264760" y="23636"/>
                </a:cubicBezTo>
                <a:cubicBezTo>
                  <a:pt x="264760" y="26105"/>
                  <a:pt x="262644" y="28222"/>
                  <a:pt x="260174" y="28222"/>
                </a:cubicBezTo>
                <a:cubicBezTo>
                  <a:pt x="257352" y="28222"/>
                  <a:pt x="255588" y="26105"/>
                  <a:pt x="255588" y="23636"/>
                </a:cubicBezTo>
                <a:cubicBezTo>
                  <a:pt x="255588" y="21167"/>
                  <a:pt x="257352" y="19050"/>
                  <a:pt x="260174" y="19050"/>
                </a:cubicBezTo>
                <a:close/>
                <a:moveTo>
                  <a:pt x="107950" y="9376"/>
                </a:moveTo>
                <a:cubicBezTo>
                  <a:pt x="102174" y="9376"/>
                  <a:pt x="97480" y="14064"/>
                  <a:pt x="97480" y="19835"/>
                </a:cubicBezTo>
                <a:cubicBezTo>
                  <a:pt x="97480" y="22359"/>
                  <a:pt x="95314" y="24523"/>
                  <a:pt x="92426" y="24523"/>
                </a:cubicBezTo>
                <a:lnTo>
                  <a:pt x="67153" y="24523"/>
                </a:lnTo>
                <a:cubicBezTo>
                  <a:pt x="64265" y="24523"/>
                  <a:pt x="61738" y="27047"/>
                  <a:pt x="61738" y="29932"/>
                </a:cubicBezTo>
                <a:lnTo>
                  <a:pt x="61738" y="50488"/>
                </a:lnTo>
                <a:cubicBezTo>
                  <a:pt x="61738" y="53373"/>
                  <a:pt x="64265" y="55537"/>
                  <a:pt x="67153" y="55537"/>
                </a:cubicBezTo>
                <a:lnTo>
                  <a:pt x="148386" y="55537"/>
                </a:lnTo>
                <a:cubicBezTo>
                  <a:pt x="151636" y="55537"/>
                  <a:pt x="154163" y="53373"/>
                  <a:pt x="154163" y="50488"/>
                </a:cubicBezTo>
                <a:lnTo>
                  <a:pt x="154163" y="29932"/>
                </a:lnTo>
                <a:cubicBezTo>
                  <a:pt x="154163" y="27047"/>
                  <a:pt x="151636" y="24523"/>
                  <a:pt x="148386" y="24523"/>
                </a:cubicBezTo>
                <a:lnTo>
                  <a:pt x="123114" y="24523"/>
                </a:lnTo>
                <a:cubicBezTo>
                  <a:pt x="120587" y="24523"/>
                  <a:pt x="118420" y="22359"/>
                  <a:pt x="118420" y="19835"/>
                </a:cubicBezTo>
                <a:cubicBezTo>
                  <a:pt x="118420" y="14064"/>
                  <a:pt x="113727" y="9376"/>
                  <a:pt x="107950" y="9376"/>
                </a:cubicBezTo>
                <a:close/>
                <a:moveTo>
                  <a:pt x="169779" y="0"/>
                </a:moveTo>
                <a:lnTo>
                  <a:pt x="310874" y="0"/>
                </a:lnTo>
                <a:cubicBezTo>
                  <a:pt x="313394" y="0"/>
                  <a:pt x="315553" y="1803"/>
                  <a:pt x="315553" y="4688"/>
                </a:cubicBezTo>
                <a:lnTo>
                  <a:pt x="315553" y="42915"/>
                </a:lnTo>
                <a:lnTo>
                  <a:pt x="315553" y="310864"/>
                </a:lnTo>
                <a:cubicBezTo>
                  <a:pt x="315553" y="313389"/>
                  <a:pt x="313394" y="315553"/>
                  <a:pt x="310874" y="315553"/>
                </a:cubicBezTo>
                <a:lnTo>
                  <a:pt x="234568" y="315553"/>
                </a:lnTo>
                <a:cubicBezTo>
                  <a:pt x="231688" y="315553"/>
                  <a:pt x="229529" y="313389"/>
                  <a:pt x="229529" y="310864"/>
                </a:cubicBezTo>
                <a:cubicBezTo>
                  <a:pt x="229529" y="307979"/>
                  <a:pt x="231688" y="306176"/>
                  <a:pt x="234568" y="306176"/>
                </a:cubicBezTo>
                <a:lnTo>
                  <a:pt x="306195" y="306176"/>
                </a:lnTo>
                <a:lnTo>
                  <a:pt x="306195" y="47603"/>
                </a:lnTo>
                <a:lnTo>
                  <a:pt x="234568" y="47603"/>
                </a:lnTo>
                <a:cubicBezTo>
                  <a:pt x="231688" y="47603"/>
                  <a:pt x="229529" y="45439"/>
                  <a:pt x="229529" y="42915"/>
                </a:cubicBezTo>
                <a:cubicBezTo>
                  <a:pt x="229529" y="40391"/>
                  <a:pt x="231688" y="38227"/>
                  <a:pt x="234568" y="38227"/>
                </a:cubicBezTo>
                <a:lnTo>
                  <a:pt x="306195" y="38227"/>
                </a:lnTo>
                <a:lnTo>
                  <a:pt x="306195" y="9376"/>
                </a:lnTo>
                <a:lnTo>
                  <a:pt x="169779" y="9376"/>
                </a:lnTo>
                <a:cubicBezTo>
                  <a:pt x="167260" y="9376"/>
                  <a:pt x="165100" y="7213"/>
                  <a:pt x="165100" y="4688"/>
                </a:cubicBezTo>
                <a:cubicBezTo>
                  <a:pt x="165100" y="1803"/>
                  <a:pt x="167260" y="0"/>
                  <a:pt x="169779" y="0"/>
                </a:cubicBezTo>
                <a:close/>
                <a:moveTo>
                  <a:pt x="107950" y="0"/>
                </a:moveTo>
                <a:cubicBezTo>
                  <a:pt x="117337" y="0"/>
                  <a:pt x="125280" y="6491"/>
                  <a:pt x="127446" y="15146"/>
                </a:cubicBezTo>
                <a:lnTo>
                  <a:pt x="148386" y="15146"/>
                </a:lnTo>
                <a:cubicBezTo>
                  <a:pt x="156690" y="15146"/>
                  <a:pt x="163550" y="21998"/>
                  <a:pt x="163550" y="29932"/>
                </a:cubicBezTo>
                <a:lnTo>
                  <a:pt x="163550" y="38227"/>
                </a:lnTo>
                <a:lnTo>
                  <a:pt x="196404" y="38227"/>
                </a:lnTo>
                <a:cubicBezTo>
                  <a:pt x="206874" y="38227"/>
                  <a:pt x="215539" y="46521"/>
                  <a:pt x="215539" y="57340"/>
                </a:cubicBezTo>
                <a:lnTo>
                  <a:pt x="215539" y="296439"/>
                </a:lnTo>
                <a:cubicBezTo>
                  <a:pt x="215539" y="307258"/>
                  <a:pt x="206874" y="315553"/>
                  <a:pt x="196404" y="315553"/>
                </a:cubicBezTo>
                <a:lnTo>
                  <a:pt x="19135" y="315553"/>
                </a:lnTo>
                <a:cubicBezTo>
                  <a:pt x="8665" y="315553"/>
                  <a:pt x="0" y="307258"/>
                  <a:pt x="0" y="296439"/>
                </a:cubicBezTo>
                <a:lnTo>
                  <a:pt x="0" y="57340"/>
                </a:lnTo>
                <a:cubicBezTo>
                  <a:pt x="0" y="46521"/>
                  <a:pt x="8665" y="38227"/>
                  <a:pt x="19135" y="38227"/>
                </a:cubicBezTo>
                <a:lnTo>
                  <a:pt x="51990" y="38227"/>
                </a:lnTo>
                <a:lnTo>
                  <a:pt x="51990" y="29932"/>
                </a:lnTo>
                <a:cubicBezTo>
                  <a:pt x="51990" y="21998"/>
                  <a:pt x="58849" y="15146"/>
                  <a:pt x="67153" y="15146"/>
                </a:cubicBezTo>
                <a:lnTo>
                  <a:pt x="88454" y="15146"/>
                </a:lnTo>
                <a:cubicBezTo>
                  <a:pt x="90620" y="6491"/>
                  <a:pt x="98563" y="0"/>
                  <a:pt x="107950" y="0"/>
                </a:cubicBezTo>
                <a:close/>
                <a:moveTo>
                  <a:pt x="4683" y="0"/>
                </a:moveTo>
                <a:lnTo>
                  <a:pt x="45396" y="0"/>
                </a:lnTo>
                <a:cubicBezTo>
                  <a:pt x="48278" y="0"/>
                  <a:pt x="50440" y="1786"/>
                  <a:pt x="50440" y="4643"/>
                </a:cubicBezTo>
                <a:cubicBezTo>
                  <a:pt x="50440" y="7144"/>
                  <a:pt x="48278" y="9287"/>
                  <a:pt x="45396" y="9287"/>
                </a:cubicBezTo>
                <a:lnTo>
                  <a:pt x="9727" y="9287"/>
                </a:lnTo>
                <a:lnTo>
                  <a:pt x="9727" y="23574"/>
                </a:lnTo>
                <a:cubicBezTo>
                  <a:pt x="9727" y="26075"/>
                  <a:pt x="7566" y="28218"/>
                  <a:pt x="4683" y="28218"/>
                </a:cubicBezTo>
                <a:cubicBezTo>
                  <a:pt x="2161" y="28218"/>
                  <a:pt x="0" y="26075"/>
                  <a:pt x="0" y="23574"/>
                </a:cubicBezTo>
                <a:lnTo>
                  <a:pt x="0" y="4643"/>
                </a:lnTo>
                <a:cubicBezTo>
                  <a:pt x="0" y="1786"/>
                  <a:pt x="2161" y="0"/>
                  <a:pt x="4683"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12" name="Dikdörtgen: Yuvarlatılmış Köşeler 11">
            <a:extLst>
              <a:ext uri="{FF2B5EF4-FFF2-40B4-BE49-F238E27FC236}">
                <a16:creationId xmlns:a16="http://schemas.microsoft.com/office/drawing/2014/main" id="{5F5CD26A-2CCE-4C47-8BCC-B7123A169F61}"/>
              </a:ext>
            </a:extLst>
          </p:cNvPr>
          <p:cNvSpPr/>
          <p:nvPr/>
        </p:nvSpPr>
        <p:spPr>
          <a:xfrm>
            <a:off x="4920432" y="5445310"/>
            <a:ext cx="7251851" cy="1398991"/>
          </a:xfrm>
          <a:prstGeom prst="roundRect">
            <a:avLst/>
          </a:prstGeom>
          <a:solidFill>
            <a:schemeClr val="accent5">
              <a:lumMod val="40000"/>
              <a:lumOff val="60000"/>
            </a:schemeClr>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tr-TR" dirty="0">
              <a:solidFill>
                <a:schemeClr val="tx1"/>
              </a:solidFill>
            </a:endParaRPr>
          </a:p>
        </p:txBody>
      </p:sp>
      <p:pic>
        <p:nvPicPr>
          <p:cNvPr id="11" name="Resim 10">
            <a:extLst>
              <a:ext uri="{FF2B5EF4-FFF2-40B4-BE49-F238E27FC236}">
                <a16:creationId xmlns:a16="http://schemas.microsoft.com/office/drawing/2014/main" id="{C67171A1-37C6-4972-BD5C-B5343CD3CB2C}"/>
              </a:ext>
            </a:extLst>
          </p:cNvPr>
          <p:cNvPicPr>
            <a:picLocks noChangeAspect="1"/>
          </p:cNvPicPr>
          <p:nvPr/>
        </p:nvPicPr>
        <p:blipFill>
          <a:blip r:embed="rId4"/>
          <a:stretch>
            <a:fillRect/>
          </a:stretch>
        </p:blipFill>
        <p:spPr>
          <a:xfrm>
            <a:off x="9166540" y="5502305"/>
            <a:ext cx="2882553" cy="1301267"/>
          </a:xfrm>
          <a:prstGeom prst="rect">
            <a:avLst/>
          </a:prstGeom>
        </p:spPr>
      </p:pic>
      <p:sp>
        <p:nvSpPr>
          <p:cNvPr id="13" name="Metin kutusu 12">
            <a:extLst>
              <a:ext uri="{FF2B5EF4-FFF2-40B4-BE49-F238E27FC236}">
                <a16:creationId xmlns:a16="http://schemas.microsoft.com/office/drawing/2014/main" id="{5497DA4A-427C-4D9B-871A-834F2B3C2719}"/>
              </a:ext>
            </a:extLst>
          </p:cNvPr>
          <p:cNvSpPr txBox="1"/>
          <p:nvPr/>
        </p:nvSpPr>
        <p:spPr>
          <a:xfrm>
            <a:off x="4943688" y="5446550"/>
            <a:ext cx="4222852" cy="1292662"/>
          </a:xfrm>
          <a:prstGeom prst="rect">
            <a:avLst/>
          </a:prstGeom>
          <a:noFill/>
        </p:spPr>
        <p:txBody>
          <a:bodyPr wrap="square" rtlCol="0">
            <a:spAutoFit/>
          </a:bodyPr>
          <a:lstStyle/>
          <a:p>
            <a:r>
              <a:rPr lang="tr-TR" dirty="0"/>
              <a:t>                  </a:t>
            </a:r>
            <a:r>
              <a:rPr lang="tr-TR" dirty="0">
                <a:solidFill>
                  <a:schemeClr val="accent1">
                    <a:lumMod val="75000"/>
                  </a:schemeClr>
                </a:solidFill>
              </a:rPr>
              <a:t>KARNENİ HAZIRLA</a:t>
            </a:r>
          </a:p>
          <a:p>
            <a:pPr algn="just"/>
            <a:r>
              <a:rPr lang="tr-TR" sz="1200" dirty="0">
                <a:latin typeface="Lato Light" panose="020F0502020204030203" pitchFamily="34" charset="0"/>
                <a:ea typeface="Lato Light" panose="020F0502020204030203" pitchFamily="34" charset="0"/>
              </a:rPr>
              <a:t>Yararlanıcı, her takvim yılında Genelge kapsamında faydalandığı desteklere ilişkin olarak ‘E-İhracat Değerlendirme Beyanını’ bir sonraki yılın nisan ayının ilk iş gününe kadar E-İhracat Sekretaryasına veya E-İhracat Sekretaryasına iletilmek üzere incelemeci kuruluşa sunar.  </a:t>
            </a:r>
          </a:p>
        </p:txBody>
      </p:sp>
      <p:sp>
        <p:nvSpPr>
          <p:cNvPr id="56" name="Freeform 78">
            <a:extLst>
              <a:ext uri="{FF2B5EF4-FFF2-40B4-BE49-F238E27FC236}">
                <a16:creationId xmlns:a16="http://schemas.microsoft.com/office/drawing/2014/main" id="{D855FA76-9263-44A4-A3AF-2E307C4973E7}"/>
              </a:ext>
            </a:extLst>
          </p:cNvPr>
          <p:cNvSpPr>
            <a:spLocks noEditPoints="1"/>
          </p:cNvSpPr>
          <p:nvPr/>
        </p:nvSpPr>
        <p:spPr bwMode="auto">
          <a:xfrm>
            <a:off x="7771857" y="5494887"/>
            <a:ext cx="64422" cy="254975"/>
          </a:xfrm>
          <a:custGeom>
            <a:avLst/>
            <a:gdLst>
              <a:gd name="T0" fmla="*/ 50602 w 16"/>
              <a:gd name="T1" fmla="*/ 99441 h 50"/>
              <a:gd name="T2" fmla="*/ 43855 w 16"/>
              <a:gd name="T3" fmla="*/ 109728 h 50"/>
              <a:gd name="T4" fmla="*/ 13494 w 16"/>
              <a:gd name="T5" fmla="*/ 109728 h 50"/>
              <a:gd name="T6" fmla="*/ 3373 w 16"/>
              <a:gd name="T7" fmla="*/ 99441 h 50"/>
              <a:gd name="T8" fmla="*/ 0 w 16"/>
              <a:gd name="T9" fmla="*/ 6858 h 50"/>
              <a:gd name="T10" fmla="*/ 6747 w 16"/>
              <a:gd name="T11" fmla="*/ 0 h 50"/>
              <a:gd name="T12" fmla="*/ 47228 w 16"/>
              <a:gd name="T13" fmla="*/ 0 h 50"/>
              <a:gd name="T14" fmla="*/ 53975 w 16"/>
              <a:gd name="T15" fmla="*/ 6858 h 50"/>
              <a:gd name="T16" fmla="*/ 50602 w 16"/>
              <a:gd name="T17" fmla="*/ 99441 h 50"/>
              <a:gd name="T18" fmla="*/ 50602 w 16"/>
              <a:gd name="T19" fmla="*/ 164592 h 50"/>
              <a:gd name="T20" fmla="*/ 43855 w 16"/>
              <a:gd name="T21" fmla="*/ 171450 h 50"/>
              <a:gd name="T22" fmla="*/ 13494 w 16"/>
              <a:gd name="T23" fmla="*/ 171450 h 50"/>
              <a:gd name="T24" fmla="*/ 3373 w 16"/>
              <a:gd name="T25" fmla="*/ 164592 h 50"/>
              <a:gd name="T26" fmla="*/ 3373 w 16"/>
              <a:gd name="T27" fmla="*/ 137160 h 50"/>
              <a:gd name="T28" fmla="*/ 13494 w 16"/>
              <a:gd name="T29" fmla="*/ 126873 h 50"/>
              <a:gd name="T30" fmla="*/ 43855 w 16"/>
              <a:gd name="T31" fmla="*/ 126873 h 50"/>
              <a:gd name="T32" fmla="*/ 50602 w 16"/>
              <a:gd name="T33" fmla="*/ 137160 h 50"/>
              <a:gd name="T34" fmla="*/ 50602 w 16"/>
              <a:gd name="T35" fmla="*/ 164592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50">
                <a:moveTo>
                  <a:pt x="15" y="29"/>
                </a:moveTo>
                <a:cubicBezTo>
                  <a:pt x="15" y="30"/>
                  <a:pt x="14" y="32"/>
                  <a:pt x="13" y="32"/>
                </a:cubicBezTo>
                <a:cubicBezTo>
                  <a:pt x="4" y="32"/>
                  <a:pt x="4" y="32"/>
                  <a:pt x="4" y="32"/>
                </a:cubicBezTo>
                <a:cubicBezTo>
                  <a:pt x="2" y="32"/>
                  <a:pt x="1" y="30"/>
                  <a:pt x="1" y="29"/>
                </a:cubicBezTo>
                <a:cubicBezTo>
                  <a:pt x="0" y="2"/>
                  <a:pt x="0" y="2"/>
                  <a:pt x="0" y="2"/>
                </a:cubicBezTo>
                <a:cubicBezTo>
                  <a:pt x="0" y="1"/>
                  <a:pt x="1" y="0"/>
                  <a:pt x="2" y="0"/>
                </a:cubicBezTo>
                <a:cubicBezTo>
                  <a:pt x="14" y="0"/>
                  <a:pt x="14" y="0"/>
                  <a:pt x="14" y="0"/>
                </a:cubicBezTo>
                <a:cubicBezTo>
                  <a:pt x="15" y="0"/>
                  <a:pt x="16" y="1"/>
                  <a:pt x="16" y="2"/>
                </a:cubicBezTo>
                <a:lnTo>
                  <a:pt x="15" y="29"/>
                </a:lnTo>
                <a:close/>
                <a:moveTo>
                  <a:pt x="15" y="48"/>
                </a:moveTo>
                <a:cubicBezTo>
                  <a:pt x="15" y="49"/>
                  <a:pt x="14" y="50"/>
                  <a:pt x="13" y="50"/>
                </a:cubicBezTo>
                <a:cubicBezTo>
                  <a:pt x="4" y="50"/>
                  <a:pt x="4" y="50"/>
                  <a:pt x="4" y="50"/>
                </a:cubicBezTo>
                <a:cubicBezTo>
                  <a:pt x="2" y="50"/>
                  <a:pt x="1" y="49"/>
                  <a:pt x="1" y="48"/>
                </a:cubicBezTo>
                <a:cubicBezTo>
                  <a:pt x="1" y="40"/>
                  <a:pt x="1" y="40"/>
                  <a:pt x="1" y="40"/>
                </a:cubicBezTo>
                <a:cubicBezTo>
                  <a:pt x="1" y="38"/>
                  <a:pt x="2" y="37"/>
                  <a:pt x="4" y="37"/>
                </a:cubicBezTo>
                <a:cubicBezTo>
                  <a:pt x="13" y="37"/>
                  <a:pt x="13" y="37"/>
                  <a:pt x="13" y="37"/>
                </a:cubicBezTo>
                <a:cubicBezTo>
                  <a:pt x="14" y="37"/>
                  <a:pt x="15" y="38"/>
                  <a:pt x="15" y="40"/>
                </a:cubicBezTo>
                <a:lnTo>
                  <a:pt x="15" y="48"/>
                </a:lnTo>
                <a:close/>
              </a:path>
            </a:pathLst>
          </a:custGeom>
          <a:solidFill>
            <a:srgbClr val="FF0000"/>
          </a:solidFill>
          <a:ln>
            <a:noFill/>
          </a:ln>
          <a:extLst/>
        </p:spPr>
        <p:txBody>
          <a:bodyPr/>
          <a:lstStyle/>
          <a:p>
            <a:endParaRPr lang="en-US"/>
          </a:p>
        </p:txBody>
      </p:sp>
    </p:spTree>
    <p:extLst>
      <p:ext uri="{BB962C8B-B14F-4D97-AF65-F5344CB8AC3E}">
        <p14:creationId xmlns:p14="http://schemas.microsoft.com/office/powerpoint/2010/main" val="82485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1A0BA5E-B329-48B9-8F51-4D1F62AEF8B1}"/>
              </a:ext>
            </a:extLst>
          </p:cNvPr>
          <p:cNvSpPr/>
          <p:nvPr/>
        </p:nvSpPr>
        <p:spPr>
          <a:xfrm flipV="1">
            <a:off x="0" y="161184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sp>
        <p:nvSpPr>
          <p:cNvPr id="5" name="Text Placeholder 5">
            <a:extLst>
              <a:ext uri="{FF2B5EF4-FFF2-40B4-BE49-F238E27FC236}">
                <a16:creationId xmlns:a16="http://schemas.microsoft.com/office/drawing/2014/main" id="{33E23E48-7121-486A-BAE7-B4D95A24929D}"/>
              </a:ext>
            </a:extLst>
          </p:cNvPr>
          <p:cNvSpPr txBox="1">
            <a:spLocks/>
          </p:cNvSpPr>
          <p:nvPr/>
        </p:nvSpPr>
        <p:spPr>
          <a:xfrm>
            <a:off x="143733" y="1730693"/>
            <a:ext cx="5628771"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en-US" sz="1400" b="1" dirty="0">
                <a:solidFill>
                  <a:schemeClr val="accent1">
                    <a:lumMod val="75000"/>
                  </a:schemeClr>
                </a:solidFill>
                <a:latin typeface="+mn-lt"/>
              </a:rPr>
              <a:t>Dijital Pazaryeri Tanıtım </a:t>
            </a:r>
            <a:r>
              <a:rPr lang="en-US" sz="1400" b="1" dirty="0" err="1">
                <a:solidFill>
                  <a:schemeClr val="accent1">
                    <a:lumMod val="75000"/>
                  </a:schemeClr>
                </a:solidFill>
                <a:latin typeface="+mn-lt"/>
              </a:rPr>
              <a:t>Desteği</a:t>
            </a:r>
            <a:r>
              <a:rPr lang="en-US" sz="1400" b="1" dirty="0">
                <a:solidFill>
                  <a:schemeClr val="accent1">
                    <a:lumMod val="75000"/>
                  </a:schemeClr>
                </a:solidFill>
                <a:latin typeface="+mn-lt"/>
              </a:rPr>
              <a:t> </a:t>
            </a:r>
          </a:p>
          <a:p>
            <a:pPr>
              <a:spcBef>
                <a:spcPts val="0"/>
              </a:spcBef>
              <a:buClr>
                <a:srgbClr val="C00000"/>
              </a:buClr>
              <a:buSzPct val="100000"/>
            </a:pPr>
            <a:r>
              <a:rPr lang="en-US" sz="1100" dirty="0">
                <a:solidFill>
                  <a:schemeClr val="accent1">
                    <a:lumMod val="75000"/>
                  </a:schemeClr>
                </a:solidFill>
                <a:latin typeface="+mn-lt"/>
              </a:rPr>
              <a:t>(</a:t>
            </a:r>
            <a:r>
              <a:rPr lang="tr-TR" sz="1100" dirty="0">
                <a:solidFill>
                  <a:schemeClr val="accent1">
                    <a:lumMod val="75000"/>
                  </a:schemeClr>
                </a:solidFill>
                <a:latin typeface="+mn-lt"/>
              </a:rPr>
              <a:t>Her pazaryeri için 3 yıl süresince ve dijital reklam üzerinden dönen toplam satışlarının %20’sini aşmayan)</a:t>
            </a:r>
            <a:endParaRPr lang="en-US" sz="1100" dirty="0">
              <a:solidFill>
                <a:schemeClr val="accent1">
                  <a:lumMod val="75000"/>
                </a:schemeClr>
              </a:solidFill>
              <a:latin typeface="+mn-lt"/>
            </a:endParaRPr>
          </a:p>
          <a:p>
            <a:r>
              <a:rPr lang="tr-TR" sz="1200" dirty="0">
                <a:solidFill>
                  <a:srgbClr val="1E315D"/>
                </a:solidFill>
                <a:latin typeface="+mn-lt"/>
              </a:rPr>
              <a:t>Bu destek kapsamında, ilgili yurt dışı pazaryerinden alınan;  Tıklama başına ödeme, Görüntüleme reklamı, Ürüne ilişkin yorum hizmetleri  desteklenir. </a:t>
            </a:r>
          </a:p>
          <a:p>
            <a:r>
              <a:rPr lang="tr-TR" sz="1200" dirty="0">
                <a:solidFill>
                  <a:srgbClr val="1E315D"/>
                </a:solidFill>
                <a:latin typeface="+mn-lt"/>
              </a:rPr>
              <a:t> * Bu desteğe ilişkin komisyon, üyelik, vergi (dolaylı vergi hariç) ve diğer ücretler destek kapsamında değerlendirilmez.</a:t>
            </a:r>
          </a:p>
          <a:p>
            <a:pPr>
              <a:spcBef>
                <a:spcPts val="0"/>
              </a:spcBef>
              <a:buClr>
                <a:srgbClr val="C00000"/>
              </a:buClr>
            </a:pPr>
            <a:endParaRPr lang="en-US" sz="1400" b="1" dirty="0">
              <a:solidFill>
                <a:schemeClr val="accent1">
                  <a:lumMod val="75000"/>
                </a:schemeClr>
              </a:solidFill>
              <a:latin typeface="+mn-lt"/>
            </a:endParaRPr>
          </a:p>
          <a:p>
            <a:pPr>
              <a:spcBef>
                <a:spcPts val="0"/>
              </a:spcBef>
              <a:buClr>
                <a:srgbClr val="C00000"/>
              </a:buClr>
            </a:pPr>
            <a:r>
              <a:rPr lang="en-US" sz="1400" b="1" dirty="0">
                <a:solidFill>
                  <a:schemeClr val="accent1">
                    <a:lumMod val="75000"/>
                  </a:schemeClr>
                </a:solidFill>
                <a:latin typeface="+mn-lt"/>
              </a:rPr>
              <a:t> </a:t>
            </a:r>
            <a:endParaRPr lang="tr-TR" sz="1400" b="1" dirty="0">
              <a:solidFill>
                <a:schemeClr val="accent1">
                  <a:lumMod val="75000"/>
                </a:schemeClr>
              </a:solidFill>
              <a:latin typeface="+mn-lt"/>
            </a:endParaRPr>
          </a:p>
          <a:p>
            <a:pPr marL="171450" indent="-171450">
              <a:spcBef>
                <a:spcPts val="0"/>
              </a:spcBef>
              <a:buClr>
                <a:srgbClr val="C00000"/>
              </a:buClr>
              <a:buFont typeface="Wingdings" panose="05000000000000000000" pitchFamily="2" charset="2"/>
              <a:buChar char="Ø"/>
            </a:pPr>
            <a:endParaRPr lang="tr-TR"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grpSp>
        <p:nvGrpSpPr>
          <p:cNvPr id="6" name="Grup 5">
            <a:extLst>
              <a:ext uri="{FF2B5EF4-FFF2-40B4-BE49-F238E27FC236}">
                <a16:creationId xmlns:a16="http://schemas.microsoft.com/office/drawing/2014/main" id="{6E21A1D6-7C53-4864-AB73-033ECEEA9B6E}"/>
              </a:ext>
            </a:extLst>
          </p:cNvPr>
          <p:cNvGrpSpPr/>
          <p:nvPr/>
        </p:nvGrpSpPr>
        <p:grpSpPr>
          <a:xfrm>
            <a:off x="129762" y="3362898"/>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 name="Dikdörtgen: Köşeleri Yuvarlatılmış 19">
              <a:extLst>
                <a:ext uri="{FF2B5EF4-FFF2-40B4-BE49-F238E27FC236}">
                  <a16:creationId xmlns:a16="http://schemas.microsoft.com/office/drawing/2014/main" id="{91406767-A15B-477B-BB89-2614228F3913}"/>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Dikdörtgen: Köşeleri Yuvarlatılmış 4">
              <a:extLst>
                <a:ext uri="{FF2B5EF4-FFF2-40B4-BE49-F238E27FC236}">
                  <a16:creationId xmlns:a16="http://schemas.microsoft.com/office/drawing/2014/main" id="{6A16E0C9-2608-45FA-952E-D7D39EFC941A}"/>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500" dirty="0">
                  <a:solidFill>
                    <a:schemeClr val="tx1"/>
                  </a:solidFill>
                  <a:latin typeface="Calibri" panose="020F0502020204030204" pitchFamily="34" charset="0"/>
                  <a:cs typeface="Calibri" panose="020F0502020204030204" pitchFamily="34" charset="0"/>
                </a:rPr>
                <a:t> </a:t>
              </a:r>
              <a:r>
                <a:rPr lang="tr-TR" sz="1400" dirty="0">
                  <a:solidFill>
                    <a:schemeClr val="tx1"/>
                  </a:solidFill>
                  <a:latin typeface="Calibri" panose="020F0502020204030204" pitchFamily="34" charset="0"/>
                  <a:cs typeface="Calibri" panose="020F0502020204030204" pitchFamily="34" charset="0"/>
                </a:rPr>
                <a:t>Şirketler</a:t>
              </a:r>
              <a:endParaRPr lang="tr-TR" sz="1400" b="0" kern="1200" dirty="0">
                <a:solidFill>
                  <a:schemeClr val="tx1"/>
                </a:solidFill>
              </a:endParaRPr>
            </a:p>
          </p:txBody>
        </p:sp>
      </p:grpSp>
      <p:grpSp>
        <p:nvGrpSpPr>
          <p:cNvPr id="9" name="Grup 8">
            <a:extLst>
              <a:ext uri="{FF2B5EF4-FFF2-40B4-BE49-F238E27FC236}">
                <a16:creationId xmlns:a16="http://schemas.microsoft.com/office/drawing/2014/main" id="{74513DB1-FF3E-4A78-BB7A-4B0BF12F94C3}"/>
              </a:ext>
            </a:extLst>
          </p:cNvPr>
          <p:cNvGrpSpPr/>
          <p:nvPr/>
        </p:nvGrpSpPr>
        <p:grpSpPr>
          <a:xfrm>
            <a:off x="136756" y="4104066"/>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0" name="Dikdörtgen: Köşeleri Yuvarlatılmış 16">
              <a:extLst>
                <a:ext uri="{FF2B5EF4-FFF2-40B4-BE49-F238E27FC236}">
                  <a16:creationId xmlns:a16="http://schemas.microsoft.com/office/drawing/2014/main" id="{FD951CD7-D6E2-44BD-BA99-4697CA5AF1AC}"/>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Dikdörtgen: Köşeleri Yuvarlatılmış 4">
              <a:extLst>
                <a:ext uri="{FF2B5EF4-FFF2-40B4-BE49-F238E27FC236}">
                  <a16:creationId xmlns:a16="http://schemas.microsoft.com/office/drawing/2014/main" id="{30CF483A-5A34-408A-A038-176929783E44}"/>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dirty="0">
                  <a:solidFill>
                    <a:schemeClr val="tx1"/>
                  </a:solidFill>
                  <a:latin typeface="Calibri" panose="020F0502020204030204" pitchFamily="34" charset="0"/>
                  <a:cs typeface="Calibri" panose="020F0502020204030204" pitchFamily="34" charset="0"/>
                </a:rPr>
                <a:t>Perakende E-Ticaret Siteleri</a:t>
              </a:r>
              <a:endParaRPr lang="tr-TR" sz="1400" kern="1200" dirty="0">
                <a:solidFill>
                  <a:schemeClr val="tx1"/>
                </a:solidFill>
              </a:endParaRPr>
            </a:p>
          </p:txBody>
        </p:sp>
      </p:grpSp>
      <p:grpSp>
        <p:nvGrpSpPr>
          <p:cNvPr id="12" name="Grup 11">
            <a:extLst>
              <a:ext uri="{FF2B5EF4-FFF2-40B4-BE49-F238E27FC236}">
                <a16:creationId xmlns:a16="http://schemas.microsoft.com/office/drawing/2014/main" id="{1FE02E3F-98C0-4B99-85C9-3045FAFB755A}"/>
              </a:ext>
            </a:extLst>
          </p:cNvPr>
          <p:cNvGrpSpPr/>
          <p:nvPr/>
        </p:nvGrpSpPr>
        <p:grpSpPr>
          <a:xfrm>
            <a:off x="143734" y="4845235"/>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3" name="Dikdörtgen: Köşeleri Yuvarlatılmış 13">
              <a:extLst>
                <a:ext uri="{FF2B5EF4-FFF2-40B4-BE49-F238E27FC236}">
                  <a16:creationId xmlns:a16="http://schemas.microsoft.com/office/drawing/2014/main" id="{3DA1EA52-3A31-4B28-83D8-6FDE307E260D}"/>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Dikdörtgen: Köşeleri Yuvarlatılmış 4">
              <a:extLst>
                <a:ext uri="{FF2B5EF4-FFF2-40B4-BE49-F238E27FC236}">
                  <a16:creationId xmlns:a16="http://schemas.microsoft.com/office/drawing/2014/main" id="{F89217BB-2153-4D75-B7DD-A70D556DDCB9}"/>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pic>
        <p:nvPicPr>
          <p:cNvPr id="15" name="Resim 14">
            <a:extLst>
              <a:ext uri="{FF2B5EF4-FFF2-40B4-BE49-F238E27FC236}">
                <a16:creationId xmlns:a16="http://schemas.microsoft.com/office/drawing/2014/main" id="{C581AD85-88D7-4984-8EF4-466462CE90F4}"/>
              </a:ext>
            </a:extLst>
          </p:cNvPr>
          <p:cNvPicPr>
            <a:picLocks noChangeAspect="1"/>
          </p:cNvPicPr>
          <p:nvPr/>
        </p:nvPicPr>
        <p:blipFill>
          <a:blip r:embed="rId2"/>
          <a:stretch>
            <a:fillRect/>
          </a:stretch>
        </p:blipFill>
        <p:spPr>
          <a:xfrm>
            <a:off x="2326043" y="3574993"/>
            <a:ext cx="3268007" cy="2382134"/>
          </a:xfrm>
          <a:prstGeom prst="rect">
            <a:avLst/>
          </a:prstGeom>
        </p:spPr>
      </p:pic>
      <p:grpSp>
        <p:nvGrpSpPr>
          <p:cNvPr id="16" name="Group 10">
            <a:extLst>
              <a:ext uri="{FF2B5EF4-FFF2-40B4-BE49-F238E27FC236}">
                <a16:creationId xmlns:a16="http://schemas.microsoft.com/office/drawing/2014/main" id="{EE4FEF6F-EE35-429F-8C32-04504E594EB3}"/>
              </a:ext>
            </a:extLst>
          </p:cNvPr>
          <p:cNvGrpSpPr/>
          <p:nvPr/>
        </p:nvGrpSpPr>
        <p:grpSpPr>
          <a:xfrm>
            <a:off x="102809" y="5531788"/>
            <a:ext cx="1964309" cy="1250986"/>
            <a:chOff x="1063625" y="1603375"/>
            <a:chExt cx="2036763" cy="1855788"/>
          </a:xfrm>
        </p:grpSpPr>
        <p:sp>
          <p:nvSpPr>
            <p:cNvPr id="17" name="Freeform 9">
              <a:extLst>
                <a:ext uri="{FF2B5EF4-FFF2-40B4-BE49-F238E27FC236}">
                  <a16:creationId xmlns:a16="http://schemas.microsoft.com/office/drawing/2014/main" id="{F6DD6FF2-B946-4477-871A-B4E5DF6EC246}"/>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CF41AF2F-15B7-4B0E-8390-6E08DD41033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100" b="1" dirty="0"/>
            </a:p>
            <a:p>
              <a:endParaRPr lang="tr-TR" sz="1100" b="1" dirty="0"/>
            </a:p>
          </p:txBody>
        </p:sp>
      </p:grpSp>
      <p:sp>
        <p:nvSpPr>
          <p:cNvPr id="19" name="Dikdörtgen 18">
            <a:extLst>
              <a:ext uri="{FF2B5EF4-FFF2-40B4-BE49-F238E27FC236}">
                <a16:creationId xmlns:a16="http://schemas.microsoft.com/office/drawing/2014/main" id="{A2C7349E-8150-453A-ACB4-76560C2148B1}"/>
              </a:ext>
            </a:extLst>
          </p:cNvPr>
          <p:cNvSpPr/>
          <p:nvPr/>
        </p:nvSpPr>
        <p:spPr>
          <a:xfrm>
            <a:off x="102809" y="5669265"/>
            <a:ext cx="1946558" cy="1031821"/>
          </a:xfrm>
          <a:prstGeom prst="rect">
            <a:avLst/>
          </a:prstGeom>
        </p:spPr>
        <p:txBody>
          <a:bodyPr wrap="square">
            <a:spAutoFit/>
          </a:bodyPr>
          <a:lstStyle/>
          <a:p>
            <a:pPr lvl="0" defTabSz="622300">
              <a:lnSpc>
                <a:spcPct val="90000"/>
              </a:lnSpc>
              <a:spcBef>
                <a:spcPct val="0"/>
              </a:spcBef>
              <a:spcAft>
                <a:spcPct val="35000"/>
              </a:spcAft>
            </a:pPr>
            <a:endParaRPr lang="tr-TR" sz="1100" b="1" dirty="0">
              <a:solidFill>
                <a:prstClr val="black"/>
              </a:solidFill>
            </a:endParaRPr>
          </a:p>
          <a:p>
            <a:pPr lvl="0" defTabSz="622300">
              <a:lnSpc>
                <a:spcPct val="90000"/>
              </a:lnSpc>
              <a:spcBef>
                <a:spcPct val="0"/>
              </a:spcBef>
              <a:spcAft>
                <a:spcPct val="35000"/>
              </a:spcAft>
            </a:pPr>
            <a:r>
              <a:rPr lang="tr-TR" sz="1100" b="1" i="1" dirty="0">
                <a:solidFill>
                  <a:srgbClr val="1B2C57"/>
                </a:solidFill>
              </a:rPr>
              <a:t>Şirket: </a:t>
            </a:r>
            <a:r>
              <a:rPr lang="tr-TR" sz="1100" b="1" i="1" dirty="0">
                <a:solidFill>
                  <a:srgbClr val="C00000"/>
                </a:solidFill>
              </a:rPr>
              <a:t>13,5 Milyon TL</a:t>
            </a:r>
          </a:p>
          <a:p>
            <a:pPr lvl="0" defTabSz="622300">
              <a:lnSpc>
                <a:spcPct val="90000"/>
              </a:lnSpc>
              <a:spcBef>
                <a:spcPct val="0"/>
              </a:spcBef>
              <a:spcAft>
                <a:spcPct val="35000"/>
              </a:spcAft>
            </a:pPr>
            <a:r>
              <a:rPr lang="tr-TR" sz="1100" b="1" i="1" dirty="0">
                <a:solidFill>
                  <a:srgbClr val="1B2C57"/>
                </a:solidFill>
              </a:rPr>
              <a:t>P. ET Sitesi: </a:t>
            </a:r>
            <a:r>
              <a:rPr lang="tr-TR" sz="1100" b="1" i="1" dirty="0">
                <a:solidFill>
                  <a:srgbClr val="C00000"/>
                </a:solidFill>
              </a:rPr>
              <a:t>27,1 Milyon </a:t>
            </a:r>
            <a:r>
              <a:rPr lang="en-US" sz="1100" b="1" i="1" dirty="0">
                <a:solidFill>
                  <a:srgbClr val="C00000"/>
                </a:solidFill>
              </a:rPr>
              <a:t>TL</a:t>
            </a:r>
            <a:endParaRPr lang="tr-TR" sz="1100" b="1" i="1" dirty="0">
              <a:solidFill>
                <a:srgbClr val="C00000"/>
              </a:solidFill>
            </a:endParaRPr>
          </a:p>
          <a:p>
            <a:pPr lvl="0" defTabSz="622300">
              <a:lnSpc>
                <a:spcPct val="90000"/>
              </a:lnSpc>
              <a:spcBef>
                <a:spcPct val="0"/>
              </a:spcBef>
              <a:spcAft>
                <a:spcPct val="35000"/>
              </a:spcAft>
            </a:pPr>
            <a:r>
              <a:rPr lang="tr-TR" sz="1100" b="1" i="1" dirty="0">
                <a:solidFill>
                  <a:srgbClr val="1B2C57"/>
                </a:solidFill>
              </a:rPr>
              <a:t>E-İhracat Konsorsiyumu: </a:t>
            </a:r>
            <a:r>
              <a:rPr lang="tr-TR" sz="1100" b="1" i="1" dirty="0">
                <a:solidFill>
                  <a:srgbClr val="C00000"/>
                </a:solidFill>
              </a:rPr>
              <a:t>45,2 Milyon TL</a:t>
            </a:r>
          </a:p>
        </p:txBody>
      </p:sp>
      <p:sp>
        <p:nvSpPr>
          <p:cNvPr id="20" name="Freeform 11">
            <a:extLst>
              <a:ext uri="{FF2B5EF4-FFF2-40B4-BE49-F238E27FC236}">
                <a16:creationId xmlns:a16="http://schemas.microsoft.com/office/drawing/2014/main" id="{FA906FFA-C9A8-45FD-8418-579721EAA644}"/>
              </a:ext>
            </a:extLst>
          </p:cNvPr>
          <p:cNvSpPr>
            <a:spLocks noChangeArrowheads="1"/>
          </p:cNvSpPr>
          <p:nvPr/>
        </p:nvSpPr>
        <p:spPr bwMode="auto">
          <a:xfrm>
            <a:off x="779574" y="5567696"/>
            <a:ext cx="415972" cy="358865"/>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21" name="Düz Bağlayıcı 20">
            <a:extLst>
              <a:ext uri="{FF2B5EF4-FFF2-40B4-BE49-F238E27FC236}">
                <a16:creationId xmlns:a16="http://schemas.microsoft.com/office/drawing/2014/main" id="{EEF7C661-4103-44BF-B338-149ADDA06AFA}"/>
              </a:ext>
            </a:extLst>
          </p:cNvPr>
          <p:cNvCxnSpPr>
            <a:cxnSpLocks/>
          </p:cNvCxnSpPr>
          <p:nvPr/>
        </p:nvCxnSpPr>
        <p:spPr>
          <a:xfrm>
            <a:off x="5942316" y="1740661"/>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E4B12BBF-2E62-4248-A7E2-AE895EA58732}"/>
              </a:ext>
            </a:extLst>
          </p:cNvPr>
          <p:cNvSpPr txBox="1">
            <a:spLocks/>
          </p:cNvSpPr>
          <p:nvPr/>
        </p:nvSpPr>
        <p:spPr>
          <a:xfrm>
            <a:off x="9124249" y="5209642"/>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200" dirty="0">
              <a:latin typeface="+mn-lt"/>
            </a:endParaRPr>
          </a:p>
        </p:txBody>
      </p:sp>
      <p:sp>
        <p:nvSpPr>
          <p:cNvPr id="23" name="Text Placeholder 5">
            <a:extLst>
              <a:ext uri="{FF2B5EF4-FFF2-40B4-BE49-F238E27FC236}">
                <a16:creationId xmlns:a16="http://schemas.microsoft.com/office/drawing/2014/main" id="{51EAFEF7-A6CB-4BE7-8325-7E6DB944C542}"/>
              </a:ext>
            </a:extLst>
          </p:cNvPr>
          <p:cNvSpPr txBox="1">
            <a:spLocks/>
          </p:cNvSpPr>
          <p:nvPr/>
        </p:nvSpPr>
        <p:spPr>
          <a:xfrm>
            <a:off x="9363991" y="6345184"/>
            <a:ext cx="2498490" cy="27486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200" dirty="0">
              <a:latin typeface="+mn-lt"/>
            </a:endParaRPr>
          </a:p>
        </p:txBody>
      </p:sp>
      <p:sp>
        <p:nvSpPr>
          <p:cNvPr id="24" name="Text Placeholder 5">
            <a:extLst>
              <a:ext uri="{FF2B5EF4-FFF2-40B4-BE49-F238E27FC236}">
                <a16:creationId xmlns:a16="http://schemas.microsoft.com/office/drawing/2014/main" id="{F9B0FEAD-DCC0-4ECD-ACE5-9266D72A752B}"/>
              </a:ext>
            </a:extLst>
          </p:cNvPr>
          <p:cNvSpPr txBox="1">
            <a:spLocks/>
          </p:cNvSpPr>
          <p:nvPr/>
        </p:nvSpPr>
        <p:spPr>
          <a:xfrm>
            <a:off x="6099087" y="1730693"/>
            <a:ext cx="5990087"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tr-TR" sz="1400" b="1" dirty="0">
                <a:solidFill>
                  <a:schemeClr val="accent1">
                    <a:lumMod val="75000"/>
                  </a:schemeClr>
                </a:solidFill>
                <a:latin typeface="+mn-lt"/>
              </a:rPr>
              <a:t>Sipariş Karşılama Hizmeti Desteği </a:t>
            </a:r>
            <a:endParaRPr lang="en-US" sz="1400" b="1" dirty="0">
              <a:solidFill>
                <a:schemeClr val="accent1">
                  <a:lumMod val="75000"/>
                </a:schemeClr>
              </a:solidFill>
              <a:latin typeface="+mn-lt"/>
            </a:endParaRPr>
          </a:p>
          <a:p>
            <a:pPr>
              <a:spcBef>
                <a:spcPts val="0"/>
              </a:spcBef>
              <a:buClr>
                <a:srgbClr val="C00000"/>
              </a:buClr>
              <a:buSzPct val="100000"/>
            </a:pPr>
            <a:r>
              <a:rPr lang="tr-TR" sz="1100" dirty="0">
                <a:solidFill>
                  <a:schemeClr val="accent1">
                    <a:lumMod val="75000"/>
                  </a:schemeClr>
                </a:solidFill>
                <a:latin typeface="+mn-lt"/>
              </a:rPr>
              <a:t>(Her Ülke için 3 yıl  ve Toplam E-ticaret Satışlarının En Fazla %10’una Kadar</a:t>
            </a:r>
            <a:r>
              <a:rPr lang="en-US" sz="1100" dirty="0">
                <a:solidFill>
                  <a:schemeClr val="accent1">
                    <a:lumMod val="75000"/>
                  </a:schemeClr>
                </a:solidFill>
                <a:latin typeface="+mn-lt"/>
              </a:rPr>
              <a:t>)</a:t>
            </a:r>
            <a:endParaRPr lang="tr-TR" sz="1100" dirty="0">
              <a:solidFill>
                <a:schemeClr val="accent1">
                  <a:lumMod val="75000"/>
                </a:schemeClr>
              </a:solidFill>
              <a:latin typeface="+mn-lt"/>
            </a:endParaRPr>
          </a:p>
          <a:p>
            <a:r>
              <a:rPr lang="tr-TR" sz="1200" dirty="0">
                <a:solidFill>
                  <a:srgbClr val="1E315D"/>
                </a:solidFill>
                <a:latin typeface="+mn-lt"/>
              </a:rPr>
              <a:t>Bu destek kapsamında; Birim başına sipariş karşılama hizmeti gideri (iade kabul dâhil),  Depolama gideri, desteklenir. </a:t>
            </a:r>
          </a:p>
          <a:p>
            <a:r>
              <a:rPr lang="tr-TR" sz="1200" dirty="0">
                <a:solidFill>
                  <a:srgbClr val="1E315D"/>
                </a:solidFill>
                <a:latin typeface="+mn-lt"/>
              </a:rPr>
              <a:t> * Bu hizmete ilişkin komisyon, üyelik, vergi (dolaylı vergi hariç) ve diğer ücretler ile ürününün ilgili ülkeden geri çekilmesi ya da imhasına yönelik hizmetler destek kapsamında değerlendirilmez.</a:t>
            </a:r>
          </a:p>
          <a:p>
            <a:pPr algn="just">
              <a:buClr>
                <a:srgbClr val="C00000"/>
              </a:buClr>
            </a:pPr>
            <a:endParaRPr lang="en-US" sz="1200" dirty="0">
              <a:solidFill>
                <a:srgbClr val="1E315D"/>
              </a:solidFill>
              <a:latin typeface="+mn-lt"/>
            </a:endParaRPr>
          </a:p>
        </p:txBody>
      </p:sp>
      <p:grpSp>
        <p:nvGrpSpPr>
          <p:cNvPr id="25" name="Grup 24">
            <a:extLst>
              <a:ext uri="{FF2B5EF4-FFF2-40B4-BE49-F238E27FC236}">
                <a16:creationId xmlns:a16="http://schemas.microsoft.com/office/drawing/2014/main" id="{F59F4A3B-525D-4262-AD2D-80C516385173}"/>
              </a:ext>
            </a:extLst>
          </p:cNvPr>
          <p:cNvGrpSpPr/>
          <p:nvPr/>
        </p:nvGrpSpPr>
        <p:grpSpPr>
          <a:xfrm>
            <a:off x="6158128" y="3595501"/>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6" name="Dikdörtgen: Köşeleri Yuvarlatılmış 19">
              <a:extLst>
                <a:ext uri="{FF2B5EF4-FFF2-40B4-BE49-F238E27FC236}">
                  <a16:creationId xmlns:a16="http://schemas.microsoft.com/office/drawing/2014/main" id="{A6F3B4C8-A437-45F1-AE68-F9882B73C0FE}"/>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Dikdörtgen: Köşeleri Yuvarlatılmış 4">
              <a:extLst>
                <a:ext uri="{FF2B5EF4-FFF2-40B4-BE49-F238E27FC236}">
                  <a16:creationId xmlns:a16="http://schemas.microsoft.com/office/drawing/2014/main" id="{9BB30BF4-CA12-426C-B6F2-48D95D6AF514}"/>
                </a:ext>
              </a:extLst>
            </p:cNvPr>
            <p:cNvSpPr txBox="1"/>
            <p:nvPr/>
          </p:nvSpPr>
          <p:spPr>
            <a:xfrm>
              <a:off x="421364"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500" dirty="0">
                  <a:solidFill>
                    <a:schemeClr val="tx1"/>
                  </a:solidFill>
                  <a:latin typeface="Calibri" panose="020F0502020204030204" pitchFamily="34" charset="0"/>
                  <a:cs typeface="Calibri" panose="020F0502020204030204" pitchFamily="34" charset="0"/>
                </a:rPr>
                <a:t> </a:t>
              </a:r>
              <a:r>
                <a:rPr lang="tr-TR" sz="1400" dirty="0">
                  <a:solidFill>
                    <a:schemeClr val="tx1"/>
                  </a:solidFill>
                  <a:latin typeface="Calibri" panose="020F0502020204030204" pitchFamily="34" charset="0"/>
                  <a:cs typeface="Calibri" panose="020F0502020204030204" pitchFamily="34" charset="0"/>
                </a:rPr>
                <a:t>Şirketler</a:t>
              </a:r>
              <a:endParaRPr lang="tr-TR" sz="1400" b="0" kern="1200" dirty="0">
                <a:solidFill>
                  <a:schemeClr val="tx1"/>
                </a:solidFill>
              </a:endParaRPr>
            </a:p>
          </p:txBody>
        </p:sp>
      </p:grpSp>
      <p:grpSp>
        <p:nvGrpSpPr>
          <p:cNvPr id="28" name="Grup 27">
            <a:extLst>
              <a:ext uri="{FF2B5EF4-FFF2-40B4-BE49-F238E27FC236}">
                <a16:creationId xmlns:a16="http://schemas.microsoft.com/office/drawing/2014/main" id="{7AC2CC40-A83A-4F9D-9A83-B94480D9F331}"/>
              </a:ext>
            </a:extLst>
          </p:cNvPr>
          <p:cNvGrpSpPr/>
          <p:nvPr/>
        </p:nvGrpSpPr>
        <p:grpSpPr>
          <a:xfrm>
            <a:off x="6154091" y="4296540"/>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9" name="Dikdörtgen: Köşeleri Yuvarlatılmış 16">
              <a:extLst>
                <a:ext uri="{FF2B5EF4-FFF2-40B4-BE49-F238E27FC236}">
                  <a16:creationId xmlns:a16="http://schemas.microsoft.com/office/drawing/2014/main" id="{D374CC4A-9315-4761-A57D-38F5A509CA4F}"/>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Dikdörtgen: Köşeleri Yuvarlatılmış 4">
              <a:extLst>
                <a:ext uri="{FF2B5EF4-FFF2-40B4-BE49-F238E27FC236}">
                  <a16:creationId xmlns:a16="http://schemas.microsoft.com/office/drawing/2014/main" id="{145F6005-B0DB-4FC9-BA09-F014C8663C5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dirty="0">
                  <a:solidFill>
                    <a:schemeClr val="tx1"/>
                  </a:solidFill>
                  <a:latin typeface="Calibri" panose="020F0502020204030204" pitchFamily="34" charset="0"/>
                  <a:cs typeface="Calibri" panose="020F0502020204030204" pitchFamily="34" charset="0"/>
                </a:rPr>
                <a:t>Perakende E-Ticaret Siteleri</a:t>
              </a:r>
              <a:endParaRPr lang="tr-TR" sz="1400" kern="1200" dirty="0">
                <a:solidFill>
                  <a:schemeClr val="tx1"/>
                </a:solidFill>
              </a:endParaRPr>
            </a:p>
          </p:txBody>
        </p:sp>
      </p:grpSp>
      <p:grpSp>
        <p:nvGrpSpPr>
          <p:cNvPr id="31" name="Grup 30">
            <a:extLst>
              <a:ext uri="{FF2B5EF4-FFF2-40B4-BE49-F238E27FC236}">
                <a16:creationId xmlns:a16="http://schemas.microsoft.com/office/drawing/2014/main" id="{5BC377AA-CE44-4E48-AFEE-C9DE63D02DCE}"/>
              </a:ext>
            </a:extLst>
          </p:cNvPr>
          <p:cNvGrpSpPr/>
          <p:nvPr/>
        </p:nvGrpSpPr>
        <p:grpSpPr>
          <a:xfrm>
            <a:off x="6154090" y="4990810"/>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32" name="Dikdörtgen: Köşeleri Yuvarlatılmış 13">
              <a:extLst>
                <a:ext uri="{FF2B5EF4-FFF2-40B4-BE49-F238E27FC236}">
                  <a16:creationId xmlns:a16="http://schemas.microsoft.com/office/drawing/2014/main" id="{5A14D873-56EC-4E86-AA46-34A7B7A2C6FC}"/>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Dikdörtgen: Köşeleri Yuvarlatılmış 4">
              <a:extLst>
                <a:ext uri="{FF2B5EF4-FFF2-40B4-BE49-F238E27FC236}">
                  <a16:creationId xmlns:a16="http://schemas.microsoft.com/office/drawing/2014/main" id="{707A93CE-D396-4826-B0C9-F3B46476B430}"/>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grpSp>
        <p:nvGrpSpPr>
          <p:cNvPr id="34" name="Grup 33">
            <a:extLst>
              <a:ext uri="{FF2B5EF4-FFF2-40B4-BE49-F238E27FC236}">
                <a16:creationId xmlns:a16="http://schemas.microsoft.com/office/drawing/2014/main" id="{BDEA2507-913E-40CE-B935-1DA85BF84CA6}"/>
              </a:ext>
            </a:extLst>
          </p:cNvPr>
          <p:cNvGrpSpPr/>
          <p:nvPr/>
        </p:nvGrpSpPr>
        <p:grpSpPr>
          <a:xfrm>
            <a:off x="6158128" y="5685079"/>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35" name="Dikdörtgen: Köşeleri Yuvarlatılmış 32">
              <a:extLst>
                <a:ext uri="{FF2B5EF4-FFF2-40B4-BE49-F238E27FC236}">
                  <a16:creationId xmlns:a16="http://schemas.microsoft.com/office/drawing/2014/main" id="{8599607D-DF6B-4DCA-AC2B-BCF7E9732572}"/>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Dikdörtgen: Köşeleri Yuvarlatılmış 4">
              <a:extLst>
                <a:ext uri="{FF2B5EF4-FFF2-40B4-BE49-F238E27FC236}">
                  <a16:creationId xmlns:a16="http://schemas.microsoft.com/office/drawing/2014/main" id="{460EF5AB-ECB1-4A99-91CB-70516C546D53}"/>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500" dirty="0">
                  <a:solidFill>
                    <a:schemeClr val="tx1"/>
                  </a:solidFill>
                  <a:latin typeface="Calibri" panose="020F0502020204030204" pitchFamily="34" charset="0"/>
                  <a:cs typeface="Calibri" panose="020F0502020204030204" pitchFamily="34" charset="0"/>
                </a:rPr>
                <a:t>Perakende E-Ticaret Siteleri</a:t>
              </a:r>
              <a:endParaRPr lang="tr-TR" sz="1500" b="0" kern="1200" dirty="0">
                <a:solidFill>
                  <a:schemeClr val="tx1"/>
                </a:solidFill>
              </a:endParaRPr>
            </a:p>
          </p:txBody>
        </p:sp>
      </p:grpSp>
      <p:pic>
        <p:nvPicPr>
          <p:cNvPr id="37" name="Resim 36">
            <a:extLst>
              <a:ext uri="{FF2B5EF4-FFF2-40B4-BE49-F238E27FC236}">
                <a16:creationId xmlns:a16="http://schemas.microsoft.com/office/drawing/2014/main" id="{E9FB2774-5B0D-4E7F-8595-FA5187842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894" y="3499782"/>
            <a:ext cx="2252587" cy="1596876"/>
          </a:xfrm>
          <a:prstGeom prst="rect">
            <a:avLst/>
          </a:prstGeom>
          <a:effectLst>
            <a:glow rad="63500">
              <a:schemeClr val="accent3">
                <a:satMod val="175000"/>
                <a:alpha val="40000"/>
              </a:schemeClr>
            </a:glow>
            <a:softEdge rad="63500"/>
          </a:effectLst>
        </p:spPr>
      </p:pic>
      <p:grpSp>
        <p:nvGrpSpPr>
          <p:cNvPr id="38" name="Group 10">
            <a:extLst>
              <a:ext uri="{FF2B5EF4-FFF2-40B4-BE49-F238E27FC236}">
                <a16:creationId xmlns:a16="http://schemas.microsoft.com/office/drawing/2014/main" id="{F65E3524-EB4D-435E-8C73-CD40E73A61E0}"/>
              </a:ext>
            </a:extLst>
          </p:cNvPr>
          <p:cNvGrpSpPr/>
          <p:nvPr/>
        </p:nvGrpSpPr>
        <p:grpSpPr>
          <a:xfrm>
            <a:off x="10060523" y="5246656"/>
            <a:ext cx="1829721" cy="1519251"/>
            <a:chOff x="1063625" y="1603375"/>
            <a:chExt cx="2036763" cy="1855788"/>
          </a:xfrm>
        </p:grpSpPr>
        <p:sp>
          <p:nvSpPr>
            <p:cNvPr id="39" name="Freeform 9">
              <a:extLst>
                <a:ext uri="{FF2B5EF4-FFF2-40B4-BE49-F238E27FC236}">
                  <a16:creationId xmlns:a16="http://schemas.microsoft.com/office/drawing/2014/main" id="{F5559490-4CC6-4C76-8906-7EF92B3BF4B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0">
              <a:extLst>
                <a:ext uri="{FF2B5EF4-FFF2-40B4-BE49-F238E27FC236}">
                  <a16:creationId xmlns:a16="http://schemas.microsoft.com/office/drawing/2014/main" id="{7E57B015-1C41-4B78-A9B2-757DC9CEDC64}"/>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1" name="Dikdörtgen 40">
            <a:extLst>
              <a:ext uri="{FF2B5EF4-FFF2-40B4-BE49-F238E27FC236}">
                <a16:creationId xmlns:a16="http://schemas.microsoft.com/office/drawing/2014/main" id="{7B74AF5E-73FF-4A21-87EA-5FB359E9A70E}"/>
              </a:ext>
            </a:extLst>
          </p:cNvPr>
          <p:cNvSpPr/>
          <p:nvPr/>
        </p:nvSpPr>
        <p:spPr>
          <a:xfrm>
            <a:off x="9995096" y="5489999"/>
            <a:ext cx="1888265" cy="1243417"/>
          </a:xfrm>
          <a:prstGeom prst="rect">
            <a:avLst/>
          </a:prstGeom>
        </p:spPr>
        <p:txBody>
          <a:bodyPr wrap="square">
            <a:spAutoFit/>
          </a:bodyPr>
          <a:lstStyle/>
          <a:p>
            <a:pPr lvl="0" defTabSz="622300">
              <a:lnSpc>
                <a:spcPct val="90000"/>
              </a:lnSpc>
              <a:spcBef>
                <a:spcPct val="0"/>
              </a:spcBef>
              <a:spcAft>
                <a:spcPct val="35000"/>
              </a:spcAft>
            </a:pPr>
            <a:endParaRPr lang="tr-TR" sz="1100" b="1" dirty="0"/>
          </a:p>
          <a:p>
            <a:pPr lvl="0" defTabSz="622300">
              <a:lnSpc>
                <a:spcPct val="90000"/>
              </a:lnSpc>
              <a:spcBef>
                <a:spcPct val="0"/>
              </a:spcBef>
              <a:spcAft>
                <a:spcPct val="35000"/>
              </a:spcAft>
            </a:pPr>
            <a:r>
              <a:rPr lang="tr-TR" sz="1100" b="1" i="1" dirty="0">
                <a:solidFill>
                  <a:srgbClr val="1B2C57"/>
                </a:solidFill>
              </a:rPr>
              <a:t>Şirketler: </a:t>
            </a:r>
            <a:r>
              <a:rPr lang="tr-TR" sz="1100" b="1" i="1" dirty="0">
                <a:solidFill>
                  <a:srgbClr val="C00000"/>
                </a:solidFill>
              </a:rPr>
              <a:t>13,5 Milyon TL</a:t>
            </a:r>
          </a:p>
          <a:p>
            <a:pPr lvl="0" defTabSz="622300">
              <a:lnSpc>
                <a:spcPct val="90000"/>
              </a:lnSpc>
              <a:spcBef>
                <a:spcPct val="0"/>
              </a:spcBef>
              <a:spcAft>
                <a:spcPct val="35000"/>
              </a:spcAft>
            </a:pPr>
            <a:r>
              <a:rPr lang="tr-TR" sz="1100" b="1" i="1" dirty="0">
                <a:solidFill>
                  <a:srgbClr val="1B2C57"/>
                </a:solidFill>
              </a:rPr>
              <a:t>Pazaryerleri: </a:t>
            </a:r>
            <a:r>
              <a:rPr lang="tr-TR" sz="1100" b="1" i="1" dirty="0">
                <a:solidFill>
                  <a:srgbClr val="C00000"/>
                </a:solidFill>
              </a:rPr>
              <a:t>27,1 Milyon TL</a:t>
            </a:r>
          </a:p>
          <a:p>
            <a:pPr lvl="0" defTabSz="622300">
              <a:lnSpc>
                <a:spcPct val="90000"/>
              </a:lnSpc>
              <a:spcBef>
                <a:spcPct val="0"/>
              </a:spcBef>
              <a:spcAft>
                <a:spcPct val="35000"/>
              </a:spcAft>
            </a:pPr>
            <a:r>
              <a:rPr lang="tr-TR" sz="1100" b="1" i="1" dirty="0">
                <a:solidFill>
                  <a:srgbClr val="1B2C57"/>
                </a:solidFill>
              </a:rPr>
              <a:t>P. ET Sitesi: </a:t>
            </a:r>
            <a:r>
              <a:rPr lang="tr-TR" sz="1100" b="1" i="1" dirty="0">
                <a:solidFill>
                  <a:srgbClr val="C00000"/>
                </a:solidFill>
              </a:rPr>
              <a:t>45,2 Milyon TL</a:t>
            </a:r>
          </a:p>
          <a:p>
            <a:pPr lvl="0" defTabSz="622300">
              <a:lnSpc>
                <a:spcPct val="90000"/>
              </a:lnSpc>
              <a:spcBef>
                <a:spcPct val="0"/>
              </a:spcBef>
              <a:spcAft>
                <a:spcPct val="35000"/>
              </a:spcAft>
            </a:pPr>
            <a:r>
              <a:rPr lang="tr-TR" sz="1100" b="1" i="1" dirty="0">
                <a:solidFill>
                  <a:srgbClr val="1B2C57"/>
                </a:solidFill>
              </a:rPr>
              <a:t>E-İhracat Konsorsiyumu: </a:t>
            </a:r>
            <a:r>
              <a:rPr lang="tr-TR" sz="1100" b="1" i="1" dirty="0">
                <a:solidFill>
                  <a:srgbClr val="C00000"/>
                </a:solidFill>
              </a:rPr>
              <a:t>45,2 Milyon TL</a:t>
            </a:r>
          </a:p>
        </p:txBody>
      </p:sp>
      <p:sp>
        <p:nvSpPr>
          <p:cNvPr id="42" name="Freeform 11">
            <a:extLst>
              <a:ext uri="{FF2B5EF4-FFF2-40B4-BE49-F238E27FC236}">
                <a16:creationId xmlns:a16="http://schemas.microsoft.com/office/drawing/2014/main" id="{C299CBE1-7CF9-451A-B39D-94D48202383F}"/>
              </a:ext>
            </a:extLst>
          </p:cNvPr>
          <p:cNvSpPr>
            <a:spLocks noChangeArrowheads="1"/>
          </p:cNvSpPr>
          <p:nvPr/>
        </p:nvSpPr>
        <p:spPr bwMode="auto">
          <a:xfrm>
            <a:off x="10704358" y="5326420"/>
            <a:ext cx="443647" cy="411748"/>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grpSp>
        <p:nvGrpSpPr>
          <p:cNvPr id="48" name="Grup 47">
            <a:extLst>
              <a:ext uri="{FF2B5EF4-FFF2-40B4-BE49-F238E27FC236}">
                <a16:creationId xmlns:a16="http://schemas.microsoft.com/office/drawing/2014/main" id="{D2061C2D-B215-4647-92E0-BC6F8F84B19D}"/>
              </a:ext>
            </a:extLst>
          </p:cNvPr>
          <p:cNvGrpSpPr/>
          <p:nvPr/>
        </p:nvGrpSpPr>
        <p:grpSpPr>
          <a:xfrm>
            <a:off x="3196520" y="640139"/>
            <a:ext cx="6040346" cy="616624"/>
            <a:chOff x="3387882" y="567275"/>
            <a:chExt cx="5189483" cy="567733"/>
          </a:xfrm>
        </p:grpSpPr>
        <p:pic>
          <p:nvPicPr>
            <p:cNvPr id="49" name="Picture 26">
              <a:extLst>
                <a:ext uri="{FF2B5EF4-FFF2-40B4-BE49-F238E27FC236}">
                  <a16:creationId xmlns:a16="http://schemas.microsoft.com/office/drawing/2014/main" id="{55CFC5EE-5C65-44AF-BD1A-C3E4FDA0F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50" name="Grup 49">
              <a:extLst>
                <a:ext uri="{FF2B5EF4-FFF2-40B4-BE49-F238E27FC236}">
                  <a16:creationId xmlns:a16="http://schemas.microsoft.com/office/drawing/2014/main" id="{9EFF78F4-CDA9-4EE0-9299-11B1D6E51801}"/>
                </a:ext>
              </a:extLst>
            </p:cNvPr>
            <p:cNvGrpSpPr/>
            <p:nvPr/>
          </p:nvGrpSpPr>
          <p:grpSpPr>
            <a:xfrm>
              <a:off x="3387883" y="567275"/>
              <a:ext cx="5189482" cy="560536"/>
              <a:chOff x="3387883" y="567275"/>
              <a:chExt cx="5189482" cy="560536"/>
            </a:xfrm>
          </p:grpSpPr>
          <p:pic>
            <p:nvPicPr>
              <p:cNvPr id="51" name="Picture 33">
                <a:extLst>
                  <a:ext uri="{FF2B5EF4-FFF2-40B4-BE49-F238E27FC236}">
                    <a16:creationId xmlns:a16="http://schemas.microsoft.com/office/drawing/2014/main" id="{BDD5ADC1-A159-40A4-902C-9702313F3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2" name="TextBox 37">
                <a:extLst>
                  <a:ext uri="{FF2B5EF4-FFF2-40B4-BE49-F238E27FC236}">
                    <a16:creationId xmlns:a16="http://schemas.microsoft.com/office/drawing/2014/main" id="{159F5F85-0C1C-4ABE-A2D7-567BD943BC21}"/>
                  </a:ext>
                </a:extLst>
              </p:cNvPr>
              <p:cNvSpPr txBox="1"/>
              <p:nvPr/>
            </p:nvSpPr>
            <p:spPr>
              <a:xfrm>
                <a:off x="3554060" y="642781"/>
                <a:ext cx="5023305" cy="425060"/>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300" b="1" dirty="0">
                    <a:solidFill>
                      <a:schemeClr val="accent4">
                        <a:lumMod val="60000"/>
                        <a:lumOff val="40000"/>
                      </a:schemeClr>
                    </a:solidFill>
                    <a:latin typeface="Calibri" panose="020F0502020204030204" pitchFamily="34" charset="0"/>
                    <a:cs typeface="Arial" panose="020B0604020202020204" pitchFamily="34" charset="0"/>
                  </a:rPr>
                  <a:t>YARARLANICILARA</a:t>
                </a:r>
                <a:r>
                  <a:rPr lang="en-US" altLang="tr-TR" sz="2300" b="1" dirty="0">
                    <a:solidFill>
                      <a:schemeClr val="accent4">
                        <a:lumMod val="60000"/>
                        <a:lumOff val="40000"/>
                      </a:schemeClr>
                    </a:solidFill>
                    <a:latin typeface="Calibri" panose="020F0502020204030204" pitchFamily="34" charset="0"/>
                    <a:cs typeface="Arial" panose="020B0604020202020204" pitchFamily="34" charset="0"/>
                  </a:rPr>
                  <a:t> YÖNELİK DESTEKLER</a:t>
                </a:r>
                <a:endParaRPr lang="tr-TR" altLang="tr-TR" sz="2300" b="1" dirty="0">
                  <a:solidFill>
                    <a:schemeClr val="accent4">
                      <a:lumMod val="60000"/>
                      <a:lumOff val="40000"/>
                    </a:schemeClr>
                  </a:solidFill>
                  <a:latin typeface="Calibri" panose="020F0502020204030204" pitchFamily="34" charset="0"/>
                  <a:cs typeface="Arial" panose="020B0604020202020204" pitchFamily="34" charset="0"/>
                </a:endParaRPr>
              </a:p>
            </p:txBody>
          </p:sp>
        </p:grpSp>
      </p:grpSp>
    </p:spTree>
    <p:extLst>
      <p:ext uri="{BB962C8B-B14F-4D97-AF65-F5344CB8AC3E}">
        <p14:creationId xmlns:p14="http://schemas.microsoft.com/office/powerpoint/2010/main" val="417037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ikdörtgen 66">
            <a:extLst>
              <a:ext uri="{FF2B5EF4-FFF2-40B4-BE49-F238E27FC236}">
                <a16:creationId xmlns:a16="http://schemas.microsoft.com/office/drawing/2014/main" id="{20963B24-DBCC-B91E-A987-B45A9F21C59F}"/>
              </a:ext>
            </a:extLst>
          </p:cNvPr>
          <p:cNvSpPr/>
          <p:nvPr/>
        </p:nvSpPr>
        <p:spPr>
          <a:xfrm flipV="1">
            <a:off x="0" y="1680333"/>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sp>
        <p:nvSpPr>
          <p:cNvPr id="88" name="Text Placeholder 5">
            <a:extLst>
              <a:ext uri="{FF2B5EF4-FFF2-40B4-BE49-F238E27FC236}">
                <a16:creationId xmlns:a16="http://schemas.microsoft.com/office/drawing/2014/main" id="{BC5BC8A5-91C8-4C99-AD5C-3732F3E2E04C}"/>
              </a:ext>
            </a:extLst>
          </p:cNvPr>
          <p:cNvSpPr txBox="1">
            <a:spLocks/>
          </p:cNvSpPr>
          <p:nvPr/>
        </p:nvSpPr>
        <p:spPr>
          <a:xfrm>
            <a:off x="250167" y="1726052"/>
            <a:ext cx="5132716"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pPr>
            <a:endParaRPr lang="en-US" sz="1400" b="1" dirty="0">
              <a:solidFill>
                <a:schemeClr val="accent1">
                  <a:lumMod val="75000"/>
                </a:schemeClr>
              </a:solidFill>
              <a:latin typeface="+mn-lt"/>
            </a:endParaRPr>
          </a:p>
          <a:p>
            <a:pPr>
              <a:spcBef>
                <a:spcPts val="0"/>
              </a:spcBef>
              <a:buClr>
                <a:srgbClr val="C00000"/>
              </a:buClr>
            </a:pPr>
            <a:r>
              <a:rPr lang="en-US" sz="1400" b="1" dirty="0">
                <a:solidFill>
                  <a:schemeClr val="accent1">
                    <a:lumMod val="75000"/>
                  </a:schemeClr>
                </a:solidFill>
                <a:latin typeface="+mn-lt"/>
              </a:rPr>
              <a:t> </a:t>
            </a:r>
            <a:endParaRPr lang="tr-TR" sz="1400" b="1" dirty="0">
              <a:solidFill>
                <a:schemeClr val="accent1">
                  <a:lumMod val="75000"/>
                </a:schemeClr>
              </a:solidFill>
              <a:latin typeface="+mn-lt"/>
            </a:endParaRPr>
          </a:p>
          <a:p>
            <a:pPr marL="171450" indent="-171450">
              <a:spcBef>
                <a:spcPts val="0"/>
              </a:spcBef>
              <a:buClr>
                <a:srgbClr val="C00000"/>
              </a:buClr>
              <a:buFont typeface="Wingdings" panose="05000000000000000000" pitchFamily="2" charset="2"/>
              <a:buChar char="Ø"/>
            </a:pPr>
            <a:endParaRPr lang="tr-TR"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cxnSp>
        <p:nvCxnSpPr>
          <p:cNvPr id="47" name="Düz Bağlayıcı 46">
            <a:extLst>
              <a:ext uri="{FF2B5EF4-FFF2-40B4-BE49-F238E27FC236}">
                <a16:creationId xmlns:a16="http://schemas.microsoft.com/office/drawing/2014/main" id="{80C7AD8D-68F5-42BB-98E4-9EB0456554B1}"/>
              </a:ext>
            </a:extLst>
          </p:cNvPr>
          <p:cNvCxnSpPr>
            <a:cxnSpLocks/>
          </p:cNvCxnSpPr>
          <p:nvPr/>
        </p:nvCxnSpPr>
        <p:spPr>
          <a:xfrm>
            <a:off x="5847426" y="1787089"/>
            <a:ext cx="0" cy="4663778"/>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B0584E7D-A479-4E74-99D3-06051B17314B}"/>
              </a:ext>
            </a:extLst>
          </p:cNvPr>
          <p:cNvGrpSpPr/>
          <p:nvPr/>
        </p:nvGrpSpPr>
        <p:grpSpPr>
          <a:xfrm>
            <a:off x="246504" y="4135182"/>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45">
              <a:extLst>
                <a:ext uri="{FF2B5EF4-FFF2-40B4-BE49-F238E27FC236}">
                  <a16:creationId xmlns:a16="http://schemas.microsoft.com/office/drawing/2014/main" id="{6DE87003-745E-416A-B113-2DD9BE7C86F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1D29E992-3DFA-41F7-AA8F-0EA434F78E1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500" kern="1200" dirty="0" err="1">
                  <a:solidFill>
                    <a:schemeClr val="tx1"/>
                  </a:solidFill>
                  <a:latin typeface="Calibri" panose="020F0502020204030204" pitchFamily="34" charset="0"/>
                  <a:cs typeface="Calibri" panose="020F0502020204030204" pitchFamily="34" charset="0"/>
                </a:rPr>
                <a:t>Perakende</a:t>
              </a:r>
              <a:r>
                <a:rPr lang="de-DE" sz="1500" b="0" kern="1200" dirty="0">
                  <a:solidFill>
                    <a:schemeClr val="tx1"/>
                  </a:solidFill>
                  <a:latin typeface="Calibri" panose="020F0502020204030204" pitchFamily="34" charset="0"/>
                  <a:cs typeface="Calibri" panose="020F0502020204030204" pitchFamily="34" charset="0"/>
                </a:rPr>
                <a:t> </a:t>
              </a:r>
              <a:r>
                <a:rPr lang="de-DE" sz="1400" b="0" kern="1200" dirty="0">
                  <a:solidFill>
                    <a:schemeClr val="tx1"/>
                  </a:solidFill>
                  <a:latin typeface="Calibri" panose="020F0502020204030204" pitchFamily="34" charset="0"/>
                  <a:cs typeface="Calibri" panose="020F0502020204030204" pitchFamily="34" charset="0"/>
                </a:rPr>
                <a:t>E-</a:t>
              </a:r>
              <a:r>
                <a:rPr lang="de-DE" sz="1400" b="0" kern="1200" dirty="0" err="1">
                  <a:solidFill>
                    <a:schemeClr val="tx1"/>
                  </a:solidFill>
                  <a:latin typeface="Calibri" panose="020F0502020204030204" pitchFamily="34" charset="0"/>
                  <a:cs typeface="Calibri" panose="020F0502020204030204" pitchFamily="34" charset="0"/>
                </a:rPr>
                <a:t>Ticaret</a:t>
              </a:r>
              <a:r>
                <a:rPr lang="de-DE" sz="1500" b="0" kern="1200" dirty="0">
                  <a:solidFill>
                    <a:schemeClr val="tx1"/>
                  </a:solidFill>
                  <a:latin typeface="Calibri" panose="020F0502020204030204" pitchFamily="34" charset="0"/>
                  <a:cs typeface="Calibri" panose="020F0502020204030204" pitchFamily="34" charset="0"/>
                </a:rPr>
                <a:t> </a:t>
              </a:r>
              <a:r>
                <a:rPr lang="de-DE" sz="1500" b="0" kern="1200" dirty="0" err="1">
                  <a:solidFill>
                    <a:schemeClr val="tx1"/>
                  </a:solidFill>
                  <a:latin typeface="Calibri" panose="020F0502020204030204" pitchFamily="34" charset="0"/>
                  <a:cs typeface="Calibri" panose="020F0502020204030204" pitchFamily="34" charset="0"/>
                </a:rPr>
                <a:t>Siteleri</a:t>
              </a:r>
              <a:endParaRPr lang="tr-TR" sz="1500" b="0" kern="1200" dirty="0">
                <a:solidFill>
                  <a:schemeClr val="tx1"/>
                </a:solidFill>
              </a:endParaRPr>
            </a:p>
          </p:txBody>
        </p:sp>
      </p:grpSp>
      <p:grpSp>
        <p:nvGrpSpPr>
          <p:cNvPr id="54" name="Grup 53">
            <a:extLst>
              <a:ext uri="{FF2B5EF4-FFF2-40B4-BE49-F238E27FC236}">
                <a16:creationId xmlns:a16="http://schemas.microsoft.com/office/drawing/2014/main" id="{5ED37AFD-4B66-4739-B33F-743298B56BCD}"/>
              </a:ext>
            </a:extLst>
          </p:cNvPr>
          <p:cNvGrpSpPr/>
          <p:nvPr/>
        </p:nvGrpSpPr>
        <p:grpSpPr>
          <a:xfrm>
            <a:off x="246504" y="4834939"/>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5" name="Dikdörtgen: Köşeleri Yuvarlatılmış 51">
              <a:extLst>
                <a:ext uri="{FF2B5EF4-FFF2-40B4-BE49-F238E27FC236}">
                  <a16:creationId xmlns:a16="http://schemas.microsoft.com/office/drawing/2014/main" id="{8435E40D-5007-4154-8706-AAAC53106C49}"/>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Dikdörtgen: Köşeleri Yuvarlatılmış 4">
              <a:extLst>
                <a:ext uri="{FF2B5EF4-FFF2-40B4-BE49-F238E27FC236}">
                  <a16:creationId xmlns:a16="http://schemas.microsoft.com/office/drawing/2014/main" id="{A179529C-98F0-4169-88D1-441D1A96E4D7}"/>
                </a:ext>
              </a:extLst>
            </p:cNvPr>
            <p:cNvSpPr txBox="1"/>
            <p:nvPr/>
          </p:nvSpPr>
          <p:spPr>
            <a:xfrm>
              <a:off x="44094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B2B </a:t>
              </a:r>
              <a:r>
                <a:rPr lang="de-DE" sz="1400" b="0" kern="1200" dirty="0" err="1">
                  <a:solidFill>
                    <a:schemeClr val="tx1"/>
                  </a:solidFill>
                  <a:latin typeface="Calibri" panose="020F0502020204030204" pitchFamily="34" charset="0"/>
                  <a:cs typeface="Calibri" panose="020F0502020204030204" pitchFamily="34" charset="0"/>
                </a:rPr>
                <a:t>Platformlar</a:t>
              </a:r>
              <a:endParaRPr lang="tr-TR" sz="1400" b="0" kern="1200" dirty="0">
                <a:solidFill>
                  <a:schemeClr val="tx1"/>
                </a:solidFill>
              </a:endParaRPr>
            </a:p>
          </p:txBody>
        </p:sp>
      </p:grpSp>
      <p:grpSp>
        <p:nvGrpSpPr>
          <p:cNvPr id="57" name="Grup 56">
            <a:extLst>
              <a:ext uri="{FF2B5EF4-FFF2-40B4-BE49-F238E27FC236}">
                <a16:creationId xmlns:a16="http://schemas.microsoft.com/office/drawing/2014/main" id="{DE27AF13-25E4-429D-9DFD-FD251D478EC5}"/>
              </a:ext>
            </a:extLst>
          </p:cNvPr>
          <p:cNvGrpSpPr/>
          <p:nvPr/>
        </p:nvGrpSpPr>
        <p:grpSpPr>
          <a:xfrm>
            <a:off x="232833" y="5546224"/>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8" name="Dikdörtgen: Köşeleri Yuvarlatılmış 48">
              <a:extLst>
                <a:ext uri="{FF2B5EF4-FFF2-40B4-BE49-F238E27FC236}">
                  <a16:creationId xmlns:a16="http://schemas.microsoft.com/office/drawing/2014/main" id="{BAA30492-B5C7-438F-9162-99281905C4B9}"/>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Dikdörtgen: Köşeleri Yuvarlatılmış 4">
              <a:extLst>
                <a:ext uri="{FF2B5EF4-FFF2-40B4-BE49-F238E27FC236}">
                  <a16:creationId xmlns:a16="http://schemas.microsoft.com/office/drawing/2014/main" id="{BC89D75A-5045-44B4-A997-D610D659BFA7}"/>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err="1">
                  <a:solidFill>
                    <a:schemeClr val="tx1"/>
                  </a:solidFill>
                  <a:latin typeface="Calibri" panose="020F0502020204030204" pitchFamily="34" charset="0"/>
                  <a:cs typeface="Calibri" panose="020F0502020204030204" pitchFamily="34" charset="0"/>
                </a:rPr>
                <a:t>Pazaryerleri</a:t>
              </a:r>
              <a:endParaRPr lang="tr-TR" sz="1400" b="0" kern="1200" dirty="0">
                <a:solidFill>
                  <a:schemeClr val="tx1"/>
                </a:solidFill>
              </a:endParaRPr>
            </a:p>
          </p:txBody>
        </p:sp>
      </p:grpSp>
      <p:pic>
        <p:nvPicPr>
          <p:cNvPr id="13" name="Resim 12">
            <a:extLst>
              <a:ext uri="{FF2B5EF4-FFF2-40B4-BE49-F238E27FC236}">
                <a16:creationId xmlns:a16="http://schemas.microsoft.com/office/drawing/2014/main" id="{9A28F912-9E00-4D70-AC12-2BBD9B938773}"/>
              </a:ext>
            </a:extLst>
          </p:cNvPr>
          <p:cNvPicPr>
            <a:picLocks noChangeAspect="1"/>
          </p:cNvPicPr>
          <p:nvPr/>
        </p:nvPicPr>
        <p:blipFill>
          <a:blip r:embed="rId3"/>
          <a:stretch>
            <a:fillRect/>
          </a:stretch>
        </p:blipFill>
        <p:spPr>
          <a:xfrm>
            <a:off x="3429887" y="3262195"/>
            <a:ext cx="2181807" cy="1278715"/>
          </a:xfrm>
          <a:prstGeom prst="rect">
            <a:avLst/>
          </a:prstGeom>
        </p:spPr>
      </p:pic>
      <p:grpSp>
        <p:nvGrpSpPr>
          <p:cNvPr id="83" name="Group 10">
            <a:extLst>
              <a:ext uri="{FF2B5EF4-FFF2-40B4-BE49-F238E27FC236}">
                <a16:creationId xmlns:a16="http://schemas.microsoft.com/office/drawing/2014/main" id="{0CA537CA-73D7-4517-95C1-2F6BD6E99972}"/>
              </a:ext>
            </a:extLst>
          </p:cNvPr>
          <p:cNvGrpSpPr/>
          <p:nvPr/>
        </p:nvGrpSpPr>
        <p:grpSpPr>
          <a:xfrm>
            <a:off x="3476168" y="4623000"/>
            <a:ext cx="2302435" cy="1756033"/>
            <a:chOff x="1063625" y="1603375"/>
            <a:chExt cx="2036763" cy="1855788"/>
          </a:xfrm>
        </p:grpSpPr>
        <p:sp>
          <p:nvSpPr>
            <p:cNvPr id="84" name="Freeform 9">
              <a:extLst>
                <a:ext uri="{FF2B5EF4-FFF2-40B4-BE49-F238E27FC236}">
                  <a16:creationId xmlns:a16="http://schemas.microsoft.com/office/drawing/2014/main" id="{A8103E44-C7AE-46C1-9F8B-2EEB6DF95982}"/>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0">
              <a:extLst>
                <a:ext uri="{FF2B5EF4-FFF2-40B4-BE49-F238E27FC236}">
                  <a16:creationId xmlns:a16="http://schemas.microsoft.com/office/drawing/2014/main" id="{E7DDEAA5-F317-47CA-95F0-3ADB10AAA24E}"/>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Dikdörtgen 14">
            <a:extLst>
              <a:ext uri="{FF2B5EF4-FFF2-40B4-BE49-F238E27FC236}">
                <a16:creationId xmlns:a16="http://schemas.microsoft.com/office/drawing/2014/main" id="{F4EFF854-CC69-45C7-9D07-0C89AC4E0C5D}"/>
              </a:ext>
            </a:extLst>
          </p:cNvPr>
          <p:cNvSpPr/>
          <p:nvPr/>
        </p:nvSpPr>
        <p:spPr>
          <a:xfrm>
            <a:off x="3585214" y="4598241"/>
            <a:ext cx="2047836" cy="1666610"/>
          </a:xfrm>
          <a:prstGeom prst="rect">
            <a:avLst/>
          </a:prstGeom>
        </p:spPr>
        <p:txBody>
          <a:bodyPr wrap="square">
            <a:spAutoFit/>
          </a:bodyPr>
          <a:lstStyle/>
          <a:p>
            <a:pPr lvl="0" defTabSz="622300">
              <a:lnSpc>
                <a:spcPct val="90000"/>
              </a:lnSpc>
              <a:spcBef>
                <a:spcPct val="0"/>
              </a:spcBef>
              <a:spcAft>
                <a:spcPct val="35000"/>
              </a:spcAft>
            </a:pPr>
            <a:endParaRPr lang="tr-TR" sz="1100" b="1" dirty="0"/>
          </a:p>
          <a:p>
            <a:pPr lvl="0" defTabSz="622300">
              <a:lnSpc>
                <a:spcPct val="90000"/>
              </a:lnSpc>
              <a:spcBef>
                <a:spcPct val="0"/>
              </a:spcBef>
              <a:spcAft>
                <a:spcPct val="35000"/>
              </a:spcAft>
            </a:pPr>
            <a:endParaRPr lang="tr-TR" sz="1100" b="1" dirty="0"/>
          </a:p>
          <a:p>
            <a:pPr lvl="0" defTabSz="622300">
              <a:lnSpc>
                <a:spcPct val="90000"/>
              </a:lnSpc>
              <a:spcBef>
                <a:spcPct val="0"/>
              </a:spcBef>
              <a:spcAft>
                <a:spcPct val="35000"/>
              </a:spcAft>
            </a:pPr>
            <a:r>
              <a:rPr lang="tr-TR" sz="1100" b="1" i="1" dirty="0">
                <a:solidFill>
                  <a:srgbClr val="1B2C57"/>
                </a:solidFill>
              </a:rPr>
              <a:t>B2B platformları :  </a:t>
            </a:r>
            <a:r>
              <a:rPr lang="tr-TR" sz="1100" b="1" i="1" dirty="0">
                <a:solidFill>
                  <a:srgbClr val="C00000"/>
                </a:solidFill>
              </a:rPr>
              <a:t>7,2 Milyon TL</a:t>
            </a:r>
          </a:p>
          <a:p>
            <a:pPr lvl="0" defTabSz="622300">
              <a:lnSpc>
                <a:spcPct val="90000"/>
              </a:lnSpc>
              <a:spcBef>
                <a:spcPct val="0"/>
              </a:spcBef>
              <a:spcAft>
                <a:spcPct val="35000"/>
              </a:spcAft>
            </a:pPr>
            <a:r>
              <a:rPr lang="tr-TR" sz="1100" b="1" i="1" dirty="0">
                <a:solidFill>
                  <a:srgbClr val="1B2C57"/>
                </a:solidFill>
              </a:rPr>
              <a:t>E-İhracat Konsorsiyumu: </a:t>
            </a:r>
          </a:p>
          <a:p>
            <a:pPr lvl="0" defTabSz="622300">
              <a:lnSpc>
                <a:spcPct val="90000"/>
              </a:lnSpc>
              <a:spcBef>
                <a:spcPct val="0"/>
              </a:spcBef>
              <a:spcAft>
                <a:spcPct val="35000"/>
              </a:spcAft>
            </a:pPr>
            <a:r>
              <a:rPr lang="tr-TR" sz="1100" b="1" i="1" dirty="0">
                <a:solidFill>
                  <a:srgbClr val="C00000"/>
                </a:solidFill>
              </a:rPr>
              <a:t>27,1 Milyon TL</a:t>
            </a:r>
          </a:p>
          <a:p>
            <a:pPr lvl="0" defTabSz="622300">
              <a:lnSpc>
                <a:spcPct val="90000"/>
              </a:lnSpc>
              <a:spcBef>
                <a:spcPct val="0"/>
              </a:spcBef>
              <a:spcAft>
                <a:spcPct val="35000"/>
              </a:spcAft>
            </a:pPr>
            <a:r>
              <a:rPr lang="tr-TR" sz="1100" b="1" i="1" dirty="0">
                <a:solidFill>
                  <a:srgbClr val="1B2C57"/>
                </a:solidFill>
              </a:rPr>
              <a:t>P. ET Sitesi: </a:t>
            </a:r>
            <a:r>
              <a:rPr lang="tr-TR" sz="1100" b="1" i="1" dirty="0">
                <a:solidFill>
                  <a:srgbClr val="C00000"/>
                </a:solidFill>
              </a:rPr>
              <a:t>45,2 Milyon TL</a:t>
            </a:r>
          </a:p>
          <a:p>
            <a:pPr lvl="0" defTabSz="622300">
              <a:lnSpc>
                <a:spcPct val="90000"/>
              </a:lnSpc>
              <a:spcBef>
                <a:spcPct val="0"/>
              </a:spcBef>
              <a:spcAft>
                <a:spcPct val="35000"/>
              </a:spcAft>
            </a:pPr>
            <a:r>
              <a:rPr lang="tr-TR" sz="1100" b="1" i="1" dirty="0">
                <a:solidFill>
                  <a:srgbClr val="1B2C57"/>
                </a:solidFill>
              </a:rPr>
              <a:t>Pazaryerleri:  </a:t>
            </a:r>
            <a:r>
              <a:rPr lang="tr-TR" sz="1100" b="1" i="1" dirty="0">
                <a:solidFill>
                  <a:srgbClr val="C00000"/>
                </a:solidFill>
              </a:rPr>
              <a:t>54,3 Milyon TL</a:t>
            </a:r>
          </a:p>
        </p:txBody>
      </p:sp>
      <p:sp>
        <p:nvSpPr>
          <p:cNvPr id="89" name="Freeform 11">
            <a:extLst>
              <a:ext uri="{FF2B5EF4-FFF2-40B4-BE49-F238E27FC236}">
                <a16:creationId xmlns:a16="http://schemas.microsoft.com/office/drawing/2014/main" id="{F71F5016-92FE-4291-A090-04BA04A84F02}"/>
              </a:ext>
            </a:extLst>
          </p:cNvPr>
          <p:cNvSpPr>
            <a:spLocks noChangeArrowheads="1"/>
          </p:cNvSpPr>
          <p:nvPr/>
        </p:nvSpPr>
        <p:spPr bwMode="auto">
          <a:xfrm>
            <a:off x="4333500" y="4669982"/>
            <a:ext cx="443647" cy="411748"/>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3" name="İçerik Yer Tutucusu 2">
            <a:extLst>
              <a:ext uri="{FF2B5EF4-FFF2-40B4-BE49-F238E27FC236}">
                <a16:creationId xmlns:a16="http://schemas.microsoft.com/office/drawing/2014/main" id="{DB3B03B1-BA8F-4FF0-B33F-ADBB70E8D558}"/>
              </a:ext>
            </a:extLst>
          </p:cNvPr>
          <p:cNvSpPr>
            <a:spLocks noGrp="1"/>
          </p:cNvSpPr>
          <p:nvPr>
            <p:ph idx="1"/>
          </p:nvPr>
        </p:nvSpPr>
        <p:spPr>
          <a:xfrm>
            <a:off x="191126" y="6421150"/>
            <a:ext cx="4766765" cy="310518"/>
          </a:xfrm>
        </p:spPr>
        <p:txBody>
          <a:bodyPr>
            <a:noAutofit/>
          </a:bodyPr>
          <a:lstStyle/>
          <a:p>
            <a:pPr marL="0" indent="0">
              <a:buNone/>
            </a:pPr>
            <a:r>
              <a:rPr lang="en-US" sz="1300" b="1" dirty="0">
                <a:solidFill>
                  <a:srgbClr val="990000"/>
                </a:solidFill>
              </a:rPr>
              <a:t>* </a:t>
            </a:r>
            <a:r>
              <a:rPr lang="en-US" sz="1300" b="1" dirty="0" err="1">
                <a:solidFill>
                  <a:srgbClr val="990000"/>
                </a:solidFill>
              </a:rPr>
              <a:t>Şirketler</a:t>
            </a:r>
            <a:r>
              <a:rPr lang="en-US" sz="1300" b="1" dirty="0">
                <a:solidFill>
                  <a:srgbClr val="990000"/>
                </a:solidFill>
              </a:rPr>
              <a:t> </a:t>
            </a:r>
            <a:r>
              <a:rPr lang="tr-TR" sz="1300" b="1" dirty="0">
                <a:solidFill>
                  <a:srgbClr val="990000"/>
                </a:solidFill>
              </a:rPr>
              <a:t>tanıtım desteğinden 5973 Sayılı Karar </a:t>
            </a:r>
            <a:r>
              <a:rPr lang="en-US" sz="1300" b="1" dirty="0" err="1">
                <a:solidFill>
                  <a:srgbClr val="990000"/>
                </a:solidFill>
              </a:rPr>
              <a:t>kapsamın</a:t>
            </a:r>
            <a:r>
              <a:rPr lang="tr-TR" sz="1300" b="1" dirty="0">
                <a:solidFill>
                  <a:srgbClr val="990000"/>
                </a:solidFill>
              </a:rPr>
              <a:t>d</a:t>
            </a:r>
            <a:r>
              <a:rPr lang="en-US" sz="1300" b="1" dirty="0">
                <a:solidFill>
                  <a:srgbClr val="990000"/>
                </a:solidFill>
              </a:rPr>
              <a:t>a </a:t>
            </a:r>
            <a:r>
              <a:rPr lang="tr-TR" sz="1300" b="1" dirty="0">
                <a:solidFill>
                  <a:srgbClr val="990000"/>
                </a:solidFill>
              </a:rPr>
              <a:t>faydalanabilecektir.</a:t>
            </a:r>
          </a:p>
        </p:txBody>
      </p:sp>
      <p:sp>
        <p:nvSpPr>
          <p:cNvPr id="60" name="Text Placeholder 5">
            <a:extLst>
              <a:ext uri="{FF2B5EF4-FFF2-40B4-BE49-F238E27FC236}">
                <a16:creationId xmlns:a16="http://schemas.microsoft.com/office/drawing/2014/main" id="{71F70FF1-B38E-4FC6-8F5D-8701B7BF3513}"/>
              </a:ext>
            </a:extLst>
          </p:cNvPr>
          <p:cNvSpPr txBox="1">
            <a:spLocks/>
          </p:cNvSpPr>
          <p:nvPr/>
        </p:nvSpPr>
        <p:spPr>
          <a:xfrm>
            <a:off x="191126" y="1782788"/>
            <a:ext cx="5539003"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tr-TR" sz="1400" b="1" dirty="0">
                <a:solidFill>
                  <a:schemeClr val="accent1">
                    <a:lumMod val="75000"/>
                  </a:schemeClr>
                </a:solidFill>
                <a:latin typeface="+mn-lt"/>
              </a:rPr>
              <a:t>E-İhracat Tanıtım Desteği </a:t>
            </a:r>
            <a:r>
              <a:rPr lang="en-US" sz="1200" dirty="0">
                <a:solidFill>
                  <a:schemeClr val="accent1">
                    <a:lumMod val="75000"/>
                  </a:schemeClr>
                </a:solidFill>
                <a:latin typeface="+mn-lt"/>
              </a:rPr>
              <a:t>(</a:t>
            </a:r>
            <a:r>
              <a:rPr lang="tr-TR" sz="1200" dirty="0">
                <a:solidFill>
                  <a:schemeClr val="accent1">
                    <a:lumMod val="75000"/>
                  </a:schemeClr>
                </a:solidFill>
                <a:latin typeface="+mn-lt"/>
              </a:rPr>
              <a:t>Her Ülke İçin 3 Yıl)</a:t>
            </a:r>
          </a:p>
          <a:p>
            <a:pPr algn="just">
              <a:spcBef>
                <a:spcPts val="0"/>
              </a:spcBef>
              <a:buClr>
                <a:srgbClr val="0070C0"/>
              </a:buClr>
              <a:buSzPct val="130000"/>
            </a:pPr>
            <a:endParaRPr lang="tr-TR" sz="1200" dirty="0">
              <a:solidFill>
                <a:srgbClr val="1E315D"/>
              </a:solidFill>
              <a:latin typeface="+mn-lt"/>
            </a:endParaRPr>
          </a:p>
          <a:p>
            <a:pPr algn="just">
              <a:spcBef>
                <a:spcPts val="0"/>
              </a:spcBef>
              <a:buClr>
                <a:srgbClr val="0070C0"/>
              </a:buClr>
              <a:buSzPct val="130000"/>
            </a:pPr>
            <a:r>
              <a:rPr lang="tr-TR" sz="1200" dirty="0">
                <a:solidFill>
                  <a:srgbClr val="1E315D"/>
                </a:solidFill>
                <a:latin typeface="+mn-lt"/>
              </a:rPr>
              <a:t>E- ihracat tanıtımı, ürünlerin pazarlama ve reklam süreçlerinin arama motoru, internet siteleri, sosyal medya, mobil uygulama gibi kanallar aracılığıyla dijital ortamlardan yürütülmesi ile gerçekleştirilen ve potansiyel müşterilere uzaktan iletişim araçlarıyla ulaşılmasına imkân sağlayan pazarlamayı içeren dijital pazarlama ve Genelgede belirtilen fiziki pazarlama faaliyetlerini içermektedir. Şirketlerin ve markalarının bilinirliğinin ve satışların artırılması hedeflenmektedir. </a:t>
            </a:r>
          </a:p>
          <a:p>
            <a:pPr lvl="0" algn="just">
              <a:spcBef>
                <a:spcPts val="0"/>
              </a:spcBef>
              <a:buClr>
                <a:srgbClr val="0070C0"/>
              </a:buClr>
              <a:buSzPct val="130000"/>
            </a:pPr>
            <a:endParaRPr lang="tr-TR" sz="1200" spc="0" dirty="0">
              <a:solidFill>
                <a:prstClr val="black"/>
              </a:solidFill>
              <a:latin typeface="Calibri" panose="020F0502020204030204"/>
              <a:ea typeface="+mn-ea"/>
              <a:cs typeface="+mn-cs"/>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grpSp>
        <p:nvGrpSpPr>
          <p:cNvPr id="61" name="Grup 60">
            <a:extLst>
              <a:ext uri="{FF2B5EF4-FFF2-40B4-BE49-F238E27FC236}">
                <a16:creationId xmlns:a16="http://schemas.microsoft.com/office/drawing/2014/main" id="{E6A64072-C638-44CF-BACB-7276BF850AB8}"/>
              </a:ext>
            </a:extLst>
          </p:cNvPr>
          <p:cNvGrpSpPr/>
          <p:nvPr/>
        </p:nvGrpSpPr>
        <p:grpSpPr>
          <a:xfrm>
            <a:off x="250167" y="3401063"/>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2" name="Dikdörtgen: Köşeleri Yuvarlatılmış 33">
              <a:extLst>
                <a:ext uri="{FF2B5EF4-FFF2-40B4-BE49-F238E27FC236}">
                  <a16:creationId xmlns:a16="http://schemas.microsoft.com/office/drawing/2014/main" id="{3B418B1F-3185-4440-B957-1F8D896DA264}"/>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3" name="Dikdörtgen: Köşeleri Yuvarlatılmış 4">
              <a:extLst>
                <a:ext uri="{FF2B5EF4-FFF2-40B4-BE49-F238E27FC236}">
                  <a16:creationId xmlns:a16="http://schemas.microsoft.com/office/drawing/2014/main" id="{B2D64E1D-D6A9-411C-BD9C-844387A29D0D}"/>
                </a:ext>
              </a:extLst>
            </p:cNvPr>
            <p:cNvSpPr txBox="1"/>
            <p:nvPr/>
          </p:nvSpPr>
          <p:spPr>
            <a:xfrm>
              <a:off x="421487" y="184928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grpSp>
        <p:nvGrpSpPr>
          <p:cNvPr id="65" name="Grup 64">
            <a:extLst>
              <a:ext uri="{FF2B5EF4-FFF2-40B4-BE49-F238E27FC236}">
                <a16:creationId xmlns:a16="http://schemas.microsoft.com/office/drawing/2014/main" id="{53315DA7-7D83-439D-8E99-915512B6958B}"/>
              </a:ext>
            </a:extLst>
          </p:cNvPr>
          <p:cNvGrpSpPr/>
          <p:nvPr/>
        </p:nvGrpSpPr>
        <p:grpSpPr>
          <a:xfrm>
            <a:off x="5954161" y="3283256"/>
            <a:ext cx="1775335" cy="503173"/>
            <a:chOff x="399841" y="1874611"/>
            <a:chExt cx="1166044" cy="698384"/>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6" name="Dikdörtgen: Köşeleri Yuvarlatılmış 33">
              <a:extLst>
                <a:ext uri="{FF2B5EF4-FFF2-40B4-BE49-F238E27FC236}">
                  <a16:creationId xmlns:a16="http://schemas.microsoft.com/office/drawing/2014/main" id="{E5811CF2-CA6B-4BC8-BD43-01F3E297B5FF}"/>
                </a:ext>
              </a:extLst>
            </p:cNvPr>
            <p:cNvSpPr/>
            <p:nvPr/>
          </p:nvSpPr>
          <p:spPr>
            <a:xfrm>
              <a:off x="399841" y="1881218"/>
              <a:ext cx="1166044" cy="691777"/>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3" name="Dikdörtgen: Köşeleri Yuvarlatılmış 4">
              <a:extLst>
                <a:ext uri="{FF2B5EF4-FFF2-40B4-BE49-F238E27FC236}">
                  <a16:creationId xmlns:a16="http://schemas.microsoft.com/office/drawing/2014/main" id="{4D1CA96C-B8A5-4822-BC6E-A522A976EF9F}"/>
                </a:ext>
              </a:extLst>
            </p:cNvPr>
            <p:cNvSpPr txBox="1"/>
            <p:nvPr/>
          </p:nvSpPr>
          <p:spPr>
            <a:xfrm>
              <a:off x="433216" y="1874611"/>
              <a:ext cx="1132669" cy="61442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grpSp>
        <p:nvGrpSpPr>
          <p:cNvPr id="74" name="Grup 73">
            <a:extLst>
              <a:ext uri="{FF2B5EF4-FFF2-40B4-BE49-F238E27FC236}">
                <a16:creationId xmlns:a16="http://schemas.microsoft.com/office/drawing/2014/main" id="{D3BAA6F9-888F-4D1B-B216-310A6E884C6D}"/>
              </a:ext>
            </a:extLst>
          </p:cNvPr>
          <p:cNvGrpSpPr/>
          <p:nvPr/>
        </p:nvGrpSpPr>
        <p:grpSpPr>
          <a:xfrm>
            <a:off x="5975840" y="3956475"/>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8" name="Dikdörtgen: Köşeleri Yuvarlatılmış 45">
              <a:extLst>
                <a:ext uri="{FF2B5EF4-FFF2-40B4-BE49-F238E27FC236}">
                  <a16:creationId xmlns:a16="http://schemas.microsoft.com/office/drawing/2014/main" id="{FF19564A-5607-4D77-B4F3-006B43D1159D}"/>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Dikdörtgen: Köşeleri Yuvarlatılmış 4">
              <a:extLst>
                <a:ext uri="{FF2B5EF4-FFF2-40B4-BE49-F238E27FC236}">
                  <a16:creationId xmlns:a16="http://schemas.microsoft.com/office/drawing/2014/main" id="{DBA9CB5E-5B60-4E99-8555-C050E31FDCC4}"/>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500" kern="1200" dirty="0" err="1">
                  <a:solidFill>
                    <a:schemeClr val="tx1"/>
                  </a:solidFill>
                  <a:latin typeface="Calibri" panose="020F0502020204030204" pitchFamily="34" charset="0"/>
                  <a:cs typeface="Calibri" panose="020F0502020204030204" pitchFamily="34" charset="0"/>
                </a:rPr>
                <a:t>Perakende</a:t>
              </a:r>
              <a:r>
                <a:rPr lang="de-DE" sz="1500" b="0" kern="1200" dirty="0">
                  <a:solidFill>
                    <a:schemeClr val="tx1"/>
                  </a:solidFill>
                  <a:latin typeface="Calibri" panose="020F0502020204030204" pitchFamily="34" charset="0"/>
                  <a:cs typeface="Calibri" panose="020F0502020204030204" pitchFamily="34" charset="0"/>
                </a:rPr>
                <a:t> </a:t>
              </a:r>
              <a:r>
                <a:rPr lang="de-DE" sz="1400" b="0" kern="1200" dirty="0">
                  <a:solidFill>
                    <a:schemeClr val="tx1"/>
                  </a:solidFill>
                  <a:latin typeface="Calibri" panose="020F0502020204030204" pitchFamily="34" charset="0"/>
                  <a:cs typeface="Calibri" panose="020F0502020204030204" pitchFamily="34" charset="0"/>
                </a:rPr>
                <a:t>E-</a:t>
              </a:r>
              <a:r>
                <a:rPr lang="de-DE" sz="1400" b="0" kern="1200" dirty="0" err="1">
                  <a:solidFill>
                    <a:schemeClr val="tx1"/>
                  </a:solidFill>
                  <a:latin typeface="Calibri" panose="020F0502020204030204" pitchFamily="34" charset="0"/>
                  <a:cs typeface="Calibri" panose="020F0502020204030204" pitchFamily="34" charset="0"/>
                </a:rPr>
                <a:t>Ticaret</a:t>
              </a:r>
              <a:r>
                <a:rPr lang="de-DE" sz="1500" b="0" kern="1200" dirty="0">
                  <a:solidFill>
                    <a:schemeClr val="tx1"/>
                  </a:solidFill>
                  <a:latin typeface="Calibri" panose="020F0502020204030204" pitchFamily="34" charset="0"/>
                  <a:cs typeface="Calibri" panose="020F0502020204030204" pitchFamily="34" charset="0"/>
                </a:rPr>
                <a:t> </a:t>
              </a:r>
              <a:r>
                <a:rPr lang="de-DE" sz="1500" b="0" kern="1200" dirty="0" err="1">
                  <a:solidFill>
                    <a:schemeClr val="tx1"/>
                  </a:solidFill>
                  <a:latin typeface="Calibri" panose="020F0502020204030204" pitchFamily="34" charset="0"/>
                  <a:cs typeface="Calibri" panose="020F0502020204030204" pitchFamily="34" charset="0"/>
                </a:rPr>
                <a:t>Siteleri</a:t>
              </a:r>
              <a:endParaRPr lang="tr-TR" sz="1500" b="0" kern="1200" dirty="0">
                <a:solidFill>
                  <a:schemeClr val="tx1"/>
                </a:solidFill>
              </a:endParaRPr>
            </a:p>
          </p:txBody>
        </p:sp>
      </p:grpSp>
      <p:grpSp>
        <p:nvGrpSpPr>
          <p:cNvPr id="100" name="Grup 99">
            <a:extLst>
              <a:ext uri="{FF2B5EF4-FFF2-40B4-BE49-F238E27FC236}">
                <a16:creationId xmlns:a16="http://schemas.microsoft.com/office/drawing/2014/main" id="{2FC63339-8D22-4DA4-BAB5-725E27CAAE19}"/>
              </a:ext>
            </a:extLst>
          </p:cNvPr>
          <p:cNvGrpSpPr/>
          <p:nvPr/>
        </p:nvGrpSpPr>
        <p:grpSpPr>
          <a:xfrm>
            <a:off x="5975840" y="4683233"/>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03" name="Dikdörtgen: Köşeleri Yuvarlatılmış 48">
              <a:extLst>
                <a:ext uri="{FF2B5EF4-FFF2-40B4-BE49-F238E27FC236}">
                  <a16:creationId xmlns:a16="http://schemas.microsoft.com/office/drawing/2014/main" id="{B33653A2-E54C-4640-B55B-4EFFF3DA179D}"/>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4" name="Dikdörtgen: Köşeleri Yuvarlatılmış 4">
              <a:extLst>
                <a:ext uri="{FF2B5EF4-FFF2-40B4-BE49-F238E27FC236}">
                  <a16:creationId xmlns:a16="http://schemas.microsoft.com/office/drawing/2014/main" id="{8738330F-5C20-470B-98F1-A23B0A6CD570}"/>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err="1">
                  <a:solidFill>
                    <a:schemeClr val="tx1"/>
                  </a:solidFill>
                  <a:latin typeface="Calibri" panose="020F0502020204030204" pitchFamily="34" charset="0"/>
                  <a:cs typeface="Calibri" panose="020F0502020204030204" pitchFamily="34" charset="0"/>
                </a:rPr>
                <a:t>Pazaryerleri</a:t>
              </a:r>
              <a:endParaRPr lang="tr-TR" sz="1400" b="0" kern="1200" dirty="0">
                <a:solidFill>
                  <a:schemeClr val="tx1"/>
                </a:solidFill>
              </a:endParaRPr>
            </a:p>
          </p:txBody>
        </p:sp>
      </p:grpSp>
      <p:pic>
        <p:nvPicPr>
          <p:cNvPr id="105" name="Resim 104">
            <a:extLst>
              <a:ext uri="{FF2B5EF4-FFF2-40B4-BE49-F238E27FC236}">
                <a16:creationId xmlns:a16="http://schemas.microsoft.com/office/drawing/2014/main" id="{D099B6B7-7BEE-424C-939E-456284B40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70626">
            <a:off x="9032010" y="3310619"/>
            <a:ext cx="2826270" cy="1461182"/>
          </a:xfrm>
          <a:prstGeom prst="rect">
            <a:avLst/>
          </a:prstGeom>
          <a:noFill/>
          <a:effectLst>
            <a:glow rad="63500">
              <a:schemeClr val="accent3">
                <a:satMod val="175000"/>
                <a:alpha val="79000"/>
              </a:schemeClr>
            </a:glow>
            <a:reflection stA="69000" endPos="54000" dist="50800" dir="5400000" sy="-100000" algn="bl" rotWithShape="0"/>
            <a:softEdge rad="0"/>
          </a:effectLst>
        </p:spPr>
      </p:pic>
      <p:grpSp>
        <p:nvGrpSpPr>
          <p:cNvPr id="106" name="Group 10">
            <a:extLst>
              <a:ext uri="{FF2B5EF4-FFF2-40B4-BE49-F238E27FC236}">
                <a16:creationId xmlns:a16="http://schemas.microsoft.com/office/drawing/2014/main" id="{5481449A-B173-464C-B29B-DC86E50B2D11}"/>
              </a:ext>
            </a:extLst>
          </p:cNvPr>
          <p:cNvGrpSpPr/>
          <p:nvPr/>
        </p:nvGrpSpPr>
        <p:grpSpPr>
          <a:xfrm>
            <a:off x="6043388" y="5327382"/>
            <a:ext cx="1581452" cy="996048"/>
            <a:chOff x="1063625" y="1603376"/>
            <a:chExt cx="2036763" cy="1855787"/>
          </a:xfrm>
        </p:grpSpPr>
        <p:sp>
          <p:nvSpPr>
            <p:cNvPr id="107" name="Freeform 9">
              <a:extLst>
                <a:ext uri="{FF2B5EF4-FFF2-40B4-BE49-F238E27FC236}">
                  <a16:creationId xmlns:a16="http://schemas.microsoft.com/office/drawing/2014/main" id="{5581FBEF-5FE8-4952-B64E-B482F5D4AF67}"/>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0">
              <a:extLst>
                <a:ext uri="{FF2B5EF4-FFF2-40B4-BE49-F238E27FC236}">
                  <a16:creationId xmlns:a16="http://schemas.microsoft.com/office/drawing/2014/main" id="{F5CEEFF5-A087-4D34-BDA7-625E23896FF0}"/>
                </a:ext>
              </a:extLst>
            </p:cNvPr>
            <p:cNvSpPr>
              <a:spLocks/>
            </p:cNvSpPr>
            <p:nvPr/>
          </p:nvSpPr>
          <p:spPr bwMode="auto">
            <a:xfrm>
              <a:off x="1063625" y="1603376"/>
              <a:ext cx="1927226" cy="1800226"/>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100" b="1" dirty="0"/>
            </a:p>
            <a:p>
              <a:endParaRPr lang="tr-TR" sz="1100" b="1" dirty="0"/>
            </a:p>
            <a:p>
              <a:endParaRPr lang="tr-TR" sz="1100" b="1" dirty="0"/>
            </a:p>
            <a:p>
              <a:r>
                <a:rPr lang="tr-TR" sz="1100" b="1" dirty="0">
                  <a:solidFill>
                    <a:srgbClr val="1B2C57"/>
                  </a:solidFill>
                </a:rPr>
                <a:t>Üst Limit: </a:t>
              </a:r>
              <a:r>
                <a:rPr lang="tr-TR" sz="1100" b="1" dirty="0">
                  <a:solidFill>
                    <a:srgbClr val="C00000"/>
                  </a:solidFill>
                </a:rPr>
                <a:t>9 Milyon TL</a:t>
              </a:r>
              <a:endParaRPr lang="en-US" sz="1100" b="1" dirty="0">
                <a:solidFill>
                  <a:srgbClr val="C00000"/>
                </a:solidFill>
              </a:endParaRPr>
            </a:p>
          </p:txBody>
        </p:sp>
      </p:grpSp>
      <p:sp>
        <p:nvSpPr>
          <p:cNvPr id="109" name="Freeform 11">
            <a:extLst>
              <a:ext uri="{FF2B5EF4-FFF2-40B4-BE49-F238E27FC236}">
                <a16:creationId xmlns:a16="http://schemas.microsoft.com/office/drawing/2014/main" id="{BABCF688-6F74-4933-9986-C1AF2A3878B7}"/>
              </a:ext>
            </a:extLst>
          </p:cNvPr>
          <p:cNvSpPr>
            <a:spLocks noChangeArrowheads="1"/>
          </p:cNvSpPr>
          <p:nvPr/>
        </p:nvSpPr>
        <p:spPr bwMode="auto">
          <a:xfrm>
            <a:off x="6520603" y="5396897"/>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110" name="Dikdörtgen 109">
            <a:extLst>
              <a:ext uri="{FF2B5EF4-FFF2-40B4-BE49-F238E27FC236}">
                <a16:creationId xmlns:a16="http://schemas.microsoft.com/office/drawing/2014/main" id="{B2DCA48A-DD65-43BE-84F0-029C37B4FF73}"/>
              </a:ext>
            </a:extLst>
          </p:cNvPr>
          <p:cNvSpPr/>
          <p:nvPr/>
        </p:nvSpPr>
        <p:spPr>
          <a:xfrm>
            <a:off x="5954161" y="6415918"/>
            <a:ext cx="5517921" cy="272382"/>
          </a:xfrm>
          <a:prstGeom prst="rect">
            <a:avLst/>
          </a:prstGeom>
        </p:spPr>
        <p:txBody>
          <a:bodyPr wrap="none">
            <a:spAutoFit/>
          </a:bodyPr>
          <a:lstStyle/>
          <a:p>
            <a:pPr lvl="0">
              <a:lnSpc>
                <a:spcPct val="90000"/>
              </a:lnSpc>
              <a:spcBef>
                <a:spcPts val="1000"/>
              </a:spcBef>
            </a:pPr>
            <a:r>
              <a:rPr lang="en-US" sz="1300" b="1" dirty="0">
                <a:solidFill>
                  <a:srgbClr val="990000"/>
                </a:solidFill>
              </a:rPr>
              <a:t>* </a:t>
            </a:r>
            <a:r>
              <a:rPr lang="en-US" sz="1300" b="1" dirty="0" err="1">
                <a:solidFill>
                  <a:srgbClr val="990000"/>
                </a:solidFill>
              </a:rPr>
              <a:t>Şirketler</a:t>
            </a:r>
            <a:r>
              <a:rPr lang="en-US" sz="1300" b="1" dirty="0">
                <a:solidFill>
                  <a:srgbClr val="990000"/>
                </a:solidFill>
              </a:rPr>
              <a:t> </a:t>
            </a:r>
            <a:r>
              <a:rPr lang="tr-TR" sz="1300" b="1" dirty="0">
                <a:solidFill>
                  <a:srgbClr val="990000"/>
                </a:solidFill>
              </a:rPr>
              <a:t>kira desteğinden 5973 Sayılı Karar </a:t>
            </a:r>
            <a:r>
              <a:rPr lang="en-US" sz="1300" b="1" dirty="0" err="1">
                <a:solidFill>
                  <a:srgbClr val="990000"/>
                </a:solidFill>
              </a:rPr>
              <a:t>kapsamın</a:t>
            </a:r>
            <a:r>
              <a:rPr lang="tr-TR" sz="1300" b="1" dirty="0">
                <a:solidFill>
                  <a:srgbClr val="990000"/>
                </a:solidFill>
              </a:rPr>
              <a:t>d</a:t>
            </a:r>
            <a:r>
              <a:rPr lang="en-US" sz="1300" b="1" dirty="0">
                <a:solidFill>
                  <a:srgbClr val="990000"/>
                </a:solidFill>
              </a:rPr>
              <a:t>a </a:t>
            </a:r>
            <a:r>
              <a:rPr lang="tr-TR" sz="1300" b="1" dirty="0">
                <a:solidFill>
                  <a:srgbClr val="990000"/>
                </a:solidFill>
              </a:rPr>
              <a:t>faydalanabilecektir</a:t>
            </a:r>
            <a:r>
              <a:rPr lang="en-US" sz="1300" b="1" dirty="0">
                <a:solidFill>
                  <a:srgbClr val="990000"/>
                </a:solidFill>
              </a:rPr>
              <a:t>.</a:t>
            </a:r>
            <a:endParaRPr lang="tr-TR" sz="1300" b="1" dirty="0">
              <a:solidFill>
                <a:srgbClr val="990000"/>
              </a:solidFill>
            </a:endParaRPr>
          </a:p>
        </p:txBody>
      </p:sp>
      <p:sp>
        <p:nvSpPr>
          <p:cNvPr id="111" name="Text Placeholder 5">
            <a:extLst>
              <a:ext uri="{FF2B5EF4-FFF2-40B4-BE49-F238E27FC236}">
                <a16:creationId xmlns:a16="http://schemas.microsoft.com/office/drawing/2014/main" id="{6B841BA0-D64D-4654-9366-725E8305DEAD}"/>
              </a:ext>
            </a:extLst>
          </p:cNvPr>
          <p:cNvSpPr txBox="1">
            <a:spLocks/>
          </p:cNvSpPr>
          <p:nvPr/>
        </p:nvSpPr>
        <p:spPr>
          <a:xfrm>
            <a:off x="5964721" y="1787089"/>
            <a:ext cx="6095188" cy="454998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SzPct val="100000"/>
            </a:pPr>
            <a:r>
              <a:rPr lang="tr-TR" sz="1400" b="1" dirty="0">
                <a:solidFill>
                  <a:schemeClr val="accent1">
                    <a:lumMod val="75000"/>
                  </a:schemeClr>
                </a:solidFill>
                <a:latin typeface="+mn-lt"/>
              </a:rPr>
              <a:t>Yurt Dışı Depo Kira Desteği </a:t>
            </a:r>
            <a:r>
              <a:rPr lang="tr-TR" sz="1200" dirty="0">
                <a:solidFill>
                  <a:schemeClr val="accent1">
                    <a:lumMod val="75000"/>
                  </a:schemeClr>
                </a:solidFill>
                <a:latin typeface="+mn-lt"/>
              </a:rPr>
              <a:t>(Her Bir Ülke İçin En Fazla 3 Yıl ve En Fazla 25 Birim)</a:t>
            </a:r>
            <a:endParaRPr lang="tr-TR" sz="1200" dirty="0">
              <a:solidFill>
                <a:schemeClr val="accent1">
                  <a:lumMod val="75000"/>
                </a:schemeClr>
              </a:solidFill>
              <a:highlight>
                <a:srgbClr val="FFFF00"/>
              </a:highlight>
              <a:latin typeface="+mn-lt"/>
            </a:endParaRPr>
          </a:p>
          <a:p>
            <a:pPr>
              <a:spcBef>
                <a:spcPts val="0"/>
              </a:spcBef>
              <a:buClr>
                <a:srgbClr val="C00000"/>
              </a:buClr>
            </a:pPr>
            <a:endParaRPr lang="en-US" sz="1200" spc="0" dirty="0">
              <a:solidFill>
                <a:schemeClr val="tx1"/>
              </a:solidFill>
              <a:latin typeface="Calibri" panose="020F0502020204030204"/>
              <a:ea typeface="+mn-ea"/>
              <a:cs typeface="+mn-cs"/>
            </a:endParaRPr>
          </a:p>
          <a:p>
            <a:pPr algn="just">
              <a:spcBef>
                <a:spcPts val="0"/>
              </a:spcBef>
              <a:buClr>
                <a:srgbClr val="C00000"/>
              </a:buClr>
            </a:pPr>
            <a:r>
              <a:rPr lang="tr-TR" sz="1200" dirty="0">
                <a:solidFill>
                  <a:srgbClr val="1E315D"/>
                </a:solidFill>
                <a:latin typeface="+mn-lt"/>
              </a:rPr>
              <a:t>Faydalanıcıların e-ticaret pazarına girmiş olduğu ülkelerde, sipariş karşılama hizmetleri desteğinden ziyade bu ülkelerde yurtdışı depo hizmeti kurmaları ve gelen siparişleri kendi yerelleşmiş merkezlerinden karşılamaları önem arz etmektedir. Bu faydalanıcıların önemli e-ticaret satış noktalarında ürünlerinin hazır bulunması, hızlı teslim edilmesi ve nakliye ve teslimat maliyetlerinin düşürülmesi hedeflenmektedir.</a:t>
            </a: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grpSp>
        <p:nvGrpSpPr>
          <p:cNvPr id="112" name="Grup 111">
            <a:extLst>
              <a:ext uri="{FF2B5EF4-FFF2-40B4-BE49-F238E27FC236}">
                <a16:creationId xmlns:a16="http://schemas.microsoft.com/office/drawing/2014/main" id="{BE1209CB-0CF2-4049-9C7C-CE958D7BE8AE}"/>
              </a:ext>
            </a:extLst>
          </p:cNvPr>
          <p:cNvGrpSpPr/>
          <p:nvPr/>
        </p:nvGrpSpPr>
        <p:grpSpPr>
          <a:xfrm>
            <a:off x="3196520" y="640139"/>
            <a:ext cx="6040346" cy="616624"/>
            <a:chOff x="3387882" y="567275"/>
            <a:chExt cx="5189483" cy="567733"/>
          </a:xfrm>
        </p:grpSpPr>
        <p:pic>
          <p:nvPicPr>
            <p:cNvPr id="113" name="Picture 26">
              <a:extLst>
                <a:ext uri="{FF2B5EF4-FFF2-40B4-BE49-F238E27FC236}">
                  <a16:creationId xmlns:a16="http://schemas.microsoft.com/office/drawing/2014/main" id="{C914F34C-FF5D-40C8-8DCC-825B7CCAA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114" name="Grup 113">
              <a:extLst>
                <a:ext uri="{FF2B5EF4-FFF2-40B4-BE49-F238E27FC236}">
                  <a16:creationId xmlns:a16="http://schemas.microsoft.com/office/drawing/2014/main" id="{1B474F4A-D7E4-4887-A02C-E6FB256C5C12}"/>
                </a:ext>
              </a:extLst>
            </p:cNvPr>
            <p:cNvGrpSpPr/>
            <p:nvPr/>
          </p:nvGrpSpPr>
          <p:grpSpPr>
            <a:xfrm>
              <a:off x="3387883" y="567275"/>
              <a:ext cx="5189482" cy="560536"/>
              <a:chOff x="3387883" y="567275"/>
              <a:chExt cx="5189482" cy="560536"/>
            </a:xfrm>
          </p:grpSpPr>
          <p:pic>
            <p:nvPicPr>
              <p:cNvPr id="115" name="Picture 33">
                <a:extLst>
                  <a:ext uri="{FF2B5EF4-FFF2-40B4-BE49-F238E27FC236}">
                    <a16:creationId xmlns:a16="http://schemas.microsoft.com/office/drawing/2014/main" id="{5B66AEC5-DD80-4439-A115-9F0B795B72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16" name="TextBox 37">
                <a:extLst>
                  <a:ext uri="{FF2B5EF4-FFF2-40B4-BE49-F238E27FC236}">
                    <a16:creationId xmlns:a16="http://schemas.microsoft.com/office/drawing/2014/main" id="{73FF8952-7B7E-4264-A147-60FC922FE98E}"/>
                  </a:ext>
                </a:extLst>
              </p:cNvPr>
              <p:cNvSpPr txBox="1"/>
              <p:nvPr/>
            </p:nvSpPr>
            <p:spPr>
              <a:xfrm>
                <a:off x="3554060" y="642781"/>
                <a:ext cx="5023305" cy="425060"/>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300" b="1" dirty="0">
                    <a:solidFill>
                      <a:schemeClr val="accent4">
                        <a:lumMod val="60000"/>
                        <a:lumOff val="40000"/>
                      </a:schemeClr>
                    </a:solidFill>
                    <a:latin typeface="Calibri" panose="020F0502020204030204" pitchFamily="34" charset="0"/>
                    <a:cs typeface="Arial" panose="020B0604020202020204" pitchFamily="34" charset="0"/>
                  </a:rPr>
                  <a:t>YARARLANICILARA</a:t>
                </a:r>
                <a:r>
                  <a:rPr lang="en-US" altLang="tr-TR" sz="2300" b="1" dirty="0">
                    <a:solidFill>
                      <a:schemeClr val="accent4">
                        <a:lumMod val="60000"/>
                        <a:lumOff val="40000"/>
                      </a:schemeClr>
                    </a:solidFill>
                    <a:latin typeface="Calibri" panose="020F0502020204030204" pitchFamily="34" charset="0"/>
                    <a:cs typeface="Arial" panose="020B0604020202020204" pitchFamily="34" charset="0"/>
                  </a:rPr>
                  <a:t> YÖNELİK DESTEKLER</a:t>
                </a:r>
                <a:endParaRPr lang="tr-TR" altLang="tr-TR" sz="2300" b="1" dirty="0">
                  <a:solidFill>
                    <a:schemeClr val="accent4">
                      <a:lumMod val="60000"/>
                      <a:lumOff val="40000"/>
                    </a:schemeClr>
                  </a:solidFill>
                  <a:latin typeface="Calibri" panose="020F0502020204030204" pitchFamily="34" charset="0"/>
                  <a:cs typeface="Arial" panose="020B0604020202020204" pitchFamily="34" charset="0"/>
                </a:endParaRPr>
              </a:p>
            </p:txBody>
          </p:sp>
        </p:grpSp>
      </p:grpSp>
    </p:spTree>
    <p:extLst>
      <p:ext uri="{BB962C8B-B14F-4D97-AF65-F5344CB8AC3E}">
        <p14:creationId xmlns:p14="http://schemas.microsoft.com/office/powerpoint/2010/main" val="42865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02AC9A6-567B-404F-BA14-E2897C61C0B5}"/>
              </a:ext>
            </a:extLst>
          </p:cNvPr>
          <p:cNvSpPr/>
          <p:nvPr/>
        </p:nvSpPr>
        <p:spPr>
          <a:xfrm>
            <a:off x="77138" y="1737712"/>
            <a:ext cx="5794441" cy="1169551"/>
          </a:xfrm>
          <a:prstGeom prst="rect">
            <a:avLst/>
          </a:prstGeom>
        </p:spPr>
        <p:txBody>
          <a:bodyPr wrap="square">
            <a:spAutoFit/>
          </a:bodyPr>
          <a:lstStyle/>
          <a:p>
            <a:pPr>
              <a:spcBef>
                <a:spcPts val="0"/>
              </a:spcBef>
              <a:buClr>
                <a:srgbClr val="C00000"/>
              </a:buClr>
            </a:pPr>
            <a:r>
              <a:rPr lang="tr-TR" sz="1400" b="1" dirty="0">
                <a:solidFill>
                  <a:schemeClr val="accent1">
                    <a:lumMod val="75000"/>
                  </a:schemeClr>
                </a:solidFill>
              </a:rPr>
              <a:t>Pazara Giriş Rapor Desteği</a:t>
            </a:r>
            <a:r>
              <a:rPr lang="en-US" sz="1400" b="1" dirty="0">
                <a:solidFill>
                  <a:schemeClr val="accent1">
                    <a:lumMod val="75000"/>
                  </a:schemeClr>
                </a:solidFill>
              </a:rPr>
              <a:t> </a:t>
            </a:r>
            <a:r>
              <a:rPr lang="tr-TR" sz="1200" b="1" dirty="0">
                <a:solidFill>
                  <a:schemeClr val="accent1">
                    <a:lumMod val="75000"/>
                  </a:schemeClr>
                </a:solidFill>
              </a:rPr>
              <a:t>(</a:t>
            </a:r>
            <a:r>
              <a:rPr lang="tr-TR" sz="1200" dirty="0">
                <a:solidFill>
                  <a:schemeClr val="accent1">
                    <a:lumMod val="75000"/>
                  </a:schemeClr>
                </a:solidFill>
              </a:rPr>
              <a:t>En fazla 20 adet rapor ve 20 adet üyelik)</a:t>
            </a:r>
          </a:p>
          <a:p>
            <a:pPr>
              <a:spcBef>
                <a:spcPts val="0"/>
              </a:spcBef>
              <a:buClr>
                <a:srgbClr val="C00000"/>
              </a:buClr>
            </a:pPr>
            <a:endParaRPr lang="tr-TR" sz="1200" dirty="0">
              <a:solidFill>
                <a:schemeClr val="accent1">
                  <a:lumMod val="75000"/>
                </a:schemeClr>
              </a:solidFill>
            </a:endParaRPr>
          </a:p>
          <a:p>
            <a:pPr algn="just">
              <a:spcBef>
                <a:spcPts val="0"/>
              </a:spcBef>
              <a:buClr>
                <a:srgbClr val="C00000"/>
              </a:buClr>
            </a:pPr>
            <a:r>
              <a:rPr lang="tr-TR" sz="1200" dirty="0">
                <a:solidFill>
                  <a:srgbClr val="1B2C57"/>
                </a:solidFill>
              </a:rPr>
              <a:t>Satın alınacak/yaptırılacak rapor, analiz ve veri tabanı üyelikleri ile yurt dışında e-ticaret pazarına giriş stratejileri ile eylem planlarının oluşturulabilmesi amaçlanmaktadır.</a:t>
            </a:r>
          </a:p>
          <a:p>
            <a:pPr algn="just">
              <a:spcBef>
                <a:spcPts val="0"/>
              </a:spcBef>
              <a:buClr>
                <a:srgbClr val="C00000"/>
              </a:buClr>
            </a:pPr>
            <a:endParaRPr lang="en-US" sz="2000" b="1" dirty="0">
              <a:solidFill>
                <a:schemeClr val="accent1">
                  <a:lumMod val="75000"/>
                </a:schemeClr>
              </a:solidFill>
            </a:endParaRPr>
          </a:p>
        </p:txBody>
      </p:sp>
      <p:grpSp>
        <p:nvGrpSpPr>
          <p:cNvPr id="6" name="Grup 5">
            <a:extLst>
              <a:ext uri="{FF2B5EF4-FFF2-40B4-BE49-F238E27FC236}">
                <a16:creationId xmlns:a16="http://schemas.microsoft.com/office/drawing/2014/main" id="{951F0DC0-22A2-4E47-AB4C-B3E0077DE188}"/>
              </a:ext>
            </a:extLst>
          </p:cNvPr>
          <p:cNvGrpSpPr/>
          <p:nvPr/>
        </p:nvGrpSpPr>
        <p:grpSpPr>
          <a:xfrm>
            <a:off x="170590" y="2671524"/>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 name="Dikdörtgen: Köşeleri Yuvarlatılmış 16">
              <a:extLst>
                <a:ext uri="{FF2B5EF4-FFF2-40B4-BE49-F238E27FC236}">
                  <a16:creationId xmlns:a16="http://schemas.microsoft.com/office/drawing/2014/main" id="{7E6E6A2B-4AB5-4803-A9F4-1DC292DB8091}"/>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Dikdörtgen: Köşeleri Yuvarlatılmış 4">
              <a:extLst>
                <a:ext uri="{FF2B5EF4-FFF2-40B4-BE49-F238E27FC236}">
                  <a16:creationId xmlns:a16="http://schemas.microsoft.com/office/drawing/2014/main" id="{1D9D153E-3344-4CD4-B14A-36A6765C4A3B}"/>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dirty="0">
                  <a:solidFill>
                    <a:schemeClr val="tx1"/>
                  </a:solidFill>
                  <a:latin typeface="Calibri" panose="020F0502020204030204" pitchFamily="34" charset="0"/>
                  <a:cs typeface="Calibri" panose="020F0502020204030204" pitchFamily="34" charset="0"/>
                </a:rPr>
                <a:t>Perakende E-Ticaret Siteleri</a:t>
              </a:r>
              <a:endParaRPr lang="tr-TR" sz="1400" kern="1200" dirty="0">
                <a:solidFill>
                  <a:schemeClr val="tx1"/>
                </a:solidFill>
              </a:endParaRPr>
            </a:p>
          </p:txBody>
        </p:sp>
      </p:grpSp>
      <p:grpSp>
        <p:nvGrpSpPr>
          <p:cNvPr id="9" name="Grup 8">
            <a:extLst>
              <a:ext uri="{FF2B5EF4-FFF2-40B4-BE49-F238E27FC236}">
                <a16:creationId xmlns:a16="http://schemas.microsoft.com/office/drawing/2014/main" id="{CA3F4E88-22F7-4574-9A02-C25638DD005C}"/>
              </a:ext>
            </a:extLst>
          </p:cNvPr>
          <p:cNvGrpSpPr/>
          <p:nvPr/>
        </p:nvGrpSpPr>
        <p:grpSpPr>
          <a:xfrm>
            <a:off x="3196520" y="640139"/>
            <a:ext cx="6040346" cy="616624"/>
            <a:chOff x="3387882" y="567275"/>
            <a:chExt cx="5189483" cy="567733"/>
          </a:xfrm>
        </p:grpSpPr>
        <p:pic>
          <p:nvPicPr>
            <p:cNvPr id="10" name="Picture 26">
              <a:extLst>
                <a:ext uri="{FF2B5EF4-FFF2-40B4-BE49-F238E27FC236}">
                  <a16:creationId xmlns:a16="http://schemas.microsoft.com/office/drawing/2014/main" id="{DE26100F-D915-4DCE-8778-0D8FC172A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11" name="Grup 10">
              <a:extLst>
                <a:ext uri="{FF2B5EF4-FFF2-40B4-BE49-F238E27FC236}">
                  <a16:creationId xmlns:a16="http://schemas.microsoft.com/office/drawing/2014/main" id="{3459ADBF-63B6-44C2-A455-C3A204EC89DA}"/>
                </a:ext>
              </a:extLst>
            </p:cNvPr>
            <p:cNvGrpSpPr/>
            <p:nvPr/>
          </p:nvGrpSpPr>
          <p:grpSpPr>
            <a:xfrm>
              <a:off x="3387883" y="567275"/>
              <a:ext cx="5189482" cy="560536"/>
              <a:chOff x="3387883" y="567275"/>
              <a:chExt cx="5189482" cy="560536"/>
            </a:xfrm>
          </p:grpSpPr>
          <p:pic>
            <p:nvPicPr>
              <p:cNvPr id="12" name="Picture 33">
                <a:extLst>
                  <a:ext uri="{FF2B5EF4-FFF2-40B4-BE49-F238E27FC236}">
                    <a16:creationId xmlns:a16="http://schemas.microsoft.com/office/drawing/2014/main" id="{66DC3E96-39DE-4FBD-96A3-9A749B669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3" name="TextBox 37">
                <a:extLst>
                  <a:ext uri="{FF2B5EF4-FFF2-40B4-BE49-F238E27FC236}">
                    <a16:creationId xmlns:a16="http://schemas.microsoft.com/office/drawing/2014/main" id="{D397A1E3-F2B3-4C7E-A986-41DC9113182B}"/>
                  </a:ext>
                </a:extLst>
              </p:cNvPr>
              <p:cNvSpPr txBox="1"/>
              <p:nvPr/>
            </p:nvSpPr>
            <p:spPr>
              <a:xfrm>
                <a:off x="3554060" y="642781"/>
                <a:ext cx="5023305" cy="425060"/>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300" b="1" dirty="0">
                    <a:solidFill>
                      <a:schemeClr val="accent4">
                        <a:lumMod val="60000"/>
                        <a:lumOff val="40000"/>
                      </a:schemeClr>
                    </a:solidFill>
                    <a:latin typeface="Calibri" panose="020F0502020204030204" pitchFamily="34" charset="0"/>
                    <a:cs typeface="Arial" panose="020B0604020202020204" pitchFamily="34" charset="0"/>
                  </a:rPr>
                  <a:t>YARARLANICILARA</a:t>
                </a:r>
                <a:r>
                  <a:rPr lang="en-US" altLang="tr-TR" sz="2300" b="1" dirty="0">
                    <a:solidFill>
                      <a:schemeClr val="accent4">
                        <a:lumMod val="60000"/>
                        <a:lumOff val="40000"/>
                      </a:schemeClr>
                    </a:solidFill>
                    <a:latin typeface="Calibri" panose="020F0502020204030204" pitchFamily="34" charset="0"/>
                    <a:cs typeface="Arial" panose="020B0604020202020204" pitchFamily="34" charset="0"/>
                  </a:rPr>
                  <a:t> YÖNELİK DESTEKLER</a:t>
                </a:r>
                <a:endParaRPr lang="tr-TR" altLang="tr-TR" sz="2300" b="1" dirty="0">
                  <a:solidFill>
                    <a:schemeClr val="accent4">
                      <a:lumMod val="60000"/>
                      <a:lumOff val="40000"/>
                    </a:schemeClr>
                  </a:solidFill>
                  <a:latin typeface="Calibri" panose="020F0502020204030204" pitchFamily="34" charset="0"/>
                  <a:cs typeface="Arial" panose="020B0604020202020204" pitchFamily="34" charset="0"/>
                </a:endParaRPr>
              </a:p>
            </p:txBody>
          </p:sp>
        </p:grpSp>
      </p:grpSp>
      <p:sp>
        <p:nvSpPr>
          <p:cNvPr id="14" name="Dikdörtgen 13">
            <a:extLst>
              <a:ext uri="{FF2B5EF4-FFF2-40B4-BE49-F238E27FC236}">
                <a16:creationId xmlns:a16="http://schemas.microsoft.com/office/drawing/2014/main" id="{2FBF659E-8E95-4E6F-BF1F-A0BC474EE0EB}"/>
              </a:ext>
            </a:extLst>
          </p:cNvPr>
          <p:cNvSpPr/>
          <p:nvPr/>
        </p:nvSpPr>
        <p:spPr>
          <a:xfrm flipV="1">
            <a:off x="0" y="161184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grpSp>
        <p:nvGrpSpPr>
          <p:cNvPr id="15" name="Grup 14">
            <a:extLst>
              <a:ext uri="{FF2B5EF4-FFF2-40B4-BE49-F238E27FC236}">
                <a16:creationId xmlns:a16="http://schemas.microsoft.com/office/drawing/2014/main" id="{56ABA3BE-E2F0-4730-8497-964DFAA91EE3}"/>
              </a:ext>
            </a:extLst>
          </p:cNvPr>
          <p:cNvGrpSpPr/>
          <p:nvPr/>
        </p:nvGrpSpPr>
        <p:grpSpPr>
          <a:xfrm>
            <a:off x="158978" y="3388855"/>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6" name="Dikdörtgen: Köşeleri Yuvarlatılmış 16">
              <a:extLst>
                <a:ext uri="{FF2B5EF4-FFF2-40B4-BE49-F238E27FC236}">
                  <a16:creationId xmlns:a16="http://schemas.microsoft.com/office/drawing/2014/main" id="{75E12145-A658-4CD6-9383-694721FA73C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Dikdörtgen: Köşeleri Yuvarlatılmış 4">
              <a:extLst>
                <a:ext uri="{FF2B5EF4-FFF2-40B4-BE49-F238E27FC236}">
                  <a16:creationId xmlns:a16="http://schemas.microsoft.com/office/drawing/2014/main" id="{AB66E299-1714-4FCF-BFAC-87ECF49308F5}"/>
                </a:ext>
              </a:extLst>
            </p:cNvPr>
            <p:cNvSpPr txBox="1"/>
            <p:nvPr/>
          </p:nvSpPr>
          <p:spPr>
            <a:xfrm>
              <a:off x="421940" y="186922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b="0" kern="1200" dirty="0">
                  <a:solidFill>
                    <a:schemeClr val="tx1"/>
                  </a:solidFill>
                </a:rPr>
                <a:t>Pazaryerleri</a:t>
              </a:r>
            </a:p>
          </p:txBody>
        </p:sp>
      </p:grpSp>
      <p:grpSp>
        <p:nvGrpSpPr>
          <p:cNvPr id="18" name="Grup 17">
            <a:extLst>
              <a:ext uri="{FF2B5EF4-FFF2-40B4-BE49-F238E27FC236}">
                <a16:creationId xmlns:a16="http://schemas.microsoft.com/office/drawing/2014/main" id="{7C453852-331E-4460-9D2B-617781DD05D2}"/>
              </a:ext>
            </a:extLst>
          </p:cNvPr>
          <p:cNvGrpSpPr/>
          <p:nvPr/>
        </p:nvGrpSpPr>
        <p:grpSpPr>
          <a:xfrm>
            <a:off x="168009" y="4106185"/>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9" name="Dikdörtgen: Köşeleri Yuvarlatılmış 13">
              <a:extLst>
                <a:ext uri="{FF2B5EF4-FFF2-40B4-BE49-F238E27FC236}">
                  <a16:creationId xmlns:a16="http://schemas.microsoft.com/office/drawing/2014/main" id="{9A9CC864-F365-4AF4-948C-82FE5B34B22D}"/>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Dikdörtgen: Köşeleri Yuvarlatılmış 4">
              <a:extLst>
                <a:ext uri="{FF2B5EF4-FFF2-40B4-BE49-F238E27FC236}">
                  <a16:creationId xmlns:a16="http://schemas.microsoft.com/office/drawing/2014/main" id="{5206A444-B25A-4EA8-A036-A7D14D7EC5F0}"/>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pic>
        <p:nvPicPr>
          <p:cNvPr id="21" name="Resim 20">
            <a:extLst>
              <a:ext uri="{FF2B5EF4-FFF2-40B4-BE49-F238E27FC236}">
                <a16:creationId xmlns:a16="http://schemas.microsoft.com/office/drawing/2014/main" id="{0A5A1A9B-E4DF-447E-B9AB-813D170E1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622" y="2718018"/>
            <a:ext cx="2938612" cy="1661579"/>
          </a:xfrm>
          <a:prstGeom prst="rect">
            <a:avLst/>
          </a:prstGeom>
          <a:effectLst>
            <a:glow rad="228600">
              <a:schemeClr val="accent3">
                <a:satMod val="175000"/>
                <a:alpha val="40000"/>
              </a:schemeClr>
            </a:glow>
            <a:reflection blurRad="6350" stA="50000" endA="300" endPos="90000" dir="5400000" sy="-100000" algn="bl" rotWithShape="0"/>
            <a:softEdge rad="38100"/>
          </a:effectLst>
        </p:spPr>
      </p:pic>
      <p:sp>
        <p:nvSpPr>
          <p:cNvPr id="22" name="Ok: Aşağı 21">
            <a:extLst>
              <a:ext uri="{FF2B5EF4-FFF2-40B4-BE49-F238E27FC236}">
                <a16:creationId xmlns:a16="http://schemas.microsoft.com/office/drawing/2014/main" id="{9A38B1EA-D36D-4ADC-B3BF-149549D5E0A7}"/>
              </a:ext>
            </a:extLst>
          </p:cNvPr>
          <p:cNvSpPr/>
          <p:nvPr/>
        </p:nvSpPr>
        <p:spPr>
          <a:xfrm rot="1642643">
            <a:off x="3559889" y="4489704"/>
            <a:ext cx="311826" cy="552791"/>
          </a:xfrm>
          <a:prstGeom prst="downArrow">
            <a:avLst/>
          </a:prstGeom>
          <a:gradFill flip="none" rotWithShape="1">
            <a:gsLst>
              <a:gs pos="0">
                <a:srgbClr val="1E315D">
                  <a:tint val="66000"/>
                  <a:satMod val="160000"/>
                </a:srgbClr>
              </a:gs>
              <a:gs pos="50000">
                <a:srgbClr val="1E315D">
                  <a:tint val="44500"/>
                  <a:satMod val="160000"/>
                </a:srgbClr>
              </a:gs>
              <a:gs pos="100000">
                <a:srgbClr val="1E315D">
                  <a:tint val="23500"/>
                  <a:satMod val="160000"/>
                </a:srgbClr>
              </a:gs>
            </a:gsLst>
            <a:lin ang="10800000" scaled="1"/>
            <a:tileRect/>
          </a:gra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k: Aşağı 22">
            <a:extLst>
              <a:ext uri="{FF2B5EF4-FFF2-40B4-BE49-F238E27FC236}">
                <a16:creationId xmlns:a16="http://schemas.microsoft.com/office/drawing/2014/main" id="{53F345F2-37C1-43D6-BF8E-966E988449EE}"/>
              </a:ext>
            </a:extLst>
          </p:cNvPr>
          <p:cNvSpPr/>
          <p:nvPr/>
        </p:nvSpPr>
        <p:spPr>
          <a:xfrm rot="20037568">
            <a:off x="4551547" y="4492619"/>
            <a:ext cx="311826" cy="552791"/>
          </a:xfrm>
          <a:prstGeom prst="downArrow">
            <a:avLst/>
          </a:prstGeom>
          <a:gradFill flip="none" rotWithShape="1">
            <a:gsLst>
              <a:gs pos="0">
                <a:srgbClr val="1B2C57">
                  <a:tint val="66000"/>
                  <a:satMod val="160000"/>
                </a:srgbClr>
              </a:gs>
              <a:gs pos="50000">
                <a:srgbClr val="1B2C57">
                  <a:tint val="44500"/>
                  <a:satMod val="160000"/>
                </a:srgbClr>
              </a:gs>
              <a:gs pos="100000">
                <a:srgbClr val="1B2C57">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Resim 23">
            <a:extLst>
              <a:ext uri="{FF2B5EF4-FFF2-40B4-BE49-F238E27FC236}">
                <a16:creationId xmlns:a16="http://schemas.microsoft.com/office/drawing/2014/main" id="{736CE9F6-0A70-4BD9-A658-F11C6BEC9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950" y="5152603"/>
            <a:ext cx="1529669" cy="986883"/>
          </a:xfrm>
          <a:prstGeom prst="rect">
            <a:avLst/>
          </a:prstGeom>
          <a:effectLst>
            <a:glow rad="63500">
              <a:schemeClr val="accent3">
                <a:satMod val="175000"/>
                <a:alpha val="40000"/>
              </a:schemeClr>
            </a:glow>
            <a:softEdge rad="63500"/>
          </a:effectLst>
        </p:spPr>
      </p:pic>
      <p:pic>
        <p:nvPicPr>
          <p:cNvPr id="25" name="Resim 24">
            <a:extLst>
              <a:ext uri="{FF2B5EF4-FFF2-40B4-BE49-F238E27FC236}">
                <a16:creationId xmlns:a16="http://schemas.microsoft.com/office/drawing/2014/main" id="{774833D9-0FC3-466D-BB2B-0754450112B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36928" y="5198322"/>
            <a:ext cx="1663915" cy="967307"/>
          </a:xfrm>
          <a:prstGeom prst="rect">
            <a:avLst/>
          </a:prstGeom>
          <a:effectLst>
            <a:glow rad="63500">
              <a:schemeClr val="accent3">
                <a:satMod val="175000"/>
                <a:alpha val="40000"/>
              </a:schemeClr>
            </a:glow>
            <a:softEdge rad="63500"/>
          </a:effectLst>
        </p:spPr>
      </p:pic>
      <p:grpSp>
        <p:nvGrpSpPr>
          <p:cNvPr id="26" name="Group 10">
            <a:extLst>
              <a:ext uri="{FF2B5EF4-FFF2-40B4-BE49-F238E27FC236}">
                <a16:creationId xmlns:a16="http://schemas.microsoft.com/office/drawing/2014/main" id="{89B1086A-354B-473D-A70A-E8BE443A442B}"/>
              </a:ext>
            </a:extLst>
          </p:cNvPr>
          <p:cNvGrpSpPr/>
          <p:nvPr/>
        </p:nvGrpSpPr>
        <p:grpSpPr>
          <a:xfrm>
            <a:off x="202690" y="4996259"/>
            <a:ext cx="1613775" cy="1201355"/>
            <a:chOff x="1063625" y="1603375"/>
            <a:chExt cx="2036763" cy="1855788"/>
          </a:xfrm>
        </p:grpSpPr>
        <p:sp>
          <p:nvSpPr>
            <p:cNvPr id="27" name="Freeform 9">
              <a:extLst>
                <a:ext uri="{FF2B5EF4-FFF2-40B4-BE49-F238E27FC236}">
                  <a16:creationId xmlns:a16="http://schemas.microsoft.com/office/drawing/2014/main" id="{B64987F3-8479-442D-83B5-33B1C5EE2918}"/>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9DC2288C-E403-4961-812B-E19A0FDC1A48}"/>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9" name="Dikdörtgen 28">
            <a:extLst>
              <a:ext uri="{FF2B5EF4-FFF2-40B4-BE49-F238E27FC236}">
                <a16:creationId xmlns:a16="http://schemas.microsoft.com/office/drawing/2014/main" id="{A262993D-A570-4417-804F-DDBD7075022E}"/>
              </a:ext>
            </a:extLst>
          </p:cNvPr>
          <p:cNvSpPr/>
          <p:nvPr/>
        </p:nvSpPr>
        <p:spPr>
          <a:xfrm>
            <a:off x="185616" y="5382802"/>
            <a:ext cx="1550658" cy="456279"/>
          </a:xfrm>
          <a:prstGeom prst="rect">
            <a:avLst/>
          </a:prstGeom>
        </p:spPr>
        <p:txBody>
          <a:bodyPr wrap="square">
            <a:spAutoFit/>
          </a:bodyPr>
          <a:lstStyle/>
          <a:p>
            <a:pPr lvl="0" defTabSz="622300">
              <a:lnSpc>
                <a:spcPct val="90000"/>
              </a:lnSpc>
              <a:spcBef>
                <a:spcPct val="0"/>
              </a:spcBef>
              <a:spcAft>
                <a:spcPct val="35000"/>
              </a:spcAft>
            </a:pPr>
            <a:endParaRPr lang="tr-TR" sz="1100" b="1" dirty="0"/>
          </a:p>
          <a:p>
            <a:pPr lvl="0" defTabSz="622300">
              <a:lnSpc>
                <a:spcPct val="90000"/>
              </a:lnSpc>
              <a:spcBef>
                <a:spcPct val="0"/>
              </a:spcBef>
              <a:spcAft>
                <a:spcPct val="35000"/>
              </a:spcAft>
            </a:pPr>
            <a:r>
              <a:rPr lang="tr-TR" sz="1100" b="1" i="1" dirty="0">
                <a:solidFill>
                  <a:srgbClr val="1B2C57"/>
                </a:solidFill>
              </a:rPr>
              <a:t>Üst Limit: </a:t>
            </a:r>
            <a:r>
              <a:rPr lang="tr-TR" sz="1100" b="1" i="1" dirty="0">
                <a:solidFill>
                  <a:srgbClr val="C00000"/>
                </a:solidFill>
              </a:rPr>
              <a:t>2.7 Milyon TL</a:t>
            </a:r>
          </a:p>
        </p:txBody>
      </p:sp>
      <p:sp>
        <p:nvSpPr>
          <p:cNvPr id="30" name="Freeform 11">
            <a:extLst>
              <a:ext uri="{FF2B5EF4-FFF2-40B4-BE49-F238E27FC236}">
                <a16:creationId xmlns:a16="http://schemas.microsoft.com/office/drawing/2014/main" id="{57E12EB9-DAA5-4E61-A0AB-CF37F83C6E21}"/>
              </a:ext>
            </a:extLst>
          </p:cNvPr>
          <p:cNvSpPr>
            <a:spLocks noChangeArrowheads="1"/>
          </p:cNvSpPr>
          <p:nvPr/>
        </p:nvSpPr>
        <p:spPr bwMode="auto">
          <a:xfrm>
            <a:off x="656610" y="5041613"/>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31" name="Düz Bağlayıcı 30">
            <a:extLst>
              <a:ext uri="{FF2B5EF4-FFF2-40B4-BE49-F238E27FC236}">
                <a16:creationId xmlns:a16="http://schemas.microsoft.com/office/drawing/2014/main" id="{17C06A1A-4FAA-4E6A-AAFB-C0DE2A218BFB}"/>
              </a:ext>
            </a:extLst>
          </p:cNvPr>
          <p:cNvCxnSpPr>
            <a:cxnSpLocks/>
          </p:cNvCxnSpPr>
          <p:nvPr/>
        </p:nvCxnSpPr>
        <p:spPr>
          <a:xfrm>
            <a:off x="5942316" y="1740661"/>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49" name="İçerik Yer Tutucusu 2">
            <a:extLst>
              <a:ext uri="{FF2B5EF4-FFF2-40B4-BE49-F238E27FC236}">
                <a16:creationId xmlns:a16="http://schemas.microsoft.com/office/drawing/2014/main" id="{C166F881-0CA3-418A-97FD-87522A1035AB}"/>
              </a:ext>
            </a:extLst>
          </p:cNvPr>
          <p:cNvSpPr>
            <a:spLocks noGrp="1"/>
          </p:cNvSpPr>
          <p:nvPr>
            <p:ph idx="1"/>
          </p:nvPr>
        </p:nvSpPr>
        <p:spPr>
          <a:xfrm>
            <a:off x="200111" y="6354801"/>
            <a:ext cx="5575269" cy="270136"/>
          </a:xfrm>
        </p:spPr>
        <p:txBody>
          <a:bodyPr>
            <a:normAutofit/>
          </a:bodyPr>
          <a:lstStyle/>
          <a:p>
            <a:pPr marL="0" indent="0" algn="just">
              <a:buNone/>
            </a:pPr>
            <a:r>
              <a:rPr lang="en-US" sz="1200" b="1" dirty="0">
                <a:solidFill>
                  <a:srgbClr val="990000"/>
                </a:solidFill>
              </a:rPr>
              <a:t>* </a:t>
            </a:r>
            <a:r>
              <a:rPr lang="en-US" sz="1200" b="1" dirty="0" err="1">
                <a:solidFill>
                  <a:srgbClr val="990000"/>
                </a:solidFill>
              </a:rPr>
              <a:t>Şirketler</a:t>
            </a:r>
            <a:r>
              <a:rPr lang="en-US" sz="1200" b="1" dirty="0">
                <a:solidFill>
                  <a:srgbClr val="990000"/>
                </a:solidFill>
              </a:rPr>
              <a:t> </a:t>
            </a:r>
            <a:r>
              <a:rPr lang="en-US" sz="1200" b="1" dirty="0" err="1">
                <a:solidFill>
                  <a:srgbClr val="990000"/>
                </a:solidFill>
              </a:rPr>
              <a:t>bu</a:t>
            </a:r>
            <a:r>
              <a:rPr lang="en-US" sz="1200" b="1" dirty="0">
                <a:solidFill>
                  <a:srgbClr val="990000"/>
                </a:solidFill>
              </a:rPr>
              <a:t> </a:t>
            </a:r>
            <a:r>
              <a:rPr lang="en-US" sz="1200" b="1" dirty="0" err="1">
                <a:solidFill>
                  <a:srgbClr val="990000"/>
                </a:solidFill>
              </a:rPr>
              <a:t>dest</a:t>
            </a:r>
            <a:r>
              <a:rPr lang="tr-TR" sz="1200" b="1" dirty="0">
                <a:solidFill>
                  <a:srgbClr val="990000"/>
                </a:solidFill>
              </a:rPr>
              <a:t>ekten</a:t>
            </a:r>
            <a:r>
              <a:rPr lang="en-US" sz="1200" b="1" dirty="0">
                <a:solidFill>
                  <a:srgbClr val="990000"/>
                </a:solidFill>
              </a:rPr>
              <a:t> </a:t>
            </a:r>
            <a:r>
              <a:rPr lang="en-US" sz="1200" b="1" dirty="0" err="1">
                <a:solidFill>
                  <a:srgbClr val="990000"/>
                </a:solidFill>
              </a:rPr>
              <a:t>işbirliği</a:t>
            </a:r>
            <a:r>
              <a:rPr lang="en-US" sz="1200" b="1" dirty="0">
                <a:solidFill>
                  <a:srgbClr val="990000"/>
                </a:solidFill>
              </a:rPr>
              <a:t> </a:t>
            </a:r>
            <a:r>
              <a:rPr lang="en-US" sz="1200" b="1" dirty="0" err="1">
                <a:solidFill>
                  <a:srgbClr val="990000"/>
                </a:solidFill>
              </a:rPr>
              <a:t>kuruluş</a:t>
            </a:r>
            <a:r>
              <a:rPr lang="tr-TR" sz="1200" b="1" dirty="0" err="1">
                <a:solidFill>
                  <a:srgbClr val="990000"/>
                </a:solidFill>
              </a:rPr>
              <a:t>ları</a:t>
            </a:r>
            <a:r>
              <a:rPr lang="tr-TR" sz="1200" b="1" dirty="0">
                <a:solidFill>
                  <a:srgbClr val="990000"/>
                </a:solidFill>
              </a:rPr>
              <a:t> aracılığıyla</a:t>
            </a:r>
            <a:r>
              <a:rPr lang="en-US" sz="1200" b="1" dirty="0">
                <a:solidFill>
                  <a:srgbClr val="990000"/>
                </a:solidFill>
              </a:rPr>
              <a:t> </a:t>
            </a:r>
            <a:r>
              <a:rPr lang="tr-TR" sz="1200" b="1" dirty="0">
                <a:solidFill>
                  <a:srgbClr val="990000"/>
                </a:solidFill>
              </a:rPr>
              <a:t>faydalanabileceklerdir</a:t>
            </a:r>
            <a:r>
              <a:rPr lang="en-US" sz="1200" b="1" dirty="0">
                <a:solidFill>
                  <a:srgbClr val="990000"/>
                </a:solidFill>
              </a:rPr>
              <a:t>.</a:t>
            </a:r>
            <a:endParaRPr lang="tr-TR" sz="1200" b="1" dirty="0">
              <a:solidFill>
                <a:srgbClr val="990000"/>
              </a:solidFill>
            </a:endParaRPr>
          </a:p>
        </p:txBody>
      </p:sp>
      <p:sp>
        <p:nvSpPr>
          <p:cNvPr id="46" name="Text Placeholder 5">
            <a:extLst>
              <a:ext uri="{FF2B5EF4-FFF2-40B4-BE49-F238E27FC236}">
                <a16:creationId xmlns:a16="http://schemas.microsoft.com/office/drawing/2014/main" id="{C8BFF258-CE7B-4EAA-B215-0EBB4E4C4C1F}"/>
              </a:ext>
            </a:extLst>
          </p:cNvPr>
          <p:cNvSpPr txBox="1">
            <a:spLocks/>
          </p:cNvSpPr>
          <p:nvPr/>
        </p:nvSpPr>
        <p:spPr>
          <a:xfrm>
            <a:off x="9211993" y="5251697"/>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200" dirty="0">
              <a:latin typeface="+mn-lt"/>
            </a:endParaRPr>
          </a:p>
        </p:txBody>
      </p:sp>
      <p:sp>
        <p:nvSpPr>
          <p:cNvPr id="50" name="Text Placeholder 5">
            <a:extLst>
              <a:ext uri="{FF2B5EF4-FFF2-40B4-BE49-F238E27FC236}">
                <a16:creationId xmlns:a16="http://schemas.microsoft.com/office/drawing/2014/main" id="{595046F3-AE3F-4B68-ABE2-B85C16B98E0B}"/>
              </a:ext>
            </a:extLst>
          </p:cNvPr>
          <p:cNvSpPr txBox="1">
            <a:spLocks/>
          </p:cNvSpPr>
          <p:nvPr/>
        </p:nvSpPr>
        <p:spPr>
          <a:xfrm>
            <a:off x="6165026" y="1740661"/>
            <a:ext cx="5898343"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tr-TR" sz="1400" b="1" dirty="0">
                <a:solidFill>
                  <a:schemeClr val="accent1">
                    <a:lumMod val="75000"/>
                  </a:schemeClr>
                </a:solidFill>
                <a:latin typeface="+mn-lt"/>
              </a:rPr>
              <a:t>Yurt Dışı Pazaryerlerine Entegrasyon Desteği</a:t>
            </a:r>
            <a:r>
              <a:rPr lang="en-US" sz="1400" b="1" dirty="0">
                <a:solidFill>
                  <a:schemeClr val="accent1">
                    <a:lumMod val="75000"/>
                  </a:schemeClr>
                </a:solidFill>
                <a:latin typeface="+mn-lt"/>
              </a:rPr>
              <a:t> </a:t>
            </a:r>
            <a:r>
              <a:rPr lang="en-US" sz="1200" dirty="0">
                <a:solidFill>
                  <a:schemeClr val="accent1">
                    <a:lumMod val="75000"/>
                  </a:schemeClr>
                </a:solidFill>
                <a:latin typeface="+mn-lt"/>
              </a:rPr>
              <a:t>(</a:t>
            </a:r>
            <a:r>
              <a:rPr lang="tr-TR" sz="1200" spc="0" dirty="0">
                <a:solidFill>
                  <a:schemeClr val="accent1">
                    <a:lumMod val="75000"/>
                  </a:schemeClr>
                </a:solidFill>
                <a:latin typeface="+mn-lt"/>
                <a:ea typeface="+mn-ea"/>
                <a:cs typeface="+mn-cs"/>
              </a:rPr>
              <a:t>Pazaryeri Başına 3 yıl ve En fazla 6 Pazaryeri</a:t>
            </a:r>
            <a:r>
              <a:rPr lang="tr-TR" sz="1200" dirty="0">
                <a:solidFill>
                  <a:schemeClr val="accent1">
                    <a:lumMod val="75000"/>
                  </a:schemeClr>
                </a:solidFill>
                <a:latin typeface="+mn-lt"/>
              </a:rPr>
              <a:t>)</a:t>
            </a:r>
            <a:endParaRPr lang="en-US" sz="1200" dirty="0">
              <a:solidFill>
                <a:schemeClr val="accent1">
                  <a:lumMod val="75000"/>
                </a:schemeClr>
              </a:solidFill>
              <a:latin typeface="+mn-lt"/>
            </a:endParaRPr>
          </a:p>
          <a:p>
            <a:pPr algn="just">
              <a:spcBef>
                <a:spcPts val="0"/>
              </a:spcBef>
              <a:buClr>
                <a:srgbClr val="0070C0"/>
              </a:buClr>
              <a:buSzPct val="130000"/>
            </a:pPr>
            <a:endParaRPr lang="en-US" sz="1200" dirty="0">
              <a:solidFill>
                <a:srgbClr val="1E315D"/>
              </a:solidFill>
              <a:latin typeface="+mn-lt"/>
            </a:endParaRPr>
          </a:p>
          <a:p>
            <a:pPr algn="just">
              <a:spcBef>
                <a:spcPts val="0"/>
              </a:spcBef>
              <a:buClr>
                <a:srgbClr val="0070C0"/>
              </a:buClr>
              <a:buSzPct val="130000"/>
            </a:pPr>
            <a:r>
              <a:rPr lang="tr-TR" sz="1200" dirty="0">
                <a:solidFill>
                  <a:srgbClr val="1E315D"/>
                </a:solidFill>
                <a:latin typeface="+mn-lt"/>
              </a:rPr>
              <a:t>Şirketlerin çevrimiçi platformlarında veya yurt içi pazaryerlerinde listeledikleri ürünlerin, ürün fiyatlarının ve ürüne ilişkin diğer bilgilerin yurt dışı pazaryerlerinde ilgili ülkenin dili, para birimi, ölçü vb. bilgileri ile uyumlu olarak yönetilmesine imkan sağlayacak köprüleme yazılımları  ile geçici depolama veya yurt içi pazaryerleri sipariş karşılama istasyonlarında  yer alan  yerel üreticilerin ürünleri için tedarikçi ve hızlı kargo firmaları arasında kurulacak entegrasyon hizmetlerinin satın alınmasına imkan sağlamak amaçlanmaktadır.</a:t>
            </a:r>
          </a:p>
          <a:p>
            <a:pPr lvl="0" algn="just">
              <a:spcBef>
                <a:spcPts val="0"/>
              </a:spcBef>
              <a:buClr>
                <a:srgbClr val="0070C0"/>
              </a:buClr>
              <a:buSzPct val="130000"/>
            </a:pPr>
            <a:endParaRPr lang="tr-TR" sz="1200" spc="0" dirty="0">
              <a:solidFill>
                <a:prstClr val="black"/>
              </a:solidFill>
              <a:latin typeface="Calibri" panose="020F0502020204030204"/>
              <a:ea typeface="+mn-ea"/>
              <a:cs typeface="+mn-cs"/>
            </a:endParaRPr>
          </a:p>
          <a:p>
            <a:pPr>
              <a:spcBef>
                <a:spcPts val="0"/>
              </a:spcBef>
              <a:buClr>
                <a:srgbClr val="C00000"/>
              </a:buClr>
            </a:pPr>
            <a:endParaRPr lang="en-US" sz="1400" b="1" dirty="0">
              <a:solidFill>
                <a:schemeClr val="accent1">
                  <a:lumMod val="75000"/>
                </a:schemeClr>
              </a:solidFill>
              <a:latin typeface="+mn-lt"/>
            </a:endParaRPr>
          </a:p>
          <a:p>
            <a:pPr>
              <a:spcBef>
                <a:spcPts val="0"/>
              </a:spcBef>
              <a:buClr>
                <a:srgbClr val="C00000"/>
              </a:buClr>
            </a:pPr>
            <a:r>
              <a:rPr lang="en-US" sz="1400" b="1" dirty="0">
                <a:solidFill>
                  <a:schemeClr val="accent1">
                    <a:lumMod val="75000"/>
                  </a:schemeClr>
                </a:solidFill>
                <a:latin typeface="+mn-lt"/>
              </a:rPr>
              <a:t> </a:t>
            </a:r>
            <a:endParaRPr lang="tr-TR" sz="1400" b="1" dirty="0">
              <a:solidFill>
                <a:schemeClr val="accent1">
                  <a:lumMod val="75000"/>
                </a:schemeClr>
              </a:solidFill>
              <a:latin typeface="+mn-lt"/>
            </a:endParaRPr>
          </a:p>
          <a:p>
            <a:pPr marL="171450" indent="-171450">
              <a:spcBef>
                <a:spcPts val="0"/>
              </a:spcBef>
              <a:buClr>
                <a:srgbClr val="C00000"/>
              </a:buClr>
              <a:buFont typeface="Wingdings" panose="05000000000000000000" pitchFamily="2" charset="2"/>
              <a:buChar char="Ø"/>
            </a:pPr>
            <a:endParaRPr lang="tr-TR"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a:spcBef>
                <a:spcPts val="0"/>
              </a:spcBef>
              <a:buClr>
                <a:srgbClr val="C00000"/>
              </a:buClr>
            </a:pP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grpSp>
        <p:nvGrpSpPr>
          <p:cNvPr id="51" name="Grup 50">
            <a:extLst>
              <a:ext uri="{FF2B5EF4-FFF2-40B4-BE49-F238E27FC236}">
                <a16:creationId xmlns:a16="http://schemas.microsoft.com/office/drawing/2014/main" id="{2E04F989-502D-4A2E-AD64-0F0AEBE46120}"/>
              </a:ext>
            </a:extLst>
          </p:cNvPr>
          <p:cNvGrpSpPr/>
          <p:nvPr/>
        </p:nvGrpSpPr>
        <p:grpSpPr>
          <a:xfrm>
            <a:off x="6096000" y="4193758"/>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33">
              <a:extLst>
                <a:ext uri="{FF2B5EF4-FFF2-40B4-BE49-F238E27FC236}">
                  <a16:creationId xmlns:a16="http://schemas.microsoft.com/office/drawing/2014/main" id="{1BFBCE52-445D-4B3C-9232-F915F1542E7A}"/>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C798575D-AD96-4089-AF01-6EA647413370}"/>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grpSp>
        <p:nvGrpSpPr>
          <p:cNvPr id="54" name="Grup 53">
            <a:extLst>
              <a:ext uri="{FF2B5EF4-FFF2-40B4-BE49-F238E27FC236}">
                <a16:creationId xmlns:a16="http://schemas.microsoft.com/office/drawing/2014/main" id="{D620A497-E688-4814-8E90-59A7F5CE76A5}"/>
              </a:ext>
            </a:extLst>
          </p:cNvPr>
          <p:cNvGrpSpPr/>
          <p:nvPr/>
        </p:nvGrpSpPr>
        <p:grpSpPr>
          <a:xfrm>
            <a:off x="6109253" y="3508472"/>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5" name="Dikdörtgen: Köşeleri Yuvarlatılmış 45">
              <a:extLst>
                <a:ext uri="{FF2B5EF4-FFF2-40B4-BE49-F238E27FC236}">
                  <a16:creationId xmlns:a16="http://schemas.microsoft.com/office/drawing/2014/main" id="{1CFAAA02-4DC9-4E30-AEE8-E3A58D88F5DE}"/>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Dikdörtgen: Köşeleri Yuvarlatılmış 4">
              <a:extLst>
                <a:ext uri="{FF2B5EF4-FFF2-40B4-BE49-F238E27FC236}">
                  <a16:creationId xmlns:a16="http://schemas.microsoft.com/office/drawing/2014/main" id="{B4F2F606-2B55-4CE3-BA3C-A2F9E267D9FE}"/>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500" kern="1200" dirty="0" err="1">
                  <a:solidFill>
                    <a:schemeClr val="tx1"/>
                  </a:solidFill>
                  <a:latin typeface="Calibri" panose="020F0502020204030204" pitchFamily="34" charset="0"/>
                  <a:cs typeface="Calibri" panose="020F0502020204030204" pitchFamily="34" charset="0"/>
                </a:rPr>
                <a:t>Perakende</a:t>
              </a:r>
              <a:r>
                <a:rPr lang="de-DE" sz="1500" b="0" kern="1200" dirty="0">
                  <a:solidFill>
                    <a:schemeClr val="tx1"/>
                  </a:solidFill>
                  <a:latin typeface="Calibri" panose="020F0502020204030204" pitchFamily="34" charset="0"/>
                  <a:cs typeface="Calibri" panose="020F0502020204030204" pitchFamily="34" charset="0"/>
                </a:rPr>
                <a:t> </a:t>
              </a:r>
              <a:r>
                <a:rPr lang="de-DE" sz="1400" b="0" kern="1200" dirty="0">
                  <a:solidFill>
                    <a:schemeClr val="tx1"/>
                  </a:solidFill>
                  <a:latin typeface="Calibri" panose="020F0502020204030204" pitchFamily="34" charset="0"/>
                  <a:cs typeface="Calibri" panose="020F0502020204030204" pitchFamily="34" charset="0"/>
                </a:rPr>
                <a:t>E-</a:t>
              </a:r>
              <a:r>
                <a:rPr lang="de-DE" sz="1400" b="0" kern="1200" dirty="0" err="1">
                  <a:solidFill>
                    <a:schemeClr val="tx1"/>
                  </a:solidFill>
                  <a:latin typeface="Calibri" panose="020F0502020204030204" pitchFamily="34" charset="0"/>
                  <a:cs typeface="Calibri" panose="020F0502020204030204" pitchFamily="34" charset="0"/>
                </a:rPr>
                <a:t>Ticaret</a:t>
              </a:r>
              <a:r>
                <a:rPr lang="de-DE" sz="1500" b="0" kern="1200" dirty="0">
                  <a:solidFill>
                    <a:schemeClr val="tx1"/>
                  </a:solidFill>
                  <a:latin typeface="Calibri" panose="020F0502020204030204" pitchFamily="34" charset="0"/>
                  <a:cs typeface="Calibri" panose="020F0502020204030204" pitchFamily="34" charset="0"/>
                </a:rPr>
                <a:t> </a:t>
              </a:r>
              <a:r>
                <a:rPr lang="de-DE" sz="1500" b="0" kern="1200" dirty="0" err="1">
                  <a:solidFill>
                    <a:schemeClr val="tx1"/>
                  </a:solidFill>
                  <a:latin typeface="Calibri" panose="020F0502020204030204" pitchFamily="34" charset="0"/>
                  <a:cs typeface="Calibri" panose="020F0502020204030204" pitchFamily="34" charset="0"/>
                </a:rPr>
                <a:t>Siteleri</a:t>
              </a:r>
              <a:endParaRPr lang="tr-TR" sz="1500" b="0" kern="1200" dirty="0">
                <a:solidFill>
                  <a:schemeClr val="tx1"/>
                </a:solidFill>
              </a:endParaRPr>
            </a:p>
          </p:txBody>
        </p:sp>
      </p:grpSp>
      <p:grpSp>
        <p:nvGrpSpPr>
          <p:cNvPr id="57" name="Grup 56">
            <a:extLst>
              <a:ext uri="{FF2B5EF4-FFF2-40B4-BE49-F238E27FC236}">
                <a16:creationId xmlns:a16="http://schemas.microsoft.com/office/drawing/2014/main" id="{5A830555-949A-4D26-B64E-0ECF7E835474}"/>
              </a:ext>
            </a:extLst>
          </p:cNvPr>
          <p:cNvGrpSpPr/>
          <p:nvPr/>
        </p:nvGrpSpPr>
        <p:grpSpPr>
          <a:xfrm>
            <a:off x="6109253" y="4913406"/>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8" name="Dikdörtgen: Köşeleri Yuvarlatılmış 48">
              <a:extLst>
                <a:ext uri="{FF2B5EF4-FFF2-40B4-BE49-F238E27FC236}">
                  <a16:creationId xmlns:a16="http://schemas.microsoft.com/office/drawing/2014/main" id="{D3DB89C1-D48F-48B9-BBCB-A300D533A17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Dikdörtgen: Köşeleri Yuvarlatılmış 4">
              <a:extLst>
                <a:ext uri="{FF2B5EF4-FFF2-40B4-BE49-F238E27FC236}">
                  <a16:creationId xmlns:a16="http://schemas.microsoft.com/office/drawing/2014/main" id="{6C549B20-B5B1-4AB5-9A7C-218BC5C507A5}"/>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err="1">
                  <a:solidFill>
                    <a:schemeClr val="tx1"/>
                  </a:solidFill>
                  <a:latin typeface="Calibri" panose="020F0502020204030204" pitchFamily="34" charset="0"/>
                  <a:cs typeface="Calibri" panose="020F0502020204030204" pitchFamily="34" charset="0"/>
                </a:rPr>
                <a:t>Pazaryerleri</a:t>
              </a:r>
              <a:endParaRPr lang="tr-TR" sz="1400" b="0" kern="1200" dirty="0">
                <a:solidFill>
                  <a:schemeClr val="tx1"/>
                </a:solidFill>
              </a:endParaRPr>
            </a:p>
          </p:txBody>
        </p:sp>
      </p:grpSp>
      <p:pic>
        <p:nvPicPr>
          <p:cNvPr id="63" name="Resim 62">
            <a:extLst>
              <a:ext uri="{FF2B5EF4-FFF2-40B4-BE49-F238E27FC236}">
                <a16:creationId xmlns:a16="http://schemas.microsoft.com/office/drawing/2014/main" id="{A7EF2FC7-FB73-41F7-9013-ACF268069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2054" y="3271810"/>
            <a:ext cx="2607582" cy="1866284"/>
          </a:xfrm>
          <a:prstGeom prst="rect">
            <a:avLst/>
          </a:prstGeom>
          <a:effectLst>
            <a:reflection blurRad="6350" stA="50000" endA="300" endPos="55000" dir="5400000" sy="-100000" algn="bl" rotWithShape="0"/>
            <a:softEdge rad="63500"/>
          </a:effectLst>
        </p:spPr>
      </p:pic>
      <p:sp>
        <p:nvSpPr>
          <p:cNvPr id="64" name="Metin kutusu 63">
            <a:extLst>
              <a:ext uri="{FF2B5EF4-FFF2-40B4-BE49-F238E27FC236}">
                <a16:creationId xmlns:a16="http://schemas.microsoft.com/office/drawing/2014/main" id="{6EC45926-1807-4943-B3A2-135DE0074E1E}"/>
              </a:ext>
            </a:extLst>
          </p:cNvPr>
          <p:cNvSpPr txBox="1"/>
          <p:nvPr/>
        </p:nvSpPr>
        <p:spPr>
          <a:xfrm>
            <a:off x="8571626" y="5308064"/>
            <a:ext cx="1454195"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tr-TR" sz="1600" b="1" dirty="0">
                <a:solidFill>
                  <a:schemeClr val="tx1"/>
                </a:solidFill>
              </a:rPr>
              <a:t>ENTEGRASYON</a:t>
            </a:r>
          </a:p>
        </p:txBody>
      </p:sp>
      <p:grpSp>
        <p:nvGrpSpPr>
          <p:cNvPr id="65" name="Group 10">
            <a:extLst>
              <a:ext uri="{FF2B5EF4-FFF2-40B4-BE49-F238E27FC236}">
                <a16:creationId xmlns:a16="http://schemas.microsoft.com/office/drawing/2014/main" id="{435B1D01-3A8A-48BE-9461-6FB2A1D69FBC}"/>
              </a:ext>
            </a:extLst>
          </p:cNvPr>
          <p:cNvGrpSpPr/>
          <p:nvPr/>
        </p:nvGrpSpPr>
        <p:grpSpPr>
          <a:xfrm>
            <a:off x="10519752" y="5100758"/>
            <a:ext cx="1672248" cy="1213263"/>
            <a:chOff x="1007264" y="1595235"/>
            <a:chExt cx="2093124" cy="1863928"/>
          </a:xfrm>
        </p:grpSpPr>
        <p:sp>
          <p:nvSpPr>
            <p:cNvPr id="66" name="Freeform 9">
              <a:extLst>
                <a:ext uri="{FF2B5EF4-FFF2-40B4-BE49-F238E27FC236}">
                  <a16:creationId xmlns:a16="http://schemas.microsoft.com/office/drawing/2014/main" id="{0D459869-8054-43AE-8FA6-C30F967A0612}"/>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0">
              <a:extLst>
                <a:ext uri="{FF2B5EF4-FFF2-40B4-BE49-F238E27FC236}">
                  <a16:creationId xmlns:a16="http://schemas.microsoft.com/office/drawing/2014/main" id="{BFB972C4-8C4E-454B-84A5-8692DFC64B32}"/>
                </a:ext>
              </a:extLst>
            </p:cNvPr>
            <p:cNvSpPr>
              <a:spLocks/>
            </p:cNvSpPr>
            <p:nvPr/>
          </p:nvSpPr>
          <p:spPr bwMode="auto">
            <a:xfrm>
              <a:off x="1007264" y="1595235"/>
              <a:ext cx="1983587" cy="1808364"/>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200" b="1" dirty="0"/>
            </a:p>
            <a:p>
              <a:endParaRPr lang="tr-TR" sz="1200" b="1" dirty="0"/>
            </a:p>
            <a:p>
              <a:endParaRPr lang="tr-TR" sz="1100" b="1" dirty="0"/>
            </a:p>
            <a:p>
              <a:r>
                <a:rPr lang="tr-TR" sz="1100" b="1" i="1" dirty="0">
                  <a:solidFill>
                    <a:srgbClr val="1B2C57"/>
                  </a:solidFill>
                </a:rPr>
                <a:t>Üst Limit: </a:t>
              </a:r>
              <a:r>
                <a:rPr lang="tr-TR" sz="1100" b="1" i="1" dirty="0">
                  <a:solidFill>
                    <a:srgbClr val="C00000"/>
                  </a:solidFill>
                </a:rPr>
                <a:t>361</a:t>
              </a:r>
              <a:r>
                <a:rPr lang="tr-TR" sz="1100" b="1" i="1" dirty="0">
                  <a:solidFill>
                    <a:srgbClr val="1B2C57"/>
                  </a:solidFill>
                </a:rPr>
                <a:t> </a:t>
              </a:r>
              <a:r>
                <a:rPr lang="tr-TR" sz="1100" b="1" i="1" dirty="0">
                  <a:solidFill>
                    <a:srgbClr val="C00000"/>
                  </a:solidFill>
                </a:rPr>
                <a:t>Bin TL</a:t>
              </a:r>
              <a:endParaRPr lang="en-US" sz="1100" b="1" i="1" dirty="0">
                <a:solidFill>
                  <a:srgbClr val="C00000"/>
                </a:solidFill>
              </a:endParaRPr>
            </a:p>
          </p:txBody>
        </p:sp>
      </p:grpSp>
      <p:sp>
        <p:nvSpPr>
          <p:cNvPr id="68" name="Freeform 11">
            <a:extLst>
              <a:ext uri="{FF2B5EF4-FFF2-40B4-BE49-F238E27FC236}">
                <a16:creationId xmlns:a16="http://schemas.microsoft.com/office/drawing/2014/main" id="{F5FE34C2-B5A1-4E72-9342-EEFA5F619617}"/>
              </a:ext>
            </a:extLst>
          </p:cNvPr>
          <p:cNvSpPr>
            <a:spLocks noChangeArrowheads="1"/>
          </p:cNvSpPr>
          <p:nvPr/>
        </p:nvSpPr>
        <p:spPr bwMode="auto">
          <a:xfrm>
            <a:off x="11071234" y="5154370"/>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20321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ikdörtgen 66">
            <a:extLst>
              <a:ext uri="{FF2B5EF4-FFF2-40B4-BE49-F238E27FC236}">
                <a16:creationId xmlns:a16="http://schemas.microsoft.com/office/drawing/2014/main" id="{20963B24-DBCC-B91E-A987-B45A9F21C59F}"/>
              </a:ext>
            </a:extLst>
          </p:cNvPr>
          <p:cNvSpPr/>
          <p:nvPr/>
        </p:nvSpPr>
        <p:spPr>
          <a:xfrm flipV="1">
            <a:off x="-323" y="1588866"/>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sp>
        <p:nvSpPr>
          <p:cNvPr id="86" name="Text Placeholder 5">
            <a:extLst>
              <a:ext uri="{FF2B5EF4-FFF2-40B4-BE49-F238E27FC236}">
                <a16:creationId xmlns:a16="http://schemas.microsoft.com/office/drawing/2014/main" id="{C0963BAF-EE8E-462D-A83E-128C23CE98F1}"/>
              </a:ext>
            </a:extLst>
          </p:cNvPr>
          <p:cNvSpPr txBox="1">
            <a:spLocks/>
          </p:cNvSpPr>
          <p:nvPr/>
        </p:nvSpPr>
        <p:spPr>
          <a:xfrm>
            <a:off x="9082446" y="5250279"/>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200" dirty="0">
              <a:latin typeface="+mn-lt"/>
            </a:endParaRPr>
          </a:p>
        </p:txBody>
      </p:sp>
      <p:sp>
        <p:nvSpPr>
          <p:cNvPr id="88" name="Text Placeholder 5">
            <a:extLst>
              <a:ext uri="{FF2B5EF4-FFF2-40B4-BE49-F238E27FC236}">
                <a16:creationId xmlns:a16="http://schemas.microsoft.com/office/drawing/2014/main" id="{BC5BC8A5-91C8-4C99-AD5C-3732F3E2E04C}"/>
              </a:ext>
            </a:extLst>
          </p:cNvPr>
          <p:cNvSpPr txBox="1">
            <a:spLocks/>
          </p:cNvSpPr>
          <p:nvPr/>
        </p:nvSpPr>
        <p:spPr>
          <a:xfrm>
            <a:off x="132727" y="1742780"/>
            <a:ext cx="5817915"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tr-TR" sz="1400" b="1" dirty="0">
                <a:solidFill>
                  <a:schemeClr val="accent1">
                    <a:lumMod val="75000"/>
                  </a:schemeClr>
                </a:solidFill>
                <a:latin typeface="+mn-lt"/>
              </a:rPr>
              <a:t>Çevrimiçi Mağaza ve Hedef Ülke E-ticaret Paydaşlarından Alınan Hizmetler Desteği </a:t>
            </a:r>
            <a:r>
              <a:rPr lang="tr-TR" sz="1200" dirty="0">
                <a:solidFill>
                  <a:schemeClr val="accent1">
                    <a:lumMod val="75000"/>
                  </a:schemeClr>
                </a:solidFill>
                <a:latin typeface="+mn-lt"/>
              </a:rPr>
              <a:t>(Bakanlıkça onaylanan pazaryerlerinde her ülke için en fazla 3 yıl)</a:t>
            </a:r>
            <a:endParaRPr lang="en-US" sz="1200" dirty="0">
              <a:solidFill>
                <a:schemeClr val="accent1">
                  <a:lumMod val="75000"/>
                </a:schemeClr>
              </a:solidFill>
              <a:latin typeface="+mn-lt"/>
            </a:endParaRPr>
          </a:p>
          <a:p>
            <a:pPr>
              <a:spcBef>
                <a:spcPts val="0"/>
              </a:spcBef>
              <a:buClr>
                <a:srgbClr val="C00000"/>
              </a:buClr>
              <a:buSzPct val="100000"/>
            </a:pPr>
            <a:endParaRPr lang="tr-TR" sz="1400" dirty="0"/>
          </a:p>
          <a:p>
            <a:pPr algn="just">
              <a:spcBef>
                <a:spcPts val="0"/>
              </a:spcBef>
              <a:buClr>
                <a:srgbClr val="C00000"/>
              </a:buClr>
            </a:pPr>
            <a:r>
              <a:rPr lang="tr-TR" sz="1200" dirty="0">
                <a:solidFill>
                  <a:srgbClr val="1E315D"/>
                </a:solidFill>
                <a:latin typeface="+mn-lt"/>
              </a:rPr>
              <a:t>Hedef ülkelerde, faydalanıcıların pazaryerlerine giriş şartı olarak sunulan veya ülkenin e-ticaret pazarına girişinde zorunlu olarak alınması gereken danışmanlık hizmetleri bulunmaktadır. Söz konusu hizmetin alınmasına yönelik maliyetler ile aynı pazaryerlerinde ürünlerin sergilenmesi ve satılması için açılacak çevrimiçi mağazaların maliyetlerinin desteklenmesi amaçlanmaktadır. </a:t>
            </a:r>
          </a:p>
          <a:p>
            <a:pPr marL="171450" indent="-171450">
              <a:spcBef>
                <a:spcPts val="0"/>
              </a:spcBef>
              <a:buClr>
                <a:srgbClr val="C00000"/>
              </a:buClr>
              <a:buFont typeface="Wingdings" panose="05000000000000000000" pitchFamily="2" charset="2"/>
              <a:buChar char="Ø"/>
            </a:pPr>
            <a:endParaRPr lang="tr-TR" sz="1400" dirty="0">
              <a:solidFill>
                <a:schemeClr val="accent1">
                  <a:lumMod val="75000"/>
                </a:schemeClr>
              </a:solidFill>
              <a:latin typeface="+mn-lt"/>
            </a:endParaRPr>
          </a:p>
          <a:p>
            <a:pPr>
              <a:spcBef>
                <a:spcPts val="0"/>
              </a:spcBef>
              <a:buClr>
                <a:srgbClr val="C00000"/>
              </a:buClr>
            </a:pPr>
            <a:endParaRPr lang="en-US" sz="1400" b="1" dirty="0">
              <a:solidFill>
                <a:schemeClr val="accent1">
                  <a:lumMod val="75000"/>
                </a:schemeClr>
              </a:solidFill>
              <a:latin typeface="+mn-lt"/>
            </a:endParaRPr>
          </a:p>
          <a:p>
            <a:pPr>
              <a:spcBef>
                <a:spcPts val="0"/>
              </a:spcBef>
              <a:buClr>
                <a:srgbClr val="C00000"/>
              </a:buClr>
            </a:pPr>
            <a:r>
              <a:rPr lang="en-US" sz="1400" b="1" dirty="0">
                <a:solidFill>
                  <a:schemeClr val="accent1">
                    <a:lumMod val="75000"/>
                  </a:schemeClr>
                </a:solidFill>
                <a:latin typeface="+mn-lt"/>
              </a:rPr>
              <a:t> </a:t>
            </a:r>
            <a:endParaRPr lang="tr-TR" sz="1400" b="1" dirty="0">
              <a:solidFill>
                <a:schemeClr val="accent1">
                  <a:lumMod val="75000"/>
                </a:schemeClr>
              </a:solidFill>
              <a:latin typeface="+mn-lt"/>
            </a:endParaRPr>
          </a:p>
          <a:p>
            <a:pPr marL="171450" indent="-171450">
              <a:spcBef>
                <a:spcPts val="0"/>
              </a:spcBef>
              <a:buClr>
                <a:srgbClr val="C00000"/>
              </a:buClr>
              <a:buFont typeface="Wingdings" panose="05000000000000000000" pitchFamily="2" charset="2"/>
              <a:buChar char="Ø"/>
            </a:pPr>
            <a:endParaRPr lang="tr-TR"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sp>
        <p:nvSpPr>
          <p:cNvPr id="94" name="Text Placeholder 5">
            <a:extLst>
              <a:ext uri="{FF2B5EF4-FFF2-40B4-BE49-F238E27FC236}">
                <a16:creationId xmlns:a16="http://schemas.microsoft.com/office/drawing/2014/main" id="{FE544D90-7865-431A-A32C-B7477BF33E6B}"/>
              </a:ext>
            </a:extLst>
          </p:cNvPr>
          <p:cNvSpPr txBox="1">
            <a:spLocks/>
          </p:cNvSpPr>
          <p:nvPr/>
        </p:nvSpPr>
        <p:spPr>
          <a:xfrm>
            <a:off x="9322188" y="6385821"/>
            <a:ext cx="2498490" cy="27486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200" dirty="0">
              <a:latin typeface="+mn-lt"/>
            </a:endParaRPr>
          </a:p>
        </p:txBody>
      </p:sp>
      <p:sp>
        <p:nvSpPr>
          <p:cNvPr id="100" name="Text Placeholder 5">
            <a:extLst>
              <a:ext uri="{FF2B5EF4-FFF2-40B4-BE49-F238E27FC236}">
                <a16:creationId xmlns:a16="http://schemas.microsoft.com/office/drawing/2014/main" id="{3F28521E-0A05-4DBB-B879-EB3A2C7833A6}"/>
              </a:ext>
            </a:extLst>
          </p:cNvPr>
          <p:cNvSpPr txBox="1">
            <a:spLocks/>
          </p:cNvSpPr>
          <p:nvPr/>
        </p:nvSpPr>
        <p:spPr>
          <a:xfrm>
            <a:off x="3854934" y="5444361"/>
            <a:ext cx="3846245" cy="101917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1300" dirty="0">
              <a:latin typeface="+mn-lt"/>
            </a:endParaRPr>
          </a:p>
        </p:txBody>
      </p:sp>
      <p:grpSp>
        <p:nvGrpSpPr>
          <p:cNvPr id="28" name="Grup 27">
            <a:extLst>
              <a:ext uri="{FF2B5EF4-FFF2-40B4-BE49-F238E27FC236}">
                <a16:creationId xmlns:a16="http://schemas.microsoft.com/office/drawing/2014/main" id="{136DDEE6-D7B9-4A2D-9901-939D33C8BF8D}"/>
              </a:ext>
            </a:extLst>
          </p:cNvPr>
          <p:cNvGrpSpPr/>
          <p:nvPr/>
        </p:nvGrpSpPr>
        <p:grpSpPr>
          <a:xfrm>
            <a:off x="275717" y="4204439"/>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9" name="Dikdörtgen: Köşeleri Yuvarlatılmış 16">
              <a:extLst>
                <a:ext uri="{FF2B5EF4-FFF2-40B4-BE49-F238E27FC236}">
                  <a16:creationId xmlns:a16="http://schemas.microsoft.com/office/drawing/2014/main" id="{68169F74-52A6-4F0B-9748-5BE480CC3E0B}"/>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Dikdörtgen: Köşeleri Yuvarlatılmış 4">
              <a:extLst>
                <a:ext uri="{FF2B5EF4-FFF2-40B4-BE49-F238E27FC236}">
                  <a16:creationId xmlns:a16="http://schemas.microsoft.com/office/drawing/2014/main" id="{A1ACBF56-9455-4F81-87D6-36C179AF51AF}"/>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dirty="0">
                  <a:solidFill>
                    <a:schemeClr val="tx1"/>
                  </a:solidFill>
                  <a:latin typeface="Calibri" panose="020F0502020204030204" pitchFamily="34" charset="0"/>
                  <a:cs typeface="Calibri" panose="020F0502020204030204" pitchFamily="34" charset="0"/>
                </a:rPr>
                <a:t>Perakende E-Ticaret Siteleri</a:t>
              </a:r>
              <a:endParaRPr lang="tr-TR" sz="1400" kern="1200" dirty="0">
                <a:solidFill>
                  <a:schemeClr val="tx1"/>
                </a:solidFill>
              </a:endParaRPr>
            </a:p>
          </p:txBody>
        </p:sp>
      </p:grpSp>
      <p:grpSp>
        <p:nvGrpSpPr>
          <p:cNvPr id="42" name="Grup 41">
            <a:extLst>
              <a:ext uri="{FF2B5EF4-FFF2-40B4-BE49-F238E27FC236}">
                <a16:creationId xmlns:a16="http://schemas.microsoft.com/office/drawing/2014/main" id="{8C4B0B1F-C0CD-4F40-8EAB-B4DAC5EE4DC2}"/>
              </a:ext>
            </a:extLst>
          </p:cNvPr>
          <p:cNvGrpSpPr/>
          <p:nvPr/>
        </p:nvGrpSpPr>
        <p:grpSpPr>
          <a:xfrm>
            <a:off x="260065" y="5023580"/>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43" name="Dikdörtgen: Köşeleri Yuvarlatılmış 13">
              <a:extLst>
                <a:ext uri="{FF2B5EF4-FFF2-40B4-BE49-F238E27FC236}">
                  <a16:creationId xmlns:a16="http://schemas.microsoft.com/office/drawing/2014/main" id="{EB081BE7-F56F-41CB-8C9A-FA98FB638830}"/>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Dikdörtgen: Köşeleri Yuvarlatılmış 4">
              <a:extLst>
                <a:ext uri="{FF2B5EF4-FFF2-40B4-BE49-F238E27FC236}">
                  <a16:creationId xmlns:a16="http://schemas.microsoft.com/office/drawing/2014/main" id="{D0A3DE37-B214-4E38-9D08-99036C948F54}"/>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sp>
        <p:nvSpPr>
          <p:cNvPr id="46" name="Text Placeholder 5">
            <a:extLst>
              <a:ext uri="{FF2B5EF4-FFF2-40B4-BE49-F238E27FC236}">
                <a16:creationId xmlns:a16="http://schemas.microsoft.com/office/drawing/2014/main" id="{A2E5F4CC-7E6C-40FB-B2EF-54B85A0D9295}"/>
              </a:ext>
            </a:extLst>
          </p:cNvPr>
          <p:cNvSpPr txBox="1">
            <a:spLocks/>
          </p:cNvSpPr>
          <p:nvPr/>
        </p:nvSpPr>
        <p:spPr>
          <a:xfrm>
            <a:off x="6168402" y="1729491"/>
            <a:ext cx="5890129"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buSzPct val="100000"/>
            </a:pPr>
            <a:r>
              <a:rPr lang="tr-TR" sz="1400" b="1" dirty="0">
                <a:solidFill>
                  <a:schemeClr val="accent1">
                    <a:lumMod val="75000"/>
                  </a:schemeClr>
                </a:solidFill>
                <a:latin typeface="+mn-lt"/>
              </a:rPr>
              <a:t>Pazaryeri Komisyon Gideri Desteği </a:t>
            </a:r>
            <a:r>
              <a:rPr lang="tr-TR" sz="1200" dirty="0">
                <a:solidFill>
                  <a:schemeClr val="accent1">
                    <a:lumMod val="75000"/>
                  </a:schemeClr>
                </a:solidFill>
                <a:latin typeface="+mn-lt"/>
              </a:rPr>
              <a:t>(En fazla 3 yıl)</a:t>
            </a:r>
          </a:p>
          <a:p>
            <a:pPr lvl="0" algn="just">
              <a:spcBef>
                <a:spcPts val="0"/>
              </a:spcBef>
              <a:buClr>
                <a:srgbClr val="0070C0"/>
              </a:buClr>
              <a:buSzPct val="130000"/>
            </a:pPr>
            <a:endParaRPr lang="tr-TR" sz="1200" spc="0" dirty="0">
              <a:solidFill>
                <a:prstClr val="black"/>
              </a:solidFill>
              <a:latin typeface="Calibri" panose="020F0502020204030204"/>
              <a:ea typeface="+mn-ea"/>
              <a:cs typeface="+mn-cs"/>
            </a:endParaRPr>
          </a:p>
          <a:p>
            <a:pPr algn="just">
              <a:spcBef>
                <a:spcPts val="0"/>
              </a:spcBef>
              <a:buClr>
                <a:srgbClr val="C00000"/>
              </a:buClr>
            </a:pPr>
            <a:r>
              <a:rPr lang="tr-TR" sz="1200" dirty="0">
                <a:solidFill>
                  <a:srgbClr val="1E315D"/>
                </a:solidFill>
                <a:latin typeface="+mn-lt"/>
              </a:rPr>
              <a:t>E- ihracata yönelik olarak verilecek </a:t>
            </a:r>
            <a:r>
              <a:rPr lang="en-US" sz="1200" dirty="0">
                <a:solidFill>
                  <a:srgbClr val="1E315D"/>
                </a:solidFill>
                <a:latin typeface="+mn-lt"/>
              </a:rPr>
              <a:t>d</a:t>
            </a:r>
            <a:r>
              <a:rPr lang="tr-TR" sz="1200" dirty="0" err="1">
                <a:solidFill>
                  <a:srgbClr val="1E315D"/>
                </a:solidFill>
                <a:latin typeface="+mn-lt"/>
              </a:rPr>
              <a:t>estekler</a:t>
            </a:r>
            <a:r>
              <a:rPr lang="en-US" sz="1200" dirty="0">
                <a:solidFill>
                  <a:srgbClr val="1E315D"/>
                </a:solidFill>
                <a:latin typeface="+mn-lt"/>
              </a:rPr>
              <a:t> </a:t>
            </a:r>
            <a:r>
              <a:rPr lang="en-US" sz="1200" dirty="0" err="1">
                <a:solidFill>
                  <a:srgbClr val="1E315D"/>
                </a:solidFill>
                <a:latin typeface="+mn-lt"/>
              </a:rPr>
              <a:t>ile</a:t>
            </a:r>
            <a:r>
              <a:rPr lang="tr-TR" sz="1200" dirty="0">
                <a:solidFill>
                  <a:srgbClr val="1E315D"/>
                </a:solidFill>
                <a:latin typeface="+mn-lt"/>
              </a:rPr>
              <a:t> </a:t>
            </a:r>
            <a:r>
              <a:rPr lang="tr-TR" sz="1200" dirty="0">
                <a:solidFill>
                  <a:srgbClr val="1B2C57"/>
                </a:solidFill>
                <a:latin typeface="+mn-lt"/>
              </a:rPr>
              <a:t>nüfusu 100 (yüz) milyonun üzerinde olan ülkelerden; ülkenin gümrük vergilerinin %20’nin üzerinde olduğu ve e-ticarete konu genel perakende ürünlerde ülke içi toplam vergi yükünün pazara girişe engel teşkil edecek düzeylerde olması, ithalata yönelik teknik önlemlerin alınmaya yatkın olunması, bireysel gönderilerde gümrük muafiyetlerinin 50 ABD doları ve altında olması ve Türk ürünlerinin o ülkede yerleşik pazaryerlerinde listelenme oranlarının düşük olması</a:t>
            </a:r>
            <a:r>
              <a:rPr lang="en-US" sz="1200" dirty="0">
                <a:solidFill>
                  <a:srgbClr val="1B2C57"/>
                </a:solidFill>
                <a:latin typeface="+mn-lt"/>
              </a:rPr>
              <a:t> </a:t>
            </a:r>
            <a:r>
              <a:rPr lang="en-US" sz="1200" dirty="0" err="1">
                <a:solidFill>
                  <a:srgbClr val="1B2C57"/>
                </a:solidFill>
                <a:latin typeface="+mn-lt"/>
              </a:rPr>
              <a:t>hususları</a:t>
            </a:r>
            <a:r>
              <a:rPr lang="en-US" sz="1200" dirty="0">
                <a:solidFill>
                  <a:srgbClr val="1B2C57"/>
                </a:solidFill>
                <a:latin typeface="+mn-lt"/>
              </a:rPr>
              <a:t> </a:t>
            </a:r>
            <a:r>
              <a:rPr lang="en-US" sz="1200" dirty="0" err="1">
                <a:solidFill>
                  <a:srgbClr val="1B2C57"/>
                </a:solidFill>
                <a:latin typeface="+mn-lt"/>
              </a:rPr>
              <a:t>göz</a:t>
            </a:r>
            <a:r>
              <a:rPr lang="en-US" sz="1200" dirty="0">
                <a:solidFill>
                  <a:srgbClr val="1B2C57"/>
                </a:solidFill>
                <a:latin typeface="+mn-lt"/>
              </a:rPr>
              <a:t> </a:t>
            </a:r>
            <a:r>
              <a:rPr lang="en-US" sz="1200" dirty="0" err="1">
                <a:solidFill>
                  <a:srgbClr val="1B2C57"/>
                </a:solidFill>
                <a:latin typeface="+mn-lt"/>
              </a:rPr>
              <a:t>önünde</a:t>
            </a:r>
            <a:r>
              <a:rPr lang="en-US" sz="1200" dirty="0">
                <a:solidFill>
                  <a:srgbClr val="1B2C57"/>
                </a:solidFill>
                <a:latin typeface="+mn-lt"/>
              </a:rPr>
              <a:t> </a:t>
            </a:r>
            <a:r>
              <a:rPr lang="en-US" sz="1200" dirty="0" err="1">
                <a:solidFill>
                  <a:srgbClr val="1B2C57"/>
                </a:solidFill>
                <a:latin typeface="+mn-lt"/>
              </a:rPr>
              <a:t>bulundurularak</a:t>
            </a:r>
            <a:r>
              <a:rPr lang="en-US" sz="1200" dirty="0">
                <a:solidFill>
                  <a:srgbClr val="1B2C57"/>
                </a:solidFill>
                <a:latin typeface="+mn-lt"/>
              </a:rPr>
              <a:t> </a:t>
            </a:r>
            <a:r>
              <a:rPr lang="en-US" sz="1200" dirty="0" err="1">
                <a:solidFill>
                  <a:srgbClr val="1B2C57"/>
                </a:solidFill>
                <a:latin typeface="+mn-lt"/>
              </a:rPr>
              <a:t>belirlenen</a:t>
            </a:r>
            <a:r>
              <a:rPr lang="en-US" sz="1200" dirty="0">
                <a:solidFill>
                  <a:srgbClr val="1B2C57"/>
                </a:solidFill>
                <a:latin typeface="+mn-lt"/>
              </a:rPr>
              <a:t> </a:t>
            </a:r>
            <a:r>
              <a:rPr lang="en-US" sz="1200" dirty="0" err="1">
                <a:solidFill>
                  <a:srgbClr val="1B2C57"/>
                </a:solidFill>
                <a:latin typeface="+mn-lt"/>
              </a:rPr>
              <a:t>ülke</a:t>
            </a:r>
            <a:r>
              <a:rPr lang="en-US" sz="1200" dirty="0">
                <a:solidFill>
                  <a:srgbClr val="1B2C57"/>
                </a:solidFill>
                <a:latin typeface="+mn-lt"/>
              </a:rPr>
              <a:t> </a:t>
            </a:r>
            <a:r>
              <a:rPr lang="en-US" sz="1200" dirty="0" err="1">
                <a:solidFill>
                  <a:srgbClr val="1B2C57"/>
                </a:solidFill>
                <a:latin typeface="+mn-lt"/>
              </a:rPr>
              <a:t>ve</a:t>
            </a:r>
            <a:r>
              <a:rPr lang="en-US" sz="1200" dirty="0">
                <a:solidFill>
                  <a:srgbClr val="1B2C57"/>
                </a:solidFill>
                <a:latin typeface="+mn-lt"/>
              </a:rPr>
              <a:t> </a:t>
            </a:r>
            <a:r>
              <a:rPr lang="en-US" sz="1200" dirty="0" err="1">
                <a:solidFill>
                  <a:srgbClr val="1B2C57"/>
                </a:solidFill>
                <a:latin typeface="+mn-lt"/>
              </a:rPr>
              <a:t>pazaryerleri</a:t>
            </a:r>
            <a:r>
              <a:rPr lang="en-US" sz="1200" dirty="0">
                <a:solidFill>
                  <a:srgbClr val="1B2C57"/>
                </a:solidFill>
                <a:latin typeface="+mn-lt"/>
              </a:rPr>
              <a:t> </a:t>
            </a:r>
            <a:r>
              <a:rPr lang="en-US" sz="1200" dirty="0" err="1">
                <a:solidFill>
                  <a:srgbClr val="1B2C57"/>
                </a:solidFill>
                <a:latin typeface="+mn-lt"/>
              </a:rPr>
              <a:t>için</a:t>
            </a:r>
            <a:r>
              <a:rPr lang="en-US" sz="1200" dirty="0">
                <a:solidFill>
                  <a:srgbClr val="1B2C57"/>
                </a:solidFill>
                <a:latin typeface="+mn-lt"/>
              </a:rPr>
              <a:t> </a:t>
            </a:r>
            <a:r>
              <a:rPr lang="tr-TR" sz="1200" dirty="0">
                <a:solidFill>
                  <a:srgbClr val="1B2C57"/>
                </a:solidFill>
                <a:latin typeface="+mn-lt"/>
              </a:rPr>
              <a:t>p</a:t>
            </a:r>
            <a:r>
              <a:rPr lang="en-US" sz="1200" dirty="0" err="1">
                <a:solidFill>
                  <a:srgbClr val="1B2C57"/>
                </a:solidFill>
                <a:latin typeface="+mn-lt"/>
              </a:rPr>
              <a:t>azaryeri</a:t>
            </a:r>
            <a:r>
              <a:rPr lang="en-US" sz="1200" dirty="0">
                <a:solidFill>
                  <a:srgbClr val="1B2C57"/>
                </a:solidFill>
                <a:latin typeface="+mn-lt"/>
              </a:rPr>
              <a:t> </a:t>
            </a:r>
            <a:r>
              <a:rPr lang="en-US" sz="1200" dirty="0" err="1">
                <a:solidFill>
                  <a:srgbClr val="1B2C57"/>
                </a:solidFill>
                <a:latin typeface="+mn-lt"/>
              </a:rPr>
              <a:t>komisyon</a:t>
            </a:r>
            <a:r>
              <a:rPr lang="en-US" sz="1200" dirty="0">
                <a:solidFill>
                  <a:srgbClr val="1B2C57"/>
                </a:solidFill>
                <a:latin typeface="+mn-lt"/>
              </a:rPr>
              <a:t> desteği </a:t>
            </a:r>
            <a:r>
              <a:rPr lang="en-US" sz="1200" dirty="0" err="1">
                <a:solidFill>
                  <a:srgbClr val="1B2C57"/>
                </a:solidFill>
                <a:latin typeface="+mn-lt"/>
              </a:rPr>
              <a:t>verilerek</a:t>
            </a:r>
            <a:r>
              <a:rPr lang="en-US" sz="1200" dirty="0">
                <a:solidFill>
                  <a:srgbClr val="1B2C57"/>
                </a:solidFill>
                <a:latin typeface="+mn-lt"/>
              </a:rPr>
              <a:t>, </a:t>
            </a:r>
            <a:r>
              <a:rPr lang="en-US" sz="1200" dirty="0" err="1">
                <a:solidFill>
                  <a:srgbClr val="1B2C57"/>
                </a:solidFill>
                <a:latin typeface="+mn-lt"/>
              </a:rPr>
              <a:t>şirketlerin</a:t>
            </a:r>
            <a:r>
              <a:rPr lang="en-US" sz="1200" dirty="0">
                <a:solidFill>
                  <a:srgbClr val="1B2C57"/>
                </a:solidFill>
                <a:latin typeface="+mn-lt"/>
              </a:rPr>
              <a:t> bu </a:t>
            </a:r>
            <a:r>
              <a:rPr lang="en-US" sz="1200" dirty="0" err="1">
                <a:solidFill>
                  <a:srgbClr val="1B2C57"/>
                </a:solidFill>
                <a:latin typeface="+mn-lt"/>
              </a:rPr>
              <a:t>pazaryerlerinde</a:t>
            </a:r>
            <a:r>
              <a:rPr lang="en-US" sz="1200" dirty="0">
                <a:solidFill>
                  <a:srgbClr val="1B2C57"/>
                </a:solidFill>
                <a:latin typeface="+mn-lt"/>
              </a:rPr>
              <a:t> </a:t>
            </a:r>
            <a:r>
              <a:rPr lang="en-US" sz="1200" dirty="0" err="1">
                <a:solidFill>
                  <a:srgbClr val="1B2C57"/>
                </a:solidFill>
                <a:latin typeface="+mn-lt"/>
              </a:rPr>
              <a:t>ürünlerini</a:t>
            </a:r>
            <a:r>
              <a:rPr lang="en-US" sz="1200" dirty="0">
                <a:solidFill>
                  <a:srgbClr val="1B2C57"/>
                </a:solidFill>
                <a:latin typeface="+mn-lt"/>
              </a:rPr>
              <a:t> </a:t>
            </a:r>
            <a:r>
              <a:rPr lang="en-US" sz="1200" dirty="0" err="1">
                <a:solidFill>
                  <a:srgbClr val="1B2C57"/>
                </a:solidFill>
                <a:latin typeface="+mn-lt"/>
              </a:rPr>
              <a:t>sergilemelerinin</a:t>
            </a:r>
            <a:r>
              <a:rPr lang="en-US" sz="1200" dirty="0">
                <a:solidFill>
                  <a:srgbClr val="1B2C57"/>
                </a:solidFill>
                <a:latin typeface="+mn-lt"/>
              </a:rPr>
              <a:t> </a:t>
            </a:r>
            <a:r>
              <a:rPr lang="en-US" sz="1200" dirty="0" err="1">
                <a:solidFill>
                  <a:srgbClr val="1B2C57"/>
                </a:solidFill>
                <a:latin typeface="+mn-lt"/>
              </a:rPr>
              <a:t>teşvik</a:t>
            </a:r>
            <a:r>
              <a:rPr lang="en-US" sz="1200" dirty="0">
                <a:solidFill>
                  <a:srgbClr val="1B2C57"/>
                </a:solidFill>
                <a:latin typeface="+mn-lt"/>
              </a:rPr>
              <a:t> </a:t>
            </a:r>
            <a:r>
              <a:rPr lang="en-US" sz="1200" dirty="0" err="1">
                <a:solidFill>
                  <a:srgbClr val="1B2C57"/>
                </a:solidFill>
                <a:latin typeface="+mn-lt"/>
              </a:rPr>
              <a:t>edilmesi</a:t>
            </a:r>
            <a:r>
              <a:rPr lang="en-US" sz="1200" dirty="0">
                <a:solidFill>
                  <a:srgbClr val="1B2C57"/>
                </a:solidFill>
                <a:latin typeface="+mn-lt"/>
              </a:rPr>
              <a:t> </a:t>
            </a:r>
            <a:r>
              <a:rPr lang="en-US" sz="1200" dirty="0" err="1">
                <a:solidFill>
                  <a:srgbClr val="1B2C57"/>
                </a:solidFill>
                <a:latin typeface="+mn-lt"/>
              </a:rPr>
              <a:t>amaçlanmaktadır</a:t>
            </a:r>
            <a:r>
              <a:rPr lang="en-US" sz="1200" dirty="0">
                <a:solidFill>
                  <a:srgbClr val="1B2C57"/>
                </a:solidFill>
                <a:latin typeface="+mn-lt"/>
              </a:rPr>
              <a:t>.</a:t>
            </a:r>
            <a:endParaRPr lang="tr-TR" sz="1200" b="1" dirty="0">
              <a:solidFill>
                <a:schemeClr val="tx1"/>
              </a:solidFill>
              <a:latin typeface="+mn-lt"/>
            </a:endParaRPr>
          </a:p>
          <a:p>
            <a:pPr marL="171450" indent="-171450">
              <a:spcBef>
                <a:spcPts val="0"/>
              </a:spcBef>
              <a:buClr>
                <a:srgbClr val="C00000"/>
              </a:buClr>
              <a:buFont typeface="Wingdings" panose="05000000000000000000" pitchFamily="2" charset="2"/>
              <a:buChar char="Ø"/>
            </a:pPr>
            <a:endParaRPr lang="en-US" sz="1200" b="1" dirty="0">
              <a:solidFill>
                <a:schemeClr val="tx1"/>
              </a:solidFill>
              <a:latin typeface="+mn-lt"/>
            </a:endParaRPr>
          </a:p>
          <a:p>
            <a:pPr>
              <a:spcBef>
                <a:spcPts val="0"/>
              </a:spcBef>
              <a:buClr>
                <a:srgbClr val="C00000"/>
              </a:buClr>
            </a:pPr>
            <a:endParaRPr lang="en-US" sz="1200" b="1" dirty="0">
              <a:solidFill>
                <a:schemeClr val="tx1"/>
              </a:solidFill>
              <a:latin typeface="+mn-lt"/>
            </a:endParaRPr>
          </a:p>
          <a:p>
            <a:pPr>
              <a:spcBef>
                <a:spcPts val="0"/>
              </a:spcBef>
              <a:buClr>
                <a:srgbClr val="C00000"/>
              </a:buClr>
            </a:pPr>
            <a:endParaRPr lang="tr-TR" sz="1200" b="1" dirty="0">
              <a:solidFill>
                <a:schemeClr val="tx1"/>
              </a:solidFill>
              <a:latin typeface="+mn-lt"/>
            </a:endParaRPr>
          </a:p>
          <a:p>
            <a:pPr>
              <a:spcBef>
                <a:spcPts val="0"/>
              </a:spcBef>
            </a:pPr>
            <a:endParaRPr lang="en-US" sz="1200" dirty="0">
              <a:latin typeface="+mn-lt"/>
              <a:ea typeface="Chronicle Display Black" charset="0"/>
              <a:cs typeface="Chronicle Display Black" charset="0"/>
            </a:endParaRPr>
          </a:p>
          <a:p>
            <a:pPr>
              <a:spcBef>
                <a:spcPts val="0"/>
              </a:spcBef>
            </a:pPr>
            <a:endParaRPr lang="en-US" sz="1200" dirty="0">
              <a:latin typeface="+mn-lt"/>
              <a:ea typeface="Chronicle Display Black" charset="0"/>
              <a:cs typeface="Chronicle Display Black" charset="0"/>
            </a:endParaRPr>
          </a:p>
        </p:txBody>
      </p:sp>
      <p:cxnSp>
        <p:nvCxnSpPr>
          <p:cNvPr id="47" name="Düz Bağlayıcı 46">
            <a:extLst>
              <a:ext uri="{FF2B5EF4-FFF2-40B4-BE49-F238E27FC236}">
                <a16:creationId xmlns:a16="http://schemas.microsoft.com/office/drawing/2014/main" id="{80C7AD8D-68F5-42BB-98E4-9EB0456554B1}"/>
              </a:ext>
            </a:extLst>
          </p:cNvPr>
          <p:cNvCxnSpPr>
            <a:cxnSpLocks/>
          </p:cNvCxnSpPr>
          <p:nvPr/>
        </p:nvCxnSpPr>
        <p:spPr>
          <a:xfrm>
            <a:off x="6076026" y="1799762"/>
            <a:ext cx="0" cy="4663778"/>
          </a:xfrm>
          <a:prstGeom prst="line">
            <a:avLst/>
          </a:prstGeom>
        </p:spPr>
        <p:style>
          <a:lnRef idx="1">
            <a:schemeClr val="accent1"/>
          </a:lnRef>
          <a:fillRef idx="0">
            <a:schemeClr val="accent1"/>
          </a:fillRef>
          <a:effectRef idx="0">
            <a:schemeClr val="accent1"/>
          </a:effectRef>
          <a:fontRef idx="minor">
            <a:schemeClr val="tx1"/>
          </a:fontRef>
        </p:style>
      </p:cxnSp>
      <p:grpSp>
        <p:nvGrpSpPr>
          <p:cNvPr id="48" name="Grup 47">
            <a:extLst>
              <a:ext uri="{FF2B5EF4-FFF2-40B4-BE49-F238E27FC236}">
                <a16:creationId xmlns:a16="http://schemas.microsoft.com/office/drawing/2014/main" id="{005713D9-9103-456B-BE62-A7CBB7FDC350}"/>
              </a:ext>
            </a:extLst>
          </p:cNvPr>
          <p:cNvGrpSpPr/>
          <p:nvPr/>
        </p:nvGrpSpPr>
        <p:grpSpPr>
          <a:xfrm>
            <a:off x="6168688" y="5405396"/>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49" name="Dikdörtgen: Köşeleri Yuvarlatılmış 33">
              <a:extLst>
                <a:ext uri="{FF2B5EF4-FFF2-40B4-BE49-F238E27FC236}">
                  <a16:creationId xmlns:a16="http://schemas.microsoft.com/office/drawing/2014/main" id="{FC05DDA3-FED3-4AEE-AA1D-D631A029D2FB}"/>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Dikdörtgen: Köşeleri Yuvarlatılmış 4">
              <a:extLst>
                <a:ext uri="{FF2B5EF4-FFF2-40B4-BE49-F238E27FC236}">
                  <a16:creationId xmlns:a16="http://schemas.microsoft.com/office/drawing/2014/main" id="{7470B01F-7D10-45C6-971A-3F103D6BA3C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400" b="0" kern="1200" dirty="0">
                  <a:solidFill>
                    <a:schemeClr val="tx1"/>
                  </a:solidFill>
                  <a:latin typeface="Calibri" panose="020F0502020204030204" pitchFamily="34" charset="0"/>
                  <a:cs typeface="Calibri" panose="020F0502020204030204" pitchFamily="34" charset="0"/>
                </a:rPr>
                <a:t>E-İhracat </a:t>
              </a:r>
              <a:r>
                <a:rPr lang="tr-TR" sz="1400" dirty="0">
                  <a:solidFill>
                    <a:schemeClr val="tx1"/>
                  </a:solidFill>
                  <a:latin typeface="Calibri" panose="020F0502020204030204" pitchFamily="34" charset="0"/>
                  <a:cs typeface="Calibri" panose="020F0502020204030204" pitchFamily="34" charset="0"/>
                </a:rPr>
                <a:t>Konsorsiyumları</a:t>
              </a:r>
              <a:endParaRPr lang="tr-TR" sz="1400" b="0" kern="1200" dirty="0">
                <a:solidFill>
                  <a:schemeClr val="tx1"/>
                </a:solidFill>
              </a:endParaRPr>
            </a:p>
          </p:txBody>
        </p:sp>
      </p:grpSp>
      <p:grpSp>
        <p:nvGrpSpPr>
          <p:cNvPr id="51" name="Grup 50">
            <a:extLst>
              <a:ext uri="{FF2B5EF4-FFF2-40B4-BE49-F238E27FC236}">
                <a16:creationId xmlns:a16="http://schemas.microsoft.com/office/drawing/2014/main" id="{B0584E7D-A479-4E74-99D3-06051B17314B}"/>
              </a:ext>
            </a:extLst>
          </p:cNvPr>
          <p:cNvGrpSpPr/>
          <p:nvPr/>
        </p:nvGrpSpPr>
        <p:grpSpPr>
          <a:xfrm>
            <a:off x="6171502" y="4652551"/>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45">
              <a:extLst>
                <a:ext uri="{FF2B5EF4-FFF2-40B4-BE49-F238E27FC236}">
                  <a16:creationId xmlns:a16="http://schemas.microsoft.com/office/drawing/2014/main" id="{6DE87003-745E-416A-B113-2DD9BE7C86F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1D29E992-3DFA-41F7-AA8F-0EA434F78E19}"/>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de-DE" sz="1500" kern="1200" dirty="0" err="1">
                  <a:solidFill>
                    <a:schemeClr val="tx1"/>
                  </a:solidFill>
                  <a:latin typeface="Calibri" panose="020F0502020204030204" pitchFamily="34" charset="0"/>
                  <a:cs typeface="Calibri" panose="020F0502020204030204" pitchFamily="34" charset="0"/>
                </a:rPr>
                <a:t>Perakende</a:t>
              </a:r>
              <a:r>
                <a:rPr lang="de-DE" sz="1500" b="0" kern="1200" dirty="0">
                  <a:solidFill>
                    <a:schemeClr val="tx1"/>
                  </a:solidFill>
                  <a:latin typeface="Calibri" panose="020F0502020204030204" pitchFamily="34" charset="0"/>
                  <a:cs typeface="Calibri" panose="020F0502020204030204" pitchFamily="34" charset="0"/>
                </a:rPr>
                <a:t> </a:t>
              </a:r>
              <a:r>
                <a:rPr lang="de-DE" sz="1400" b="0" kern="1200" dirty="0">
                  <a:solidFill>
                    <a:schemeClr val="tx1"/>
                  </a:solidFill>
                  <a:latin typeface="Calibri" panose="020F0502020204030204" pitchFamily="34" charset="0"/>
                  <a:cs typeface="Calibri" panose="020F0502020204030204" pitchFamily="34" charset="0"/>
                </a:rPr>
                <a:t>E-</a:t>
              </a:r>
              <a:r>
                <a:rPr lang="de-DE" sz="1400" b="0" kern="1200" dirty="0" err="1">
                  <a:solidFill>
                    <a:schemeClr val="tx1"/>
                  </a:solidFill>
                  <a:latin typeface="Calibri" panose="020F0502020204030204" pitchFamily="34" charset="0"/>
                  <a:cs typeface="Calibri" panose="020F0502020204030204" pitchFamily="34" charset="0"/>
                </a:rPr>
                <a:t>Ticaret</a:t>
              </a:r>
              <a:r>
                <a:rPr lang="de-DE" sz="1500" b="0" kern="1200" dirty="0">
                  <a:solidFill>
                    <a:schemeClr val="tx1"/>
                  </a:solidFill>
                  <a:latin typeface="Calibri" panose="020F0502020204030204" pitchFamily="34" charset="0"/>
                  <a:cs typeface="Calibri" panose="020F0502020204030204" pitchFamily="34" charset="0"/>
                </a:rPr>
                <a:t> </a:t>
              </a:r>
              <a:r>
                <a:rPr lang="de-DE" sz="1500" b="0" kern="1200" dirty="0" err="1">
                  <a:solidFill>
                    <a:schemeClr val="tx1"/>
                  </a:solidFill>
                  <a:latin typeface="Calibri" panose="020F0502020204030204" pitchFamily="34" charset="0"/>
                  <a:cs typeface="Calibri" panose="020F0502020204030204" pitchFamily="34" charset="0"/>
                </a:rPr>
                <a:t>Siteleri</a:t>
              </a:r>
              <a:endParaRPr lang="tr-TR" sz="1500" b="0" kern="1200" dirty="0">
                <a:solidFill>
                  <a:schemeClr val="tx1"/>
                </a:solidFill>
              </a:endParaRPr>
            </a:p>
          </p:txBody>
        </p:sp>
      </p:grpSp>
      <p:grpSp>
        <p:nvGrpSpPr>
          <p:cNvPr id="41" name="Grup 40">
            <a:extLst>
              <a:ext uri="{FF2B5EF4-FFF2-40B4-BE49-F238E27FC236}">
                <a16:creationId xmlns:a16="http://schemas.microsoft.com/office/drawing/2014/main" id="{2F5A05F2-29C7-421B-B1D1-D857AB0DAE01}"/>
              </a:ext>
            </a:extLst>
          </p:cNvPr>
          <p:cNvGrpSpPr/>
          <p:nvPr/>
        </p:nvGrpSpPr>
        <p:grpSpPr>
          <a:xfrm>
            <a:off x="6159551" y="3855784"/>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0" name="Dikdörtgen: Köşeleri Yuvarlatılmış 19">
              <a:extLst>
                <a:ext uri="{FF2B5EF4-FFF2-40B4-BE49-F238E27FC236}">
                  <a16:creationId xmlns:a16="http://schemas.microsoft.com/office/drawing/2014/main" id="{92AD28BA-3C6D-41C2-8A6B-9DEEFB3E843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Dikdörtgen: Köşeleri Yuvarlatılmış 4">
              <a:extLst>
                <a:ext uri="{FF2B5EF4-FFF2-40B4-BE49-F238E27FC236}">
                  <a16:creationId xmlns:a16="http://schemas.microsoft.com/office/drawing/2014/main" id="{20D48272-FA29-469F-9DF5-8A6FF44CFA2E}"/>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500" dirty="0">
                  <a:solidFill>
                    <a:schemeClr val="tx1"/>
                  </a:solidFill>
                  <a:latin typeface="Calibri" panose="020F0502020204030204" pitchFamily="34" charset="0"/>
                  <a:cs typeface="Calibri" panose="020F0502020204030204" pitchFamily="34" charset="0"/>
                </a:rPr>
                <a:t> </a:t>
              </a:r>
              <a:r>
                <a:rPr lang="tr-TR" sz="1400" dirty="0">
                  <a:solidFill>
                    <a:schemeClr val="tx1"/>
                  </a:solidFill>
                  <a:latin typeface="Calibri" panose="020F0502020204030204" pitchFamily="34" charset="0"/>
                  <a:cs typeface="Calibri" panose="020F0502020204030204" pitchFamily="34" charset="0"/>
                </a:rPr>
                <a:t>Şirketler</a:t>
              </a:r>
              <a:endParaRPr lang="tr-TR" sz="1400" b="0" kern="1200" dirty="0">
                <a:solidFill>
                  <a:schemeClr val="tx1"/>
                </a:solidFill>
              </a:endParaRPr>
            </a:p>
          </p:txBody>
        </p:sp>
      </p:grpSp>
      <p:grpSp>
        <p:nvGrpSpPr>
          <p:cNvPr id="62" name="Grup 61">
            <a:extLst>
              <a:ext uri="{FF2B5EF4-FFF2-40B4-BE49-F238E27FC236}">
                <a16:creationId xmlns:a16="http://schemas.microsoft.com/office/drawing/2014/main" id="{7939FFA0-A356-4444-8BF3-35C116AB759E}"/>
              </a:ext>
            </a:extLst>
          </p:cNvPr>
          <p:cNvGrpSpPr/>
          <p:nvPr/>
        </p:nvGrpSpPr>
        <p:grpSpPr>
          <a:xfrm>
            <a:off x="267348" y="3409459"/>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4" name="Dikdörtgen: Köşeleri Yuvarlatılmış 16">
              <a:extLst>
                <a:ext uri="{FF2B5EF4-FFF2-40B4-BE49-F238E27FC236}">
                  <a16:creationId xmlns:a16="http://schemas.microsoft.com/office/drawing/2014/main" id="{C96605BA-74AB-4883-91A4-C106AEB5DA3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5" name="Dikdörtgen: Köşeleri Yuvarlatılmış 4">
              <a:extLst>
                <a:ext uri="{FF2B5EF4-FFF2-40B4-BE49-F238E27FC236}">
                  <a16:creationId xmlns:a16="http://schemas.microsoft.com/office/drawing/2014/main" id="{FD1A7E06-4221-4E22-AAF9-D66A71475E9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tr-TR" sz="1400" dirty="0">
                  <a:solidFill>
                    <a:schemeClr val="tx1"/>
                  </a:solidFill>
                  <a:latin typeface="Calibri" panose="020F0502020204030204" pitchFamily="34" charset="0"/>
                  <a:cs typeface="Calibri" panose="020F0502020204030204" pitchFamily="34" charset="0"/>
                </a:rPr>
                <a:t>Şirketler (&gt; 2,5 M $)</a:t>
              </a:r>
              <a:endParaRPr lang="tr-TR" sz="1400" kern="1200" dirty="0">
                <a:solidFill>
                  <a:schemeClr val="tx1"/>
                </a:solidFill>
              </a:endParaRPr>
            </a:p>
          </p:txBody>
        </p:sp>
      </p:grpSp>
      <p:grpSp>
        <p:nvGrpSpPr>
          <p:cNvPr id="66" name="Group 10">
            <a:extLst>
              <a:ext uri="{FF2B5EF4-FFF2-40B4-BE49-F238E27FC236}">
                <a16:creationId xmlns:a16="http://schemas.microsoft.com/office/drawing/2014/main" id="{317F8132-9C65-41F1-BC1A-F8D7EC53CA5D}"/>
              </a:ext>
            </a:extLst>
          </p:cNvPr>
          <p:cNvGrpSpPr/>
          <p:nvPr/>
        </p:nvGrpSpPr>
        <p:grpSpPr>
          <a:xfrm>
            <a:off x="3756118" y="5330135"/>
            <a:ext cx="1836146" cy="1421966"/>
            <a:chOff x="1063625" y="1603375"/>
            <a:chExt cx="2036763" cy="1855788"/>
          </a:xfrm>
        </p:grpSpPr>
        <p:sp>
          <p:nvSpPr>
            <p:cNvPr id="75" name="Freeform 9">
              <a:extLst>
                <a:ext uri="{FF2B5EF4-FFF2-40B4-BE49-F238E27FC236}">
                  <a16:creationId xmlns:a16="http://schemas.microsoft.com/office/drawing/2014/main" id="{1499D752-682E-48A3-B7A4-B3726BA61EDC}"/>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0">
              <a:extLst>
                <a:ext uri="{FF2B5EF4-FFF2-40B4-BE49-F238E27FC236}">
                  <a16:creationId xmlns:a16="http://schemas.microsoft.com/office/drawing/2014/main" id="{29462BE0-4B0C-406B-AADD-0CD1E4DE997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ikdörtgen 1">
            <a:extLst>
              <a:ext uri="{FF2B5EF4-FFF2-40B4-BE49-F238E27FC236}">
                <a16:creationId xmlns:a16="http://schemas.microsoft.com/office/drawing/2014/main" id="{469E02F8-B639-4076-BB5E-674BA4661117}"/>
              </a:ext>
            </a:extLst>
          </p:cNvPr>
          <p:cNvSpPr/>
          <p:nvPr/>
        </p:nvSpPr>
        <p:spPr>
          <a:xfrm>
            <a:off x="3782136" y="5776700"/>
            <a:ext cx="1965376" cy="879472"/>
          </a:xfrm>
          <a:prstGeom prst="rect">
            <a:avLst/>
          </a:prstGeom>
        </p:spPr>
        <p:txBody>
          <a:bodyPr wrap="square">
            <a:spAutoFit/>
          </a:bodyPr>
          <a:lstStyle/>
          <a:p>
            <a:pPr lvl="0" defTabSz="622300">
              <a:lnSpc>
                <a:spcPct val="90000"/>
              </a:lnSpc>
              <a:spcBef>
                <a:spcPct val="0"/>
              </a:spcBef>
              <a:spcAft>
                <a:spcPct val="35000"/>
              </a:spcAft>
            </a:pPr>
            <a:r>
              <a:rPr lang="tr-TR" sz="1100" b="1" i="1" dirty="0">
                <a:solidFill>
                  <a:srgbClr val="1B2C57"/>
                </a:solidFill>
              </a:rPr>
              <a:t>Şirketler: 	</a:t>
            </a:r>
            <a:r>
              <a:rPr lang="tr-TR" sz="1100" b="1" i="1" dirty="0">
                <a:solidFill>
                  <a:srgbClr val="C00000"/>
                </a:solidFill>
              </a:rPr>
              <a:t>  2,7 Milyon TL</a:t>
            </a:r>
          </a:p>
          <a:p>
            <a:pPr lvl="0" defTabSz="622300">
              <a:lnSpc>
                <a:spcPct val="90000"/>
              </a:lnSpc>
              <a:spcBef>
                <a:spcPct val="0"/>
              </a:spcBef>
              <a:spcAft>
                <a:spcPct val="35000"/>
              </a:spcAft>
            </a:pPr>
            <a:r>
              <a:rPr lang="tr-TR" sz="1100" b="1" i="1" dirty="0">
                <a:solidFill>
                  <a:srgbClr val="1B2C57"/>
                </a:solidFill>
              </a:rPr>
              <a:t>P. ET Sitesi: </a:t>
            </a:r>
            <a:r>
              <a:rPr lang="tr-TR" sz="1100" b="1" i="1" dirty="0">
                <a:solidFill>
                  <a:srgbClr val="C00000"/>
                </a:solidFill>
              </a:rPr>
              <a:t>2,7 Milyon TL</a:t>
            </a:r>
          </a:p>
          <a:p>
            <a:pPr lvl="0" defTabSz="622300">
              <a:lnSpc>
                <a:spcPct val="90000"/>
              </a:lnSpc>
              <a:spcBef>
                <a:spcPct val="0"/>
              </a:spcBef>
              <a:spcAft>
                <a:spcPct val="35000"/>
              </a:spcAft>
            </a:pPr>
            <a:r>
              <a:rPr lang="tr-TR" sz="1100" b="1" i="1" dirty="0">
                <a:solidFill>
                  <a:srgbClr val="1B2C57"/>
                </a:solidFill>
              </a:rPr>
              <a:t>E-İhracat Konsorsiyumu: </a:t>
            </a:r>
          </a:p>
          <a:p>
            <a:pPr lvl="0" defTabSz="622300">
              <a:lnSpc>
                <a:spcPct val="90000"/>
              </a:lnSpc>
              <a:spcBef>
                <a:spcPct val="0"/>
              </a:spcBef>
              <a:spcAft>
                <a:spcPct val="35000"/>
              </a:spcAft>
            </a:pPr>
            <a:r>
              <a:rPr lang="tr-TR" sz="1100" b="1" i="1" dirty="0">
                <a:solidFill>
                  <a:srgbClr val="C00000"/>
                </a:solidFill>
              </a:rPr>
              <a:t>5,4 Milyon TL</a:t>
            </a:r>
          </a:p>
        </p:txBody>
      </p:sp>
      <p:grpSp>
        <p:nvGrpSpPr>
          <p:cNvPr id="77" name="Group 10">
            <a:extLst>
              <a:ext uri="{FF2B5EF4-FFF2-40B4-BE49-F238E27FC236}">
                <a16:creationId xmlns:a16="http://schemas.microsoft.com/office/drawing/2014/main" id="{947326EC-9728-4D9E-AA8F-3FD62D44E3C1}"/>
              </a:ext>
            </a:extLst>
          </p:cNvPr>
          <p:cNvGrpSpPr/>
          <p:nvPr/>
        </p:nvGrpSpPr>
        <p:grpSpPr>
          <a:xfrm>
            <a:off x="10339117" y="5383081"/>
            <a:ext cx="1836146" cy="1421966"/>
            <a:chOff x="1063625" y="1603375"/>
            <a:chExt cx="2036763" cy="1855788"/>
          </a:xfrm>
        </p:grpSpPr>
        <p:sp>
          <p:nvSpPr>
            <p:cNvPr id="78" name="Freeform 9">
              <a:extLst>
                <a:ext uri="{FF2B5EF4-FFF2-40B4-BE49-F238E27FC236}">
                  <a16:creationId xmlns:a16="http://schemas.microsoft.com/office/drawing/2014/main" id="{97B00822-6A8B-4FE0-B2E1-35B414090A1F}"/>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0">
              <a:extLst>
                <a:ext uri="{FF2B5EF4-FFF2-40B4-BE49-F238E27FC236}">
                  <a16:creationId xmlns:a16="http://schemas.microsoft.com/office/drawing/2014/main" id="{0C82E45F-7D77-46DC-9E1B-F831EACC71B6}"/>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Dikdörtgen 2">
            <a:extLst>
              <a:ext uri="{FF2B5EF4-FFF2-40B4-BE49-F238E27FC236}">
                <a16:creationId xmlns:a16="http://schemas.microsoft.com/office/drawing/2014/main" id="{19B6A45F-B2EE-4AA8-A60B-518A63CB680A}"/>
              </a:ext>
            </a:extLst>
          </p:cNvPr>
          <p:cNvSpPr/>
          <p:nvPr/>
        </p:nvSpPr>
        <p:spPr>
          <a:xfrm>
            <a:off x="10376279" y="5845880"/>
            <a:ext cx="1992795" cy="879472"/>
          </a:xfrm>
          <a:prstGeom prst="rect">
            <a:avLst/>
          </a:prstGeom>
        </p:spPr>
        <p:txBody>
          <a:bodyPr wrap="square">
            <a:spAutoFit/>
          </a:bodyPr>
          <a:lstStyle/>
          <a:p>
            <a:pPr lvl="0" defTabSz="622300">
              <a:lnSpc>
                <a:spcPct val="90000"/>
              </a:lnSpc>
              <a:spcBef>
                <a:spcPct val="0"/>
              </a:spcBef>
              <a:spcAft>
                <a:spcPct val="35000"/>
              </a:spcAft>
            </a:pPr>
            <a:r>
              <a:rPr lang="tr-TR" sz="1100" b="1" i="1" dirty="0">
                <a:solidFill>
                  <a:srgbClr val="1B2C57"/>
                </a:solidFill>
              </a:rPr>
              <a:t>Şirketler:  </a:t>
            </a:r>
            <a:r>
              <a:rPr lang="tr-TR" sz="1100" b="1" i="1" dirty="0">
                <a:solidFill>
                  <a:srgbClr val="C00000"/>
                </a:solidFill>
              </a:rPr>
              <a:t>1,3  Milyon TL</a:t>
            </a:r>
          </a:p>
          <a:p>
            <a:pPr lvl="0" defTabSz="622300">
              <a:lnSpc>
                <a:spcPct val="90000"/>
              </a:lnSpc>
              <a:spcBef>
                <a:spcPct val="0"/>
              </a:spcBef>
              <a:spcAft>
                <a:spcPct val="35000"/>
              </a:spcAft>
            </a:pPr>
            <a:r>
              <a:rPr lang="tr-TR" sz="1100" b="1" i="1" dirty="0">
                <a:solidFill>
                  <a:srgbClr val="1B2C57"/>
                </a:solidFill>
              </a:rPr>
              <a:t>P. ET Sitesi:  </a:t>
            </a:r>
            <a:r>
              <a:rPr lang="tr-TR" sz="1100" b="1" i="1" dirty="0">
                <a:solidFill>
                  <a:srgbClr val="C00000"/>
                </a:solidFill>
              </a:rPr>
              <a:t>4,5 Milyon TL</a:t>
            </a:r>
          </a:p>
          <a:p>
            <a:pPr lvl="0" defTabSz="622300">
              <a:lnSpc>
                <a:spcPct val="90000"/>
              </a:lnSpc>
              <a:spcBef>
                <a:spcPct val="0"/>
              </a:spcBef>
              <a:spcAft>
                <a:spcPct val="35000"/>
              </a:spcAft>
            </a:pPr>
            <a:r>
              <a:rPr lang="tr-TR" sz="1100" b="1" i="1" dirty="0">
                <a:solidFill>
                  <a:srgbClr val="1B2C57"/>
                </a:solidFill>
              </a:rPr>
              <a:t>E-İhracat Konsorsiyumu: </a:t>
            </a:r>
          </a:p>
          <a:p>
            <a:pPr lvl="0" defTabSz="622300">
              <a:lnSpc>
                <a:spcPct val="90000"/>
              </a:lnSpc>
              <a:spcBef>
                <a:spcPct val="0"/>
              </a:spcBef>
              <a:spcAft>
                <a:spcPct val="35000"/>
              </a:spcAft>
            </a:pPr>
            <a:r>
              <a:rPr lang="tr-TR" sz="1100" b="1" i="1" dirty="0">
                <a:solidFill>
                  <a:srgbClr val="C00000"/>
                </a:solidFill>
              </a:rPr>
              <a:t>5,4 Milyon TL</a:t>
            </a:r>
          </a:p>
        </p:txBody>
      </p:sp>
      <p:pic>
        <p:nvPicPr>
          <p:cNvPr id="80" name="Resim 79">
            <a:extLst>
              <a:ext uri="{FF2B5EF4-FFF2-40B4-BE49-F238E27FC236}">
                <a16:creationId xmlns:a16="http://schemas.microsoft.com/office/drawing/2014/main" id="{E60B8CDE-CD7D-48F0-B47A-74A2464B36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76038" y="3386555"/>
            <a:ext cx="2883024" cy="1594400"/>
          </a:xfrm>
          <a:prstGeom prst="rect">
            <a:avLst/>
          </a:prstGeom>
          <a:ln>
            <a:noFill/>
          </a:ln>
          <a:effectLst>
            <a:softEdge rad="112500"/>
          </a:effectLst>
        </p:spPr>
      </p:pic>
      <p:pic>
        <p:nvPicPr>
          <p:cNvPr id="5" name="Resim 4">
            <a:extLst>
              <a:ext uri="{FF2B5EF4-FFF2-40B4-BE49-F238E27FC236}">
                <a16:creationId xmlns:a16="http://schemas.microsoft.com/office/drawing/2014/main" id="{7719DD72-B462-47F6-8B2D-443F9F562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930" y="3557992"/>
            <a:ext cx="3720804" cy="1578692"/>
          </a:xfrm>
          <a:prstGeom prst="rect">
            <a:avLst/>
          </a:prstGeom>
          <a:effectLst>
            <a:softEdge rad="152400"/>
          </a:effectLst>
        </p:spPr>
      </p:pic>
      <p:sp>
        <p:nvSpPr>
          <p:cNvPr id="81" name="Freeform 11">
            <a:extLst>
              <a:ext uri="{FF2B5EF4-FFF2-40B4-BE49-F238E27FC236}">
                <a16:creationId xmlns:a16="http://schemas.microsoft.com/office/drawing/2014/main" id="{27279AFF-BFE7-4DA3-B190-E7F712399045}"/>
              </a:ext>
            </a:extLst>
          </p:cNvPr>
          <p:cNvSpPr>
            <a:spLocks noChangeArrowheads="1"/>
          </p:cNvSpPr>
          <p:nvPr/>
        </p:nvSpPr>
        <p:spPr bwMode="auto">
          <a:xfrm>
            <a:off x="4345866" y="5364458"/>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82" name="Freeform 11">
            <a:extLst>
              <a:ext uri="{FF2B5EF4-FFF2-40B4-BE49-F238E27FC236}">
                <a16:creationId xmlns:a16="http://schemas.microsoft.com/office/drawing/2014/main" id="{D69406B9-C355-44F3-AFCB-357312960490}"/>
              </a:ext>
            </a:extLst>
          </p:cNvPr>
          <p:cNvSpPr>
            <a:spLocks noChangeArrowheads="1"/>
          </p:cNvSpPr>
          <p:nvPr/>
        </p:nvSpPr>
        <p:spPr bwMode="auto">
          <a:xfrm>
            <a:off x="10930354" y="5401102"/>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pic>
        <p:nvPicPr>
          <p:cNvPr id="6" name="Resim 5">
            <a:extLst>
              <a:ext uri="{FF2B5EF4-FFF2-40B4-BE49-F238E27FC236}">
                <a16:creationId xmlns:a16="http://schemas.microsoft.com/office/drawing/2014/main" id="{ABB49311-5434-4899-9608-BFC49C8C3F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7054" y="6206096"/>
            <a:ext cx="435520" cy="412407"/>
          </a:xfrm>
          <a:prstGeom prst="rect">
            <a:avLst/>
          </a:prstGeom>
        </p:spPr>
      </p:pic>
      <p:pic>
        <p:nvPicPr>
          <p:cNvPr id="19" name="Resim 18">
            <a:extLst>
              <a:ext uri="{FF2B5EF4-FFF2-40B4-BE49-F238E27FC236}">
                <a16:creationId xmlns:a16="http://schemas.microsoft.com/office/drawing/2014/main" id="{6E5CC5D1-BB27-447E-8D62-4DC8DBC41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70626" y="6245223"/>
            <a:ext cx="509550" cy="348332"/>
          </a:xfrm>
          <a:prstGeom prst="rect">
            <a:avLst/>
          </a:prstGeom>
        </p:spPr>
      </p:pic>
      <p:pic>
        <p:nvPicPr>
          <p:cNvPr id="63" name="Resim 62">
            <a:extLst>
              <a:ext uri="{FF2B5EF4-FFF2-40B4-BE49-F238E27FC236}">
                <a16:creationId xmlns:a16="http://schemas.microsoft.com/office/drawing/2014/main" id="{A686C2F6-166B-4DC2-A30A-090A6C67659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55956" y="6206096"/>
            <a:ext cx="412407" cy="412407"/>
          </a:xfrm>
          <a:prstGeom prst="rect">
            <a:avLst/>
          </a:prstGeom>
        </p:spPr>
      </p:pic>
      <p:pic>
        <p:nvPicPr>
          <p:cNvPr id="83" name="Resim 82">
            <a:extLst>
              <a:ext uri="{FF2B5EF4-FFF2-40B4-BE49-F238E27FC236}">
                <a16:creationId xmlns:a16="http://schemas.microsoft.com/office/drawing/2014/main" id="{8A71F109-017C-49DC-B59B-5B289E57798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2216" y="6202887"/>
            <a:ext cx="461069" cy="427429"/>
          </a:xfrm>
          <a:prstGeom prst="rect">
            <a:avLst/>
          </a:prstGeom>
        </p:spPr>
      </p:pic>
      <p:pic>
        <p:nvPicPr>
          <p:cNvPr id="84" name="Resim 83">
            <a:extLst>
              <a:ext uri="{FF2B5EF4-FFF2-40B4-BE49-F238E27FC236}">
                <a16:creationId xmlns:a16="http://schemas.microsoft.com/office/drawing/2014/main" id="{E58E2A75-7B93-4A19-BB80-65B29D06F1A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81598" y="6201573"/>
            <a:ext cx="435433" cy="423647"/>
          </a:xfrm>
          <a:prstGeom prst="rect">
            <a:avLst/>
          </a:prstGeom>
        </p:spPr>
      </p:pic>
      <p:pic>
        <p:nvPicPr>
          <p:cNvPr id="21" name="Resim 20">
            <a:extLst>
              <a:ext uri="{FF2B5EF4-FFF2-40B4-BE49-F238E27FC236}">
                <a16:creationId xmlns:a16="http://schemas.microsoft.com/office/drawing/2014/main" id="{76F04D3D-13DF-4386-8DDE-9132E228786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08190" y="5982441"/>
            <a:ext cx="408745" cy="408745"/>
          </a:xfrm>
          <a:prstGeom prst="rect">
            <a:avLst/>
          </a:prstGeom>
        </p:spPr>
      </p:pic>
      <p:pic>
        <p:nvPicPr>
          <p:cNvPr id="25" name="Resim 24">
            <a:extLst>
              <a:ext uri="{FF2B5EF4-FFF2-40B4-BE49-F238E27FC236}">
                <a16:creationId xmlns:a16="http://schemas.microsoft.com/office/drawing/2014/main" id="{A2D54EF3-1D6C-4154-8F2B-5C39B0033E5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214322" y="5984259"/>
            <a:ext cx="381000" cy="381000"/>
          </a:xfrm>
          <a:prstGeom prst="rect">
            <a:avLst/>
          </a:prstGeom>
        </p:spPr>
      </p:pic>
      <p:pic>
        <p:nvPicPr>
          <p:cNvPr id="85" name="Resim 84">
            <a:extLst>
              <a:ext uri="{FF2B5EF4-FFF2-40B4-BE49-F238E27FC236}">
                <a16:creationId xmlns:a16="http://schemas.microsoft.com/office/drawing/2014/main" id="{7B7BC8B3-92A9-43B2-B487-8C0DBC6466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54928" y="5984330"/>
            <a:ext cx="509550" cy="348332"/>
          </a:xfrm>
          <a:prstGeom prst="rect">
            <a:avLst/>
          </a:prstGeom>
        </p:spPr>
      </p:pic>
      <p:grpSp>
        <p:nvGrpSpPr>
          <p:cNvPr id="55" name="Grup 54">
            <a:extLst>
              <a:ext uri="{FF2B5EF4-FFF2-40B4-BE49-F238E27FC236}">
                <a16:creationId xmlns:a16="http://schemas.microsoft.com/office/drawing/2014/main" id="{82CC87C3-3879-4F3E-B98E-E58C34A63FAE}"/>
              </a:ext>
            </a:extLst>
          </p:cNvPr>
          <p:cNvGrpSpPr/>
          <p:nvPr/>
        </p:nvGrpSpPr>
        <p:grpSpPr>
          <a:xfrm>
            <a:off x="3196520" y="640139"/>
            <a:ext cx="6040346" cy="616624"/>
            <a:chOff x="3387882" y="567275"/>
            <a:chExt cx="5189483" cy="567733"/>
          </a:xfrm>
        </p:grpSpPr>
        <p:pic>
          <p:nvPicPr>
            <p:cNvPr id="56" name="Picture 26">
              <a:extLst>
                <a:ext uri="{FF2B5EF4-FFF2-40B4-BE49-F238E27FC236}">
                  <a16:creationId xmlns:a16="http://schemas.microsoft.com/office/drawing/2014/main" id="{00DCB23E-F00B-4909-BD6C-B7752C4120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57" name="Grup 56">
              <a:extLst>
                <a:ext uri="{FF2B5EF4-FFF2-40B4-BE49-F238E27FC236}">
                  <a16:creationId xmlns:a16="http://schemas.microsoft.com/office/drawing/2014/main" id="{60772778-C924-4CF6-BAD6-76F751E51FDB}"/>
                </a:ext>
              </a:extLst>
            </p:cNvPr>
            <p:cNvGrpSpPr/>
            <p:nvPr/>
          </p:nvGrpSpPr>
          <p:grpSpPr>
            <a:xfrm>
              <a:off x="3387883" y="567275"/>
              <a:ext cx="5189482" cy="560536"/>
              <a:chOff x="3387883" y="567275"/>
              <a:chExt cx="5189482" cy="560536"/>
            </a:xfrm>
          </p:grpSpPr>
          <p:pic>
            <p:nvPicPr>
              <p:cNvPr id="58" name="Picture 33">
                <a:extLst>
                  <a:ext uri="{FF2B5EF4-FFF2-40B4-BE49-F238E27FC236}">
                    <a16:creationId xmlns:a16="http://schemas.microsoft.com/office/drawing/2014/main" id="{5910B1F5-C53F-4D70-B505-C8028E6777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9" name="TextBox 37">
                <a:extLst>
                  <a:ext uri="{FF2B5EF4-FFF2-40B4-BE49-F238E27FC236}">
                    <a16:creationId xmlns:a16="http://schemas.microsoft.com/office/drawing/2014/main" id="{E181EE66-C943-459F-9AA8-185C22319C33}"/>
                  </a:ext>
                </a:extLst>
              </p:cNvPr>
              <p:cNvSpPr txBox="1"/>
              <p:nvPr/>
            </p:nvSpPr>
            <p:spPr>
              <a:xfrm>
                <a:off x="3554060" y="642781"/>
                <a:ext cx="5023305" cy="425060"/>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300" b="1" dirty="0">
                    <a:solidFill>
                      <a:schemeClr val="accent4">
                        <a:lumMod val="60000"/>
                        <a:lumOff val="40000"/>
                      </a:schemeClr>
                    </a:solidFill>
                    <a:latin typeface="Calibri" panose="020F0502020204030204" pitchFamily="34" charset="0"/>
                    <a:cs typeface="Arial" panose="020B0604020202020204" pitchFamily="34" charset="0"/>
                  </a:rPr>
                  <a:t>YARARLANICILARA</a:t>
                </a:r>
                <a:r>
                  <a:rPr lang="en-US" altLang="tr-TR" sz="2300" b="1" dirty="0">
                    <a:solidFill>
                      <a:schemeClr val="accent4">
                        <a:lumMod val="60000"/>
                        <a:lumOff val="40000"/>
                      </a:schemeClr>
                    </a:solidFill>
                    <a:latin typeface="Calibri" panose="020F0502020204030204" pitchFamily="34" charset="0"/>
                    <a:cs typeface="Arial" panose="020B0604020202020204" pitchFamily="34" charset="0"/>
                  </a:rPr>
                  <a:t> YÖNELİK DESTEKLER</a:t>
                </a:r>
                <a:endParaRPr lang="tr-TR" altLang="tr-TR" sz="2300" b="1" dirty="0">
                  <a:solidFill>
                    <a:schemeClr val="accent4">
                      <a:lumMod val="60000"/>
                      <a:lumOff val="40000"/>
                    </a:schemeClr>
                  </a:solidFill>
                  <a:latin typeface="Calibri" panose="020F0502020204030204" pitchFamily="34" charset="0"/>
                  <a:cs typeface="Arial" panose="020B0604020202020204" pitchFamily="34" charset="0"/>
                </a:endParaRPr>
              </a:p>
            </p:txBody>
          </p:sp>
        </p:grpSp>
      </p:grpSp>
      <p:pic>
        <p:nvPicPr>
          <p:cNvPr id="8" name="Resim 7">
            <a:extLst>
              <a:ext uri="{FF2B5EF4-FFF2-40B4-BE49-F238E27FC236}">
                <a16:creationId xmlns:a16="http://schemas.microsoft.com/office/drawing/2014/main" id="{D9997117-8BD0-414F-9ABA-D14FEBFBD4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89255" y="6223557"/>
            <a:ext cx="574794" cy="411102"/>
          </a:xfrm>
          <a:prstGeom prst="rect">
            <a:avLst/>
          </a:prstGeom>
        </p:spPr>
      </p:pic>
      <p:pic>
        <p:nvPicPr>
          <p:cNvPr id="7" name="Resim 6">
            <a:extLst>
              <a:ext uri="{FF2B5EF4-FFF2-40B4-BE49-F238E27FC236}">
                <a16:creationId xmlns:a16="http://schemas.microsoft.com/office/drawing/2014/main" id="{A4DAC742-DF78-4121-9381-55B04636AA8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493737" y="5178689"/>
            <a:ext cx="1861051" cy="1240700"/>
          </a:xfrm>
          <a:prstGeom prst="rect">
            <a:avLst/>
          </a:prstGeom>
          <a:effectLst>
            <a:softEdge rad="114300"/>
          </a:effectLst>
        </p:spPr>
      </p:pic>
    </p:spTree>
    <p:extLst>
      <p:ext uri="{BB962C8B-B14F-4D97-AF65-F5344CB8AC3E}">
        <p14:creationId xmlns:p14="http://schemas.microsoft.com/office/powerpoint/2010/main" val="359918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B11E27B5-6C93-4BCE-B903-F0B966C721F7}"/>
              </a:ext>
            </a:extLst>
          </p:cNvPr>
          <p:cNvGrpSpPr/>
          <p:nvPr/>
        </p:nvGrpSpPr>
        <p:grpSpPr>
          <a:xfrm>
            <a:off x="2838187" y="624781"/>
            <a:ext cx="6515625" cy="616624"/>
            <a:chOff x="3387882" y="567275"/>
            <a:chExt cx="5535624" cy="567733"/>
          </a:xfrm>
        </p:grpSpPr>
        <p:pic>
          <p:nvPicPr>
            <p:cNvPr id="4" name="Picture 26">
              <a:extLst>
                <a:ext uri="{FF2B5EF4-FFF2-40B4-BE49-F238E27FC236}">
                  <a16:creationId xmlns:a16="http://schemas.microsoft.com/office/drawing/2014/main" id="{FEE780D7-89DA-484B-98F0-8FE424BDD3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5E73A80D-A5FF-49BA-AB27-EA8DEB2EEB53}"/>
                </a:ext>
              </a:extLst>
            </p:cNvPr>
            <p:cNvGrpSpPr/>
            <p:nvPr/>
          </p:nvGrpSpPr>
          <p:grpSpPr>
            <a:xfrm>
              <a:off x="3387883" y="567275"/>
              <a:ext cx="5371764" cy="560536"/>
              <a:chOff x="3387883" y="567275"/>
              <a:chExt cx="5371764" cy="560536"/>
            </a:xfrm>
          </p:grpSpPr>
          <p:pic>
            <p:nvPicPr>
              <p:cNvPr id="6" name="Picture 33">
                <a:extLst>
                  <a:ext uri="{FF2B5EF4-FFF2-40B4-BE49-F238E27FC236}">
                    <a16:creationId xmlns:a16="http://schemas.microsoft.com/office/drawing/2014/main" id="{7AE18153-5E31-45F0-8AAA-32AB839A5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F3CB1A5A-CECD-4FA1-AA2E-297FDF3F4CE5}"/>
                  </a:ext>
                </a:extLst>
              </p:cNvPr>
              <p:cNvSpPr txBox="1"/>
              <p:nvPr/>
            </p:nvSpPr>
            <p:spPr>
              <a:xfrm>
                <a:off x="3736342" y="644430"/>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graphicFrame>
        <p:nvGraphicFramePr>
          <p:cNvPr id="8" name="Tablo 7">
            <a:extLst>
              <a:ext uri="{FF2B5EF4-FFF2-40B4-BE49-F238E27FC236}">
                <a16:creationId xmlns:a16="http://schemas.microsoft.com/office/drawing/2014/main" id="{6E6D96AC-DDFF-42DE-A1E5-9CC4DE262819}"/>
              </a:ext>
            </a:extLst>
          </p:cNvPr>
          <p:cNvGraphicFramePr>
            <a:graphicFrameLocks noGrp="1"/>
          </p:cNvGraphicFramePr>
          <p:nvPr>
            <p:extLst/>
          </p:nvPr>
        </p:nvGraphicFramePr>
        <p:xfrm>
          <a:off x="0" y="1536433"/>
          <a:ext cx="12192002" cy="3273017"/>
        </p:xfrm>
        <a:graphic>
          <a:graphicData uri="http://schemas.openxmlformats.org/drawingml/2006/table">
            <a:tbl>
              <a:tblPr/>
              <a:tblGrid>
                <a:gridCol w="3850861">
                  <a:extLst>
                    <a:ext uri="{9D8B030D-6E8A-4147-A177-3AD203B41FA5}">
                      <a16:colId xmlns:a16="http://schemas.microsoft.com/office/drawing/2014/main" val="3311421626"/>
                    </a:ext>
                  </a:extLst>
                </a:gridCol>
                <a:gridCol w="1329123">
                  <a:extLst>
                    <a:ext uri="{9D8B030D-6E8A-4147-A177-3AD203B41FA5}">
                      <a16:colId xmlns:a16="http://schemas.microsoft.com/office/drawing/2014/main" val="3717677288"/>
                    </a:ext>
                  </a:extLst>
                </a:gridCol>
                <a:gridCol w="1314758">
                  <a:extLst>
                    <a:ext uri="{9D8B030D-6E8A-4147-A177-3AD203B41FA5}">
                      <a16:colId xmlns:a16="http://schemas.microsoft.com/office/drawing/2014/main" val="1463977552"/>
                    </a:ext>
                  </a:extLst>
                </a:gridCol>
                <a:gridCol w="1135144">
                  <a:extLst>
                    <a:ext uri="{9D8B030D-6E8A-4147-A177-3AD203B41FA5}">
                      <a16:colId xmlns:a16="http://schemas.microsoft.com/office/drawing/2014/main" val="140637531"/>
                    </a:ext>
                  </a:extLst>
                </a:gridCol>
                <a:gridCol w="1221355">
                  <a:extLst>
                    <a:ext uri="{9D8B030D-6E8A-4147-A177-3AD203B41FA5}">
                      <a16:colId xmlns:a16="http://schemas.microsoft.com/office/drawing/2014/main" val="3914011570"/>
                    </a:ext>
                  </a:extLst>
                </a:gridCol>
                <a:gridCol w="898053">
                  <a:extLst>
                    <a:ext uri="{9D8B030D-6E8A-4147-A177-3AD203B41FA5}">
                      <a16:colId xmlns:a16="http://schemas.microsoft.com/office/drawing/2014/main" val="3575998913"/>
                    </a:ext>
                  </a:extLst>
                </a:gridCol>
                <a:gridCol w="2442708">
                  <a:extLst>
                    <a:ext uri="{9D8B030D-6E8A-4147-A177-3AD203B41FA5}">
                      <a16:colId xmlns:a16="http://schemas.microsoft.com/office/drawing/2014/main" val="464663149"/>
                    </a:ext>
                  </a:extLst>
                </a:gridCol>
              </a:tblGrid>
              <a:tr h="386808">
                <a:tc>
                  <a:txBody>
                    <a:bodyPr/>
                    <a:lstStyle/>
                    <a:p>
                      <a:pPr algn="l" fontAlgn="ctr"/>
                      <a:r>
                        <a:rPr lang="tr-TR" sz="1000" b="1" i="0" u="none" strike="noStrike" dirty="0">
                          <a:solidFill>
                            <a:srgbClr val="000000"/>
                          </a:solidFill>
                          <a:effectLst/>
                          <a:latin typeface="Calibri" panose="020F0502020204030204" pitchFamily="34" charset="0"/>
                        </a:rPr>
                        <a:t>DESTEKLER/YARARLANICILAR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noProof="0" dirty="0">
                          <a:solidFill>
                            <a:srgbClr val="000000"/>
                          </a:solidFill>
                          <a:effectLst/>
                          <a:latin typeface="Calibri" panose="020F0502020204030204" pitchFamily="34" charset="0"/>
                        </a:rPr>
                        <a:t>Şirketler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E-İhracat Konsorsiyumları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a:solidFill>
                            <a:srgbClr val="000000"/>
                          </a:solidFill>
                          <a:effectLst/>
                          <a:latin typeface="Calibri" panose="020F0502020204030204" pitchFamily="34" charset="0"/>
                        </a:rPr>
                        <a:t>Perakende E-Ticaret Siteleri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a:solidFill>
                            <a:srgbClr val="000000"/>
                          </a:solidFill>
                          <a:effectLst/>
                          <a:latin typeface="Calibri" panose="020F0502020204030204" pitchFamily="34" charset="0"/>
                        </a:rPr>
                        <a:t>B2B Platformlar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Pazaryerleri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Uygulanacak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37790710"/>
                  </a:ext>
                </a:extLst>
              </a:tr>
              <a:tr h="157805">
                <a:tc gridSpan="7">
                  <a:txBody>
                    <a:bodyPr/>
                    <a:lstStyle/>
                    <a:p>
                      <a:pPr algn="ctr" fontAlgn="ctr"/>
                      <a:r>
                        <a:rPr lang="tr-TR" sz="1000" b="1" i="0" u="none" strike="noStrike" dirty="0">
                          <a:solidFill>
                            <a:srgbClr val="000000"/>
                          </a:solidFill>
                          <a:effectLst/>
                          <a:latin typeface="Calibri" panose="020F0502020204030204" pitchFamily="34" charset="0"/>
                        </a:rPr>
                        <a:t>E-İhracata Yönelik Genel Destekler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7656876"/>
                  </a:ext>
                </a:extLst>
              </a:tr>
              <a:tr h="259201">
                <a:tc>
                  <a:txBody>
                    <a:bodyPr/>
                    <a:lstStyle/>
                    <a:p>
                      <a:pPr algn="l" fontAlgn="ctr"/>
                      <a:r>
                        <a:rPr lang="tr-TR" sz="1200" b="1" i="0" u="none" strike="noStrike" dirty="0">
                          <a:solidFill>
                            <a:srgbClr val="000000"/>
                          </a:solidFill>
                          <a:effectLst/>
                          <a:latin typeface="Calibri" panose="020F0502020204030204" pitchFamily="34" charset="0"/>
                        </a:rPr>
                        <a:t> Pazara Giriş Rapor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573987"/>
                  </a:ext>
                </a:extLst>
              </a:tr>
              <a:tr h="250967">
                <a:tc>
                  <a:txBody>
                    <a:bodyPr/>
                    <a:lstStyle/>
                    <a:p>
                      <a:pPr algn="l" fontAlgn="ctr"/>
                      <a:r>
                        <a:rPr lang="tr-TR" sz="1200" b="1" i="0" u="none" strike="noStrike" dirty="0">
                          <a:solidFill>
                            <a:srgbClr val="000000"/>
                          </a:solidFill>
                          <a:effectLst/>
                          <a:latin typeface="Calibri" panose="020F0502020204030204" pitchFamily="34" charset="0"/>
                        </a:rPr>
                        <a:t> Dijital Pazaryeri Tanıtım Desteği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tr-TR" sz="1000" b="0" i="0" u="none" strike="noStrike" kern="1200" dirty="0">
                          <a:solidFill>
                            <a:srgbClr val="000000"/>
                          </a:solidFill>
                          <a:effectLst/>
                          <a:latin typeface="Calibri" panose="020F0502020204030204" pitchFamily="34" charset="0"/>
                          <a:ea typeface="+mn-ea"/>
                          <a:cs typeface="+mn-cs"/>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152959"/>
                  </a:ext>
                </a:extLst>
              </a:tr>
              <a:tr h="239560">
                <a:tc>
                  <a:txBody>
                    <a:bodyPr/>
                    <a:lstStyle/>
                    <a:p>
                      <a:pPr algn="l" fontAlgn="ctr"/>
                      <a:r>
                        <a:rPr lang="tr-TR" sz="1200" b="1" i="0" u="none" strike="noStrike" dirty="0">
                          <a:solidFill>
                            <a:srgbClr val="000000"/>
                          </a:solidFill>
                          <a:effectLst/>
                          <a:latin typeface="Calibri" panose="020F0502020204030204" pitchFamily="34" charset="0"/>
                        </a:rPr>
                        <a:t> E-İhracatı Tanıtım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tr-TR" sz="1000" b="0" i="0" u="none" strike="noStrike" kern="1200" dirty="0">
                          <a:solidFill>
                            <a:srgbClr val="000000"/>
                          </a:solidFill>
                          <a:effectLst/>
                          <a:latin typeface="Calibri" panose="020F0502020204030204" pitchFamily="34" charset="0"/>
                          <a:ea typeface="+mn-ea"/>
                          <a:cs typeface="+mn-cs"/>
                        </a:rPr>
                        <a:t> 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5103024"/>
                  </a:ext>
                </a:extLst>
              </a:tr>
              <a:tr h="259929">
                <a:tc>
                  <a:txBody>
                    <a:bodyPr/>
                    <a:lstStyle/>
                    <a:p>
                      <a:pPr algn="l" fontAlgn="ctr"/>
                      <a:r>
                        <a:rPr lang="tr-TR" sz="1200" b="1" i="0" u="none" strike="noStrike" dirty="0">
                          <a:solidFill>
                            <a:srgbClr val="000000"/>
                          </a:solidFill>
                          <a:effectLst/>
                          <a:latin typeface="Calibri" panose="020F0502020204030204" pitchFamily="34" charset="0"/>
                        </a:rPr>
                        <a:t> Sipariş Karşılama Hizmeti Desteği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659558"/>
                  </a:ext>
                </a:extLst>
              </a:tr>
              <a:tr h="226676">
                <a:tc>
                  <a:txBody>
                    <a:bodyPr/>
                    <a:lstStyle/>
                    <a:p>
                      <a:pPr algn="l" fontAlgn="ctr"/>
                      <a:r>
                        <a:rPr lang="tr-TR" sz="1200" b="1" i="0" u="none" strike="noStrike" dirty="0">
                          <a:solidFill>
                            <a:srgbClr val="000000"/>
                          </a:solidFill>
                          <a:effectLst/>
                          <a:latin typeface="Calibri" panose="020F0502020204030204" pitchFamily="34" charset="0"/>
                        </a:rPr>
                        <a:t> Yurt Dışı Depo Kira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889017"/>
                  </a:ext>
                </a:extLst>
              </a:tr>
              <a:tr h="229629">
                <a:tc>
                  <a:txBody>
                    <a:bodyPr/>
                    <a:lstStyle/>
                    <a:p>
                      <a:pPr algn="l" fontAlgn="ctr"/>
                      <a:r>
                        <a:rPr lang="tr-TR" sz="1200" b="1" i="0" u="none" strike="noStrike" dirty="0">
                          <a:solidFill>
                            <a:srgbClr val="000000"/>
                          </a:solidFill>
                          <a:effectLst/>
                          <a:latin typeface="Calibri" panose="020F0502020204030204" pitchFamily="34" charset="0"/>
                        </a:rPr>
                        <a:t> Yurt Dışı Pazaryerlerine Entegrasyon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410936"/>
                  </a:ext>
                </a:extLst>
              </a:tr>
              <a:tr h="473416">
                <a:tc>
                  <a:txBody>
                    <a:bodyPr/>
                    <a:lstStyle/>
                    <a:p>
                      <a:pPr algn="l" fontAlgn="ctr"/>
                      <a:r>
                        <a:rPr lang="tr-TR" sz="1200" b="1" i="0" u="none" strike="noStrike" dirty="0">
                          <a:solidFill>
                            <a:srgbClr val="203764"/>
                          </a:solidFill>
                          <a:effectLst/>
                          <a:latin typeface="Calibri" panose="020F0502020204030204" pitchFamily="34" charset="0"/>
                        </a:rPr>
                        <a:t> Çevrimiçi Mağaza Desteği ve Hedef Ülke E-ticaret           Paydaşlarından Alınan Hizmetler Desteği </a:t>
                      </a:r>
                      <a:r>
                        <a:rPr lang="tr-TR" sz="1200" b="1"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Çin Halk Cumhuriyeti,</a:t>
                      </a:r>
                    </a:p>
                    <a:p>
                      <a:pPr algn="ctr" fontAlgn="ctr"/>
                      <a:r>
                        <a:rPr lang="tr-TR" sz="1000" b="0" i="0" u="none" strike="noStrike" dirty="0">
                          <a:solidFill>
                            <a:srgbClr val="000000"/>
                          </a:solidFill>
                          <a:effectLst/>
                          <a:latin typeface="Calibri" panose="020F0502020204030204" pitchFamily="34" charset="0"/>
                        </a:rPr>
                        <a:t>Hindistan,</a:t>
                      </a:r>
                    </a:p>
                    <a:p>
                      <a:pPr algn="ctr" fontAlgn="ctr"/>
                      <a:r>
                        <a:rPr lang="tr-TR" sz="1000" b="0" i="0" u="none" strike="noStrike" dirty="0">
                          <a:solidFill>
                            <a:srgbClr val="000000"/>
                          </a:solidFill>
                          <a:effectLst/>
                          <a:latin typeface="Calibri" panose="020F0502020204030204" pitchFamily="34" charset="0"/>
                        </a:rPr>
                        <a:t>Japonya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712503"/>
                  </a:ext>
                </a:extLst>
              </a:tr>
              <a:tr h="789026">
                <a:tc>
                  <a:txBody>
                    <a:bodyPr/>
                    <a:lstStyle/>
                    <a:p>
                      <a:pPr algn="l" fontAlgn="ctr"/>
                      <a:r>
                        <a:rPr lang="tr-TR" sz="1200" b="1" i="0" u="none" strike="noStrike" dirty="0">
                          <a:solidFill>
                            <a:srgbClr val="203764"/>
                          </a:solidFill>
                          <a:effectLst/>
                          <a:latin typeface="Calibri" panose="020F0502020204030204" pitchFamily="34" charset="0"/>
                        </a:rPr>
                        <a:t> Pazaryeri Komisyon Gideri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Arjantin, Brezilya,</a:t>
                      </a:r>
                    </a:p>
                    <a:p>
                      <a:pPr algn="ctr" fontAlgn="ctr"/>
                      <a:r>
                        <a:rPr lang="tr-TR" sz="1000" b="0" i="0" u="none" strike="noStrike" dirty="0">
                          <a:solidFill>
                            <a:srgbClr val="000000"/>
                          </a:solidFill>
                          <a:effectLst/>
                          <a:latin typeface="Calibri" panose="020F0502020204030204" pitchFamily="34" charset="0"/>
                        </a:rPr>
                        <a:t>Endonezya, Filipinler,</a:t>
                      </a:r>
                    </a:p>
                    <a:p>
                      <a:pPr algn="ctr" fontAlgn="ctr"/>
                      <a:r>
                        <a:rPr lang="tr-TR" sz="1000" b="0" i="0" u="none" strike="noStrike" dirty="0">
                          <a:solidFill>
                            <a:srgbClr val="000000"/>
                          </a:solidFill>
                          <a:effectLst/>
                          <a:latin typeface="Calibri" panose="020F0502020204030204" pitchFamily="34" charset="0"/>
                        </a:rPr>
                        <a:t>Hindistan, Mısır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262238"/>
                  </a:ext>
                </a:extLst>
              </a:tr>
            </a:tbl>
          </a:graphicData>
        </a:graphic>
      </p:graphicFrame>
      <p:sp>
        <p:nvSpPr>
          <p:cNvPr id="2" name="Metin kutusu 1">
            <a:extLst>
              <a:ext uri="{FF2B5EF4-FFF2-40B4-BE49-F238E27FC236}">
                <a16:creationId xmlns:a16="http://schemas.microsoft.com/office/drawing/2014/main" id="{F14E2684-57E9-4AC1-B961-8FA0F4C3E4CD}"/>
              </a:ext>
            </a:extLst>
          </p:cNvPr>
          <p:cNvSpPr txBox="1"/>
          <p:nvPr/>
        </p:nvSpPr>
        <p:spPr>
          <a:xfrm>
            <a:off x="508000" y="6396335"/>
            <a:ext cx="10566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a:ea typeface="+mn-ea"/>
                <a:cs typeface="+mn-cs"/>
              </a:rPr>
              <a:t>*</a:t>
            </a:r>
            <a:r>
              <a:rPr kumimoji="0" lang="tr-TR" sz="1200" b="0" i="0" u="none" strike="noStrike" kern="1200" cap="none" spc="0" normalizeH="0" baseline="0" noProof="0" dirty="0">
                <a:ln>
                  <a:noFill/>
                </a:ln>
                <a:solidFill>
                  <a:prstClr val="black"/>
                </a:solidFill>
                <a:effectLst/>
                <a:uLnTx/>
                <a:uFillTx/>
                <a:latin typeface="Calibri"/>
                <a:ea typeface="+mn-ea"/>
                <a:cs typeface="+mn-cs"/>
              </a:rPr>
              <a:t> Bu destekten bir önceki takvim yılındaki GB’deki ihracat tutarı ve </a:t>
            </a:r>
            <a:r>
              <a:rPr kumimoji="0" lang="tr-TR" sz="1200" b="0" i="0" u="none" strike="noStrike" kern="1200" cap="none" spc="0" normalizeH="0" baseline="0" noProof="0" dirty="0" err="1">
                <a:ln>
                  <a:noFill/>
                </a:ln>
                <a:solidFill>
                  <a:prstClr val="black"/>
                </a:solidFill>
                <a:effectLst/>
                <a:uLnTx/>
                <a:uFillTx/>
                <a:latin typeface="Calibri"/>
                <a:ea typeface="+mn-ea"/>
                <a:cs typeface="+mn-cs"/>
              </a:rPr>
              <a:t>BGB’de</a:t>
            </a:r>
            <a:r>
              <a:rPr kumimoji="0" lang="tr-TR" sz="1200" b="0" i="0" u="none" strike="noStrike" kern="1200" cap="none" spc="0" normalizeH="0" baseline="0" noProof="0" dirty="0">
                <a:ln>
                  <a:noFill/>
                </a:ln>
                <a:solidFill>
                  <a:prstClr val="black"/>
                </a:solidFill>
                <a:effectLst/>
                <a:uLnTx/>
                <a:uFillTx/>
                <a:latin typeface="Calibri"/>
                <a:ea typeface="+mn-ea"/>
                <a:cs typeface="+mn-cs"/>
              </a:rPr>
              <a:t> e-ticaret olarak beyan edilen ihracat tutarı toplamının 2.500.000 ABD doları üzerinde olduğu tespit edilen şirketler faydalanabilir.</a:t>
            </a:r>
          </a:p>
        </p:txBody>
      </p:sp>
      <p:graphicFrame>
        <p:nvGraphicFramePr>
          <p:cNvPr id="9" name="Tablo 8">
            <a:extLst>
              <a:ext uri="{FF2B5EF4-FFF2-40B4-BE49-F238E27FC236}">
                <a16:creationId xmlns:a16="http://schemas.microsoft.com/office/drawing/2014/main" id="{B5189959-1879-49CC-8D22-4111AD45ECD1}"/>
              </a:ext>
            </a:extLst>
          </p:cNvPr>
          <p:cNvGraphicFramePr>
            <a:graphicFrameLocks noGrp="1"/>
          </p:cNvGraphicFramePr>
          <p:nvPr>
            <p:extLst/>
          </p:nvPr>
        </p:nvGraphicFramePr>
        <p:xfrm>
          <a:off x="-1" y="4789947"/>
          <a:ext cx="12192002" cy="1542223"/>
        </p:xfrm>
        <a:graphic>
          <a:graphicData uri="http://schemas.openxmlformats.org/drawingml/2006/table">
            <a:tbl>
              <a:tblPr/>
              <a:tblGrid>
                <a:gridCol w="2562579">
                  <a:extLst>
                    <a:ext uri="{9D8B030D-6E8A-4147-A177-3AD203B41FA5}">
                      <a16:colId xmlns:a16="http://schemas.microsoft.com/office/drawing/2014/main" val="3096241037"/>
                    </a:ext>
                  </a:extLst>
                </a:gridCol>
                <a:gridCol w="9629423">
                  <a:extLst>
                    <a:ext uri="{9D8B030D-6E8A-4147-A177-3AD203B41FA5}">
                      <a16:colId xmlns:a16="http://schemas.microsoft.com/office/drawing/2014/main" val="2540359398"/>
                    </a:ext>
                  </a:extLst>
                </a:gridCol>
              </a:tblGrid>
              <a:tr h="133202">
                <a:tc gridSpan="2">
                  <a:txBody>
                    <a:bodyPr/>
                    <a:lstStyle/>
                    <a:p>
                      <a:pPr algn="ctr" fontAlgn="ctr"/>
                      <a:r>
                        <a:rPr lang="tr-TR" sz="1050" b="1"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78043842"/>
                  </a:ext>
                </a:extLst>
              </a:tr>
              <a:tr h="475720">
                <a:tc>
                  <a:txBody>
                    <a:bodyPr/>
                    <a:lstStyle/>
                    <a:p>
                      <a:pPr algn="l" fontAlgn="ctr"/>
                      <a:r>
                        <a:rPr lang="tr-TR" sz="1050" b="1" i="0" u="none" strike="noStrike" dirty="0">
                          <a:solidFill>
                            <a:srgbClr val="000000"/>
                          </a:solidFill>
                          <a:effectLst/>
                          <a:latin typeface="Calibri" panose="020F0502020204030204" pitchFamily="34" charset="0"/>
                        </a:rPr>
                        <a:t> ŞİRKETLER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13/1/2011 tarihli ve 6102 sayılı Türk Ticaret Kanununun 124 üncü maddesinde belirtilen şirketler ile 24/4/1969 tarihli ve 1163 sayılı Kooperatifler Kanunu ile 1/6/2000 tarihli ve 4572 sayılı Tarım Satış Kooperatif ve Birlikleri Hakkında Kanun hükümleri çerçevesinde ticari ve/veya sınai faaliyette bulunan kooperatif ve birlikleri</a:t>
                      </a:r>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926011700"/>
                  </a:ext>
                </a:extLst>
              </a:tr>
              <a:tr h="266403">
                <a:tc>
                  <a:txBody>
                    <a:bodyPr/>
                    <a:lstStyle/>
                    <a:p>
                      <a:pPr algn="l" fontAlgn="ctr"/>
                      <a:r>
                        <a:rPr lang="tr-TR" sz="1050" b="1" i="0" u="none" strike="noStrike" dirty="0">
                          <a:solidFill>
                            <a:srgbClr val="000000"/>
                          </a:solidFill>
                          <a:effectLst/>
                          <a:latin typeface="Calibri" panose="020F0502020204030204" pitchFamily="34" charset="0"/>
                        </a:rPr>
                        <a:t> E-İHRACAT KONSORSİYUMU</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Elektronik ihracatı uçtan uca yapabilen, yeterli insan kaynakları ve bilgi birikimine sahip, yurt dışı depolama dağıtım ve/veya iade yönetim imkanları olan, pazaryerleri ile entegrasyonu gerçekleştiren, doğrudan tüketiciye ulaşan e-ticaret satış modellerine sahip ve Bakanlıkça yetkilendirilen şirketleri</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924531635"/>
                  </a:ext>
                </a:extLst>
              </a:tr>
              <a:tr h="137503">
                <a:tc>
                  <a:txBody>
                    <a:bodyPr/>
                    <a:lstStyle/>
                    <a:p>
                      <a:pPr algn="l" fontAlgn="ctr"/>
                      <a:r>
                        <a:rPr lang="tr-TR" sz="1050" b="1" i="0" u="none" strike="noStrike" dirty="0">
                          <a:solidFill>
                            <a:srgbClr val="000000"/>
                          </a:solidFill>
                          <a:effectLst/>
                          <a:latin typeface="Calibri" panose="020F0502020204030204" pitchFamily="34" charset="0"/>
                        </a:rPr>
                        <a:t> PERAKENDE E-TİCARET SİTELERİ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Kendi markasına ait ürünlerin satışını Genelgede belirtilen şekilde çevrimiçi olarak gerçekleştiren hizmet sağlayıcıları</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993270739"/>
                  </a:ext>
                </a:extLst>
              </a:tr>
              <a:tr h="266403">
                <a:tc>
                  <a:txBody>
                    <a:bodyPr/>
                    <a:lstStyle/>
                    <a:p>
                      <a:pPr algn="l" fontAlgn="ctr"/>
                      <a:r>
                        <a:rPr lang="tr-TR" sz="1050" b="1" i="0" u="none" strike="noStrike" dirty="0">
                          <a:solidFill>
                            <a:srgbClr val="000000"/>
                          </a:solidFill>
                          <a:effectLst/>
                          <a:latin typeface="Calibri" panose="020F0502020204030204" pitchFamily="34" charset="0"/>
                        </a:rPr>
                        <a:t> PAZARYERLERİ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Alıcı ve satıcıların, elektronik ortamda mal ticaretine yönelik olarak iletişimde bulunmalarına ve ticari işlem yapmalarına olanak sağlayan aracı hizmet sağlayıcı platformları </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171363051"/>
                  </a:ext>
                </a:extLst>
              </a:tr>
              <a:tr h="137503">
                <a:tc>
                  <a:txBody>
                    <a:bodyPr/>
                    <a:lstStyle/>
                    <a:p>
                      <a:pPr algn="l" fontAlgn="ctr"/>
                      <a:r>
                        <a:rPr lang="tr-TR" sz="1050" b="1" i="0" u="none" strike="noStrike" dirty="0">
                          <a:solidFill>
                            <a:srgbClr val="000000"/>
                          </a:solidFill>
                          <a:effectLst/>
                          <a:latin typeface="Calibri" panose="020F0502020204030204" pitchFamily="34" charset="0"/>
                        </a:rPr>
                        <a:t> B2B PLATFORMLAR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İşletmeden işletmeye elektronik ticaret kapsamında sipariş alma imkânı sunan aracı hizmet sağlayıcısı</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306432558"/>
                  </a:ext>
                </a:extLst>
              </a:tr>
            </a:tbl>
          </a:graphicData>
        </a:graphic>
      </p:graphicFrame>
    </p:spTree>
    <p:extLst>
      <p:ext uri="{BB962C8B-B14F-4D97-AF65-F5344CB8AC3E}">
        <p14:creationId xmlns:p14="http://schemas.microsoft.com/office/powerpoint/2010/main" val="87197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54B5458E-FEB3-4E86-A97A-95AA1C8A5ECD}"/>
              </a:ext>
            </a:extLst>
          </p:cNvPr>
          <p:cNvGrpSpPr/>
          <p:nvPr/>
        </p:nvGrpSpPr>
        <p:grpSpPr>
          <a:xfrm>
            <a:off x="2966252" y="708254"/>
            <a:ext cx="6515625" cy="616624"/>
            <a:chOff x="3387882" y="567275"/>
            <a:chExt cx="5535624" cy="567733"/>
          </a:xfrm>
        </p:grpSpPr>
        <p:pic>
          <p:nvPicPr>
            <p:cNvPr id="4" name="Picture 26">
              <a:extLst>
                <a:ext uri="{FF2B5EF4-FFF2-40B4-BE49-F238E27FC236}">
                  <a16:creationId xmlns:a16="http://schemas.microsoft.com/office/drawing/2014/main" id="{7FA7E9A2-D736-4CFB-9CA4-0D1A21E06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FE381828-4161-4082-B728-D043C766F85C}"/>
                </a:ext>
              </a:extLst>
            </p:cNvPr>
            <p:cNvGrpSpPr/>
            <p:nvPr/>
          </p:nvGrpSpPr>
          <p:grpSpPr>
            <a:xfrm>
              <a:off x="3387883" y="567275"/>
              <a:ext cx="5286021" cy="560536"/>
              <a:chOff x="3387883" y="567275"/>
              <a:chExt cx="5286021" cy="560536"/>
            </a:xfrm>
          </p:grpSpPr>
          <p:pic>
            <p:nvPicPr>
              <p:cNvPr id="6" name="Picture 33">
                <a:extLst>
                  <a:ext uri="{FF2B5EF4-FFF2-40B4-BE49-F238E27FC236}">
                    <a16:creationId xmlns:a16="http://schemas.microsoft.com/office/drawing/2014/main" id="{B67FDDB2-04B5-47FE-8EE8-C0317DD04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576D686F-EF51-470D-8FCA-C961B984EC65}"/>
                  </a:ext>
                </a:extLst>
              </p:cNvPr>
              <p:cNvSpPr txBox="1"/>
              <p:nvPr/>
            </p:nvSpPr>
            <p:spPr>
              <a:xfrm>
                <a:off x="3736343" y="644429"/>
                <a:ext cx="4937561" cy="368386"/>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000" b="1" dirty="0">
                    <a:solidFill>
                      <a:schemeClr val="accent4">
                        <a:lumMod val="60000"/>
                        <a:lumOff val="40000"/>
                      </a:schemeClr>
                    </a:solidFill>
                    <a:latin typeface="Calibri" panose="020F0502020204030204" pitchFamily="34" charset="0"/>
                    <a:cs typeface="Arial" panose="020B0604020202020204" pitchFamily="34" charset="0"/>
                  </a:rPr>
                  <a:t>İŞBİRLİĞİ KURULUŞLARINA YÖNELİK DESTEKLER</a:t>
                </a:r>
              </a:p>
            </p:txBody>
          </p:sp>
        </p:grpSp>
      </p:grpSp>
      <p:sp>
        <p:nvSpPr>
          <p:cNvPr id="8" name="Text Placeholder 5">
            <a:extLst>
              <a:ext uri="{FF2B5EF4-FFF2-40B4-BE49-F238E27FC236}">
                <a16:creationId xmlns:a16="http://schemas.microsoft.com/office/drawing/2014/main" id="{6BBBEFA0-B3D1-47DC-9A73-73D774AC0598}"/>
              </a:ext>
            </a:extLst>
          </p:cNvPr>
          <p:cNvSpPr txBox="1">
            <a:spLocks/>
          </p:cNvSpPr>
          <p:nvPr/>
        </p:nvSpPr>
        <p:spPr>
          <a:xfrm>
            <a:off x="201275" y="1865880"/>
            <a:ext cx="5679403" cy="156312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C00000"/>
              </a:buClr>
            </a:pPr>
            <a:r>
              <a:rPr lang="tr-TR" sz="1400" b="1" dirty="0" err="1">
                <a:solidFill>
                  <a:schemeClr val="accent1">
                    <a:lumMod val="75000"/>
                  </a:schemeClr>
                </a:solidFill>
                <a:latin typeface="+mn-lt"/>
              </a:rPr>
              <a:t>Sektörel</a:t>
            </a:r>
            <a:r>
              <a:rPr lang="tr-TR" sz="1400" b="1" dirty="0">
                <a:solidFill>
                  <a:schemeClr val="accent1">
                    <a:lumMod val="75000"/>
                  </a:schemeClr>
                </a:solidFill>
                <a:latin typeface="+mn-lt"/>
              </a:rPr>
              <a:t> Ticaret ve Alım Heyeti</a:t>
            </a:r>
            <a:endParaRPr lang="en-US" sz="1400" b="1" dirty="0">
              <a:solidFill>
                <a:schemeClr val="accent1">
                  <a:lumMod val="75000"/>
                </a:schemeClr>
              </a:solidFill>
              <a:latin typeface="+mn-lt"/>
            </a:endParaRPr>
          </a:p>
          <a:p>
            <a:pPr algn="just">
              <a:buClr>
                <a:srgbClr val="C00000"/>
              </a:buClr>
            </a:pPr>
            <a:r>
              <a:rPr lang="tr-TR" sz="1400" dirty="0">
                <a:solidFill>
                  <a:srgbClr val="1E315D"/>
                </a:solidFill>
                <a:latin typeface="+mn-lt"/>
              </a:rPr>
              <a:t>İşbirliği kuruluşlarının münferit veya birlikte düzenleyeceği e-ticaret ile perakende olarak satışı gerçekleştirilebilen ürünleri kapsayan e-ihracata yönelik sektörel ticaret heyeti, alım heyeti ve sanal heyete ilişkin giderlerinin desteklenmesi amaçlanmaktadır.</a:t>
            </a:r>
          </a:p>
          <a:p>
            <a:pPr>
              <a:buClr>
                <a:srgbClr val="C00000"/>
              </a:buClr>
            </a:pPr>
            <a:endParaRPr lang="tr-TR" sz="1400" dirty="0">
              <a:solidFill>
                <a:srgbClr val="1E315D"/>
              </a:solidFill>
              <a:latin typeface="+mn-lt"/>
            </a:endParaRPr>
          </a:p>
          <a:p>
            <a:pPr>
              <a:buClr>
                <a:srgbClr val="C00000"/>
              </a:buClr>
            </a:pPr>
            <a:endParaRPr lang="tr-TR" sz="1400" b="1" i="1" dirty="0">
              <a:solidFill>
                <a:schemeClr val="accent1">
                  <a:lumMod val="75000"/>
                </a:schemeClr>
              </a:solidFill>
              <a:latin typeface="+mn-lt"/>
            </a:endParaRPr>
          </a:p>
        </p:txBody>
      </p:sp>
      <p:grpSp>
        <p:nvGrpSpPr>
          <p:cNvPr id="11" name="Group 10">
            <a:extLst>
              <a:ext uri="{FF2B5EF4-FFF2-40B4-BE49-F238E27FC236}">
                <a16:creationId xmlns:a16="http://schemas.microsoft.com/office/drawing/2014/main" id="{9757E9CF-08C5-45AA-A3CE-B0E04216B2BE}"/>
              </a:ext>
            </a:extLst>
          </p:cNvPr>
          <p:cNvGrpSpPr/>
          <p:nvPr/>
        </p:nvGrpSpPr>
        <p:grpSpPr>
          <a:xfrm>
            <a:off x="3820139" y="4830945"/>
            <a:ext cx="2006579" cy="1519140"/>
            <a:chOff x="1063625" y="1603375"/>
            <a:chExt cx="2036763" cy="1855788"/>
          </a:xfrm>
        </p:grpSpPr>
        <p:sp>
          <p:nvSpPr>
            <p:cNvPr id="12" name="Freeform 9">
              <a:extLst>
                <a:ext uri="{FF2B5EF4-FFF2-40B4-BE49-F238E27FC236}">
                  <a16:creationId xmlns:a16="http://schemas.microsoft.com/office/drawing/2014/main" id="{FCB4C61E-03EE-4D89-8776-924BB863639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3636B6BE-BEE4-426B-9ED1-65F49BE0E093}"/>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 name="Dikdörtgen 13">
            <a:extLst>
              <a:ext uri="{FF2B5EF4-FFF2-40B4-BE49-F238E27FC236}">
                <a16:creationId xmlns:a16="http://schemas.microsoft.com/office/drawing/2014/main" id="{272CB58D-86A9-4459-8A78-9DE55F28EB19}"/>
              </a:ext>
            </a:extLst>
          </p:cNvPr>
          <p:cNvSpPr/>
          <p:nvPr/>
        </p:nvSpPr>
        <p:spPr>
          <a:xfrm>
            <a:off x="3824075" y="4895858"/>
            <a:ext cx="1987520" cy="1277273"/>
          </a:xfrm>
          <a:prstGeom prst="rect">
            <a:avLst/>
          </a:prstGeom>
        </p:spPr>
        <p:txBody>
          <a:bodyPr wrap="square">
            <a:spAutoFit/>
          </a:bodyPr>
          <a:lstStyle/>
          <a:p>
            <a:pPr lvl="0"/>
            <a:endParaRPr lang="tr-TR" sz="1100" b="1" dirty="0"/>
          </a:p>
          <a:p>
            <a:pPr lvl="0"/>
            <a:r>
              <a:rPr lang="tr-TR" sz="1100" b="1" i="1" dirty="0">
                <a:solidFill>
                  <a:srgbClr val="1B2C57"/>
                </a:solidFill>
              </a:rPr>
              <a:t>Sektörel Ticaret Heyeti Faaliyet Başına </a:t>
            </a:r>
            <a:r>
              <a:rPr lang="tr-TR" sz="1100" b="1" i="1" dirty="0">
                <a:solidFill>
                  <a:srgbClr val="C00000"/>
                </a:solidFill>
              </a:rPr>
              <a:t>2,7 Milyon TL</a:t>
            </a:r>
            <a:r>
              <a:rPr lang="tr-TR" sz="1100" b="1" i="1" dirty="0">
                <a:solidFill>
                  <a:srgbClr val="1B2C57"/>
                </a:solidFill>
              </a:rPr>
              <a:t>,</a:t>
            </a:r>
          </a:p>
          <a:p>
            <a:pPr lvl="0"/>
            <a:r>
              <a:rPr lang="tr-TR" sz="1100" b="1" i="1" dirty="0">
                <a:solidFill>
                  <a:srgbClr val="1B2C57"/>
                </a:solidFill>
              </a:rPr>
              <a:t>Sektörel Alım Heyeti Faaliyet Başına </a:t>
            </a:r>
            <a:r>
              <a:rPr lang="tr-TR" sz="1100" b="1" i="1" dirty="0">
                <a:solidFill>
                  <a:srgbClr val="C00000"/>
                </a:solidFill>
              </a:rPr>
              <a:t>2,2 Milyon TL</a:t>
            </a:r>
            <a:r>
              <a:rPr lang="tr-TR" sz="1100" b="1" i="1" dirty="0">
                <a:solidFill>
                  <a:srgbClr val="1B2C57"/>
                </a:solidFill>
              </a:rPr>
              <a:t>, </a:t>
            </a:r>
          </a:p>
          <a:p>
            <a:r>
              <a:rPr lang="tr-TR" sz="1100" b="1" i="1" dirty="0">
                <a:solidFill>
                  <a:srgbClr val="1B2C57"/>
                </a:solidFill>
              </a:rPr>
              <a:t>Sanal Ticaret Heyeti Faaliyet Başına </a:t>
            </a:r>
            <a:r>
              <a:rPr lang="tr-TR" sz="1100" b="1" i="1" dirty="0">
                <a:solidFill>
                  <a:srgbClr val="C00000"/>
                </a:solidFill>
              </a:rPr>
              <a:t>1,8 Milyon TL</a:t>
            </a:r>
          </a:p>
        </p:txBody>
      </p:sp>
      <p:sp>
        <p:nvSpPr>
          <p:cNvPr id="15" name="Text Placeholder 5">
            <a:extLst>
              <a:ext uri="{FF2B5EF4-FFF2-40B4-BE49-F238E27FC236}">
                <a16:creationId xmlns:a16="http://schemas.microsoft.com/office/drawing/2014/main" id="{0AD9C11C-C9EC-4D0E-9F30-77137A347A62}"/>
              </a:ext>
            </a:extLst>
          </p:cNvPr>
          <p:cNvSpPr txBox="1">
            <a:spLocks/>
          </p:cNvSpPr>
          <p:nvPr/>
        </p:nvSpPr>
        <p:spPr>
          <a:xfrm>
            <a:off x="6314921" y="1867792"/>
            <a:ext cx="5614224" cy="1752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C00000"/>
              </a:buClr>
            </a:pPr>
            <a:r>
              <a:rPr lang="tr-TR" sz="1400" b="1" dirty="0">
                <a:solidFill>
                  <a:schemeClr val="accent1">
                    <a:lumMod val="75000"/>
                  </a:schemeClr>
                </a:solidFill>
                <a:latin typeface="+mn-lt"/>
              </a:rPr>
              <a:t>E- ihracat Tanıtım Projesi </a:t>
            </a:r>
            <a:r>
              <a:rPr lang="tr-TR" sz="1400" dirty="0">
                <a:solidFill>
                  <a:schemeClr val="accent1">
                    <a:lumMod val="75000"/>
                  </a:schemeClr>
                </a:solidFill>
                <a:latin typeface="+mn-lt"/>
              </a:rPr>
              <a:t>(Aynı ayda en fazla 2 proje)</a:t>
            </a:r>
            <a:endParaRPr lang="en-US" sz="1400" dirty="0">
              <a:solidFill>
                <a:schemeClr val="accent1">
                  <a:lumMod val="75000"/>
                </a:schemeClr>
              </a:solidFill>
              <a:latin typeface="+mn-lt"/>
            </a:endParaRPr>
          </a:p>
          <a:p>
            <a:pPr>
              <a:spcBef>
                <a:spcPts val="0"/>
              </a:spcBef>
              <a:buClr>
                <a:srgbClr val="C00000"/>
              </a:buClr>
            </a:pPr>
            <a:endParaRPr lang="en-US" sz="1400" dirty="0">
              <a:solidFill>
                <a:schemeClr val="accent1">
                  <a:lumMod val="75000"/>
                </a:schemeClr>
              </a:solidFill>
              <a:latin typeface="+mn-lt"/>
            </a:endParaRPr>
          </a:p>
          <a:p>
            <a:pPr algn="just">
              <a:spcBef>
                <a:spcPts val="0"/>
              </a:spcBef>
              <a:buClr>
                <a:srgbClr val="C00000"/>
              </a:buClr>
            </a:pPr>
            <a:r>
              <a:rPr lang="en-US" sz="1400" dirty="0">
                <a:solidFill>
                  <a:srgbClr val="1E315D"/>
                </a:solidFill>
                <a:latin typeface="+mn-lt"/>
              </a:rPr>
              <a:t>İ</a:t>
            </a:r>
            <a:r>
              <a:rPr lang="tr-TR" sz="1400" dirty="0" err="1">
                <a:solidFill>
                  <a:srgbClr val="1E315D"/>
                </a:solidFill>
                <a:latin typeface="+mn-lt"/>
              </a:rPr>
              <a:t>şbirliği</a:t>
            </a:r>
            <a:r>
              <a:rPr lang="tr-TR" sz="1400" dirty="0">
                <a:solidFill>
                  <a:srgbClr val="1E315D"/>
                </a:solidFill>
                <a:latin typeface="+mn-lt"/>
              </a:rPr>
              <a:t> Kuruluşlarının, sektörün ve üyelerinin, e-ihracata yönelik pazara giriş stratejilerinin oluşturulması ve Türk ürünlerinin yurt dışı pazaryerlerinde ve dijital platformlarda tanıtılması amacıyla, e- ticaret ile perakende olarak satışı gerçekleştirilebilen ürünlere ilişkin tanıtım, danışmanlık, pazar araştırması çalışması ve raporlarını içeren projelerine ilişkin giderlerinin desteklenmesi amaçlanmaktadır.</a:t>
            </a:r>
          </a:p>
          <a:p>
            <a:pPr algn="just">
              <a:spcBef>
                <a:spcPts val="0"/>
              </a:spcBef>
              <a:buClr>
                <a:srgbClr val="C00000"/>
              </a:buClr>
            </a:pPr>
            <a:endParaRPr lang="en-US" sz="1400" b="1" dirty="0">
              <a:solidFill>
                <a:schemeClr val="accent1">
                  <a:lumMod val="75000"/>
                </a:schemeClr>
              </a:solidFill>
              <a:latin typeface="+mn-lt"/>
            </a:endParaRPr>
          </a:p>
          <a:p>
            <a:pPr algn="just">
              <a:spcBef>
                <a:spcPts val="0"/>
              </a:spcBef>
              <a:buClr>
                <a:srgbClr val="C00000"/>
              </a:buClr>
            </a:pPr>
            <a:r>
              <a:rPr lang="en-US" sz="1400" b="1" dirty="0">
                <a:solidFill>
                  <a:schemeClr val="accent1">
                    <a:lumMod val="75000"/>
                  </a:schemeClr>
                </a:solidFill>
                <a:latin typeface="+mn-lt"/>
              </a:rPr>
              <a:t> </a:t>
            </a:r>
            <a:endParaRPr lang="tr-TR" sz="1400" b="1" dirty="0">
              <a:solidFill>
                <a:schemeClr val="accent1">
                  <a:lumMod val="75000"/>
                </a:schemeClr>
              </a:solidFill>
              <a:latin typeface="+mn-lt"/>
            </a:endParaRPr>
          </a:p>
          <a:p>
            <a:pPr algn="just">
              <a:spcBef>
                <a:spcPts val="0"/>
              </a:spcBef>
              <a:buClr>
                <a:srgbClr val="C00000"/>
              </a:buClr>
            </a:pPr>
            <a:endParaRPr lang="tr-TR" sz="1400" b="1" dirty="0">
              <a:solidFill>
                <a:schemeClr val="tx1"/>
              </a:solidFill>
              <a:latin typeface="+mn-lt"/>
            </a:endParaRPr>
          </a:p>
          <a:p>
            <a:pPr marL="171450" indent="-171450" algn="just">
              <a:spcBef>
                <a:spcPts val="0"/>
              </a:spcBef>
              <a:buClr>
                <a:srgbClr val="C00000"/>
              </a:buClr>
              <a:buFont typeface="Wingdings" panose="05000000000000000000" pitchFamily="2" charset="2"/>
              <a:buChar char="Ø"/>
            </a:pPr>
            <a:endParaRPr lang="en-US" sz="1400" b="1" dirty="0">
              <a:solidFill>
                <a:schemeClr val="tx1"/>
              </a:solidFill>
              <a:latin typeface="+mn-lt"/>
            </a:endParaRPr>
          </a:p>
          <a:p>
            <a:pPr algn="just">
              <a:spcBef>
                <a:spcPts val="0"/>
              </a:spcBef>
              <a:buClr>
                <a:srgbClr val="C00000"/>
              </a:buClr>
            </a:pPr>
            <a:endParaRPr lang="en-US" sz="1400" b="1" dirty="0">
              <a:solidFill>
                <a:schemeClr val="tx1"/>
              </a:solidFill>
              <a:latin typeface="+mn-lt"/>
            </a:endParaRPr>
          </a:p>
          <a:p>
            <a:pPr algn="just">
              <a:spcBef>
                <a:spcPts val="0"/>
              </a:spcBef>
              <a:buClr>
                <a:srgbClr val="C00000"/>
              </a:buClr>
            </a:pPr>
            <a:endParaRPr lang="tr-TR" sz="1400" b="1" dirty="0">
              <a:solidFill>
                <a:schemeClr val="tx1"/>
              </a:solidFill>
              <a:latin typeface="+mn-lt"/>
            </a:endParaRPr>
          </a:p>
          <a:p>
            <a:pPr algn="just">
              <a:spcBef>
                <a:spcPts val="0"/>
              </a:spcBef>
            </a:pPr>
            <a:endParaRPr lang="en-US" sz="1400" dirty="0">
              <a:latin typeface="+mn-lt"/>
              <a:ea typeface="Chronicle Display Black" charset="0"/>
              <a:cs typeface="Chronicle Display Black" charset="0"/>
            </a:endParaRPr>
          </a:p>
          <a:p>
            <a:pPr algn="just">
              <a:spcBef>
                <a:spcPts val="0"/>
              </a:spcBef>
            </a:pPr>
            <a:endParaRPr lang="en-US" sz="1400" dirty="0">
              <a:latin typeface="+mn-lt"/>
              <a:ea typeface="Chronicle Display Black" charset="0"/>
              <a:cs typeface="Chronicle Display Black" charset="0"/>
            </a:endParaRPr>
          </a:p>
        </p:txBody>
      </p:sp>
      <p:grpSp>
        <p:nvGrpSpPr>
          <p:cNvPr id="18" name="Group 10">
            <a:extLst>
              <a:ext uri="{FF2B5EF4-FFF2-40B4-BE49-F238E27FC236}">
                <a16:creationId xmlns:a16="http://schemas.microsoft.com/office/drawing/2014/main" id="{DFFAB1C3-C35F-4EFA-A50A-B8BE0E1CFA95}"/>
              </a:ext>
            </a:extLst>
          </p:cNvPr>
          <p:cNvGrpSpPr/>
          <p:nvPr/>
        </p:nvGrpSpPr>
        <p:grpSpPr>
          <a:xfrm>
            <a:off x="10089660" y="4830945"/>
            <a:ext cx="2006579" cy="1519140"/>
            <a:chOff x="1063625" y="1603375"/>
            <a:chExt cx="2036763" cy="1855788"/>
          </a:xfrm>
        </p:grpSpPr>
        <p:sp>
          <p:nvSpPr>
            <p:cNvPr id="19" name="Freeform 9">
              <a:extLst>
                <a:ext uri="{FF2B5EF4-FFF2-40B4-BE49-F238E27FC236}">
                  <a16:creationId xmlns:a16="http://schemas.microsoft.com/office/drawing/2014/main" id="{2DCF6B37-6DBC-4662-BDFD-D0B5BC106CFC}"/>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0DFECC4E-D6E2-45F2-BB99-4C8E0544BDD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100" b="1" dirty="0"/>
            </a:p>
            <a:p>
              <a:endParaRPr lang="tr-TR" sz="1100" b="1" dirty="0"/>
            </a:p>
            <a:p>
              <a:endParaRPr lang="tr-TR" sz="1100" b="1" dirty="0"/>
            </a:p>
            <a:p>
              <a:endParaRPr lang="tr-TR" sz="1100" b="1" i="1" dirty="0">
                <a:solidFill>
                  <a:srgbClr val="1B2C57"/>
                </a:solidFill>
              </a:endParaRPr>
            </a:p>
            <a:p>
              <a:r>
                <a:rPr lang="tr-TR" sz="1100" b="1" i="1" dirty="0">
                  <a:solidFill>
                    <a:srgbClr val="1B2C57"/>
                  </a:solidFill>
                </a:rPr>
                <a:t>Proje Başına </a:t>
              </a:r>
              <a:r>
                <a:rPr lang="tr-TR" sz="1100" b="1" i="1" dirty="0">
                  <a:solidFill>
                    <a:srgbClr val="C00000"/>
                  </a:solidFill>
                </a:rPr>
                <a:t>7,2 Milyon TL</a:t>
              </a:r>
              <a:endParaRPr lang="en-US" sz="1100" b="1" i="1" dirty="0">
                <a:solidFill>
                  <a:srgbClr val="C00000"/>
                </a:solidFill>
              </a:endParaRPr>
            </a:p>
          </p:txBody>
        </p:sp>
      </p:grpSp>
      <p:sp>
        <p:nvSpPr>
          <p:cNvPr id="21" name="Freeform 11">
            <a:extLst>
              <a:ext uri="{FF2B5EF4-FFF2-40B4-BE49-F238E27FC236}">
                <a16:creationId xmlns:a16="http://schemas.microsoft.com/office/drawing/2014/main" id="{0D3CA397-D834-4D84-ABBA-F252C91A82DE}"/>
              </a:ext>
            </a:extLst>
          </p:cNvPr>
          <p:cNvSpPr>
            <a:spLocks noChangeArrowheads="1"/>
          </p:cNvSpPr>
          <p:nvPr/>
        </p:nvSpPr>
        <p:spPr bwMode="auto">
          <a:xfrm>
            <a:off x="10810063" y="5018441"/>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2" name="Dikdörtgen 21">
            <a:extLst>
              <a:ext uri="{FF2B5EF4-FFF2-40B4-BE49-F238E27FC236}">
                <a16:creationId xmlns:a16="http://schemas.microsoft.com/office/drawing/2014/main" id="{59425AE9-5E69-4778-A7FD-03D431A8AEC4}"/>
              </a:ext>
            </a:extLst>
          </p:cNvPr>
          <p:cNvSpPr/>
          <p:nvPr/>
        </p:nvSpPr>
        <p:spPr>
          <a:xfrm flipV="1">
            <a:off x="-2" y="1570399"/>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sp>
        <p:nvSpPr>
          <p:cNvPr id="23" name="Freeform 11">
            <a:extLst>
              <a:ext uri="{FF2B5EF4-FFF2-40B4-BE49-F238E27FC236}">
                <a16:creationId xmlns:a16="http://schemas.microsoft.com/office/drawing/2014/main" id="{3C4D26E9-43AB-4838-A12A-432AC13C2C5B}"/>
              </a:ext>
            </a:extLst>
          </p:cNvPr>
          <p:cNvSpPr>
            <a:spLocks noChangeArrowheads="1"/>
          </p:cNvSpPr>
          <p:nvPr/>
        </p:nvSpPr>
        <p:spPr bwMode="auto">
          <a:xfrm>
            <a:off x="4457590" y="4830945"/>
            <a:ext cx="465329" cy="303592"/>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24" name="Düz Bağlayıcı 23">
            <a:extLst>
              <a:ext uri="{FF2B5EF4-FFF2-40B4-BE49-F238E27FC236}">
                <a16:creationId xmlns:a16="http://schemas.microsoft.com/office/drawing/2014/main" id="{E270189E-D5D2-433C-9385-A40456E72184}"/>
              </a:ext>
            </a:extLst>
          </p:cNvPr>
          <p:cNvCxnSpPr>
            <a:cxnSpLocks/>
          </p:cNvCxnSpPr>
          <p:nvPr/>
        </p:nvCxnSpPr>
        <p:spPr>
          <a:xfrm>
            <a:off x="5946577" y="1749724"/>
            <a:ext cx="0" cy="46637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Resim 24">
            <a:extLst>
              <a:ext uri="{FF2B5EF4-FFF2-40B4-BE49-F238E27FC236}">
                <a16:creationId xmlns:a16="http://schemas.microsoft.com/office/drawing/2014/main" id="{6F7791B2-444D-467D-A79D-7553C67950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7821" y="3937560"/>
            <a:ext cx="3404181" cy="1914852"/>
          </a:xfrm>
          <a:prstGeom prst="rect">
            <a:avLst/>
          </a:prstGeom>
        </p:spPr>
      </p:pic>
      <p:pic>
        <p:nvPicPr>
          <p:cNvPr id="26" name="Resim 25">
            <a:extLst>
              <a:ext uri="{FF2B5EF4-FFF2-40B4-BE49-F238E27FC236}">
                <a16:creationId xmlns:a16="http://schemas.microsoft.com/office/drawing/2014/main" id="{93FD331F-BB92-492A-BF38-5822A5477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4921" y="3937560"/>
            <a:ext cx="3406396" cy="1914852"/>
          </a:xfrm>
          <a:prstGeom prst="rect">
            <a:avLst/>
          </a:prstGeom>
        </p:spPr>
      </p:pic>
    </p:spTree>
    <p:extLst>
      <p:ext uri="{BB962C8B-B14F-4D97-AF65-F5344CB8AC3E}">
        <p14:creationId xmlns:p14="http://schemas.microsoft.com/office/powerpoint/2010/main" val="11883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F1B8110-13DC-4AB3-8F8C-CA29586B219D}"/>
              </a:ext>
            </a:extLst>
          </p:cNvPr>
          <p:cNvSpPr txBox="1">
            <a:spLocks/>
          </p:cNvSpPr>
          <p:nvPr/>
        </p:nvSpPr>
        <p:spPr>
          <a:xfrm>
            <a:off x="250167" y="1676551"/>
            <a:ext cx="11776992" cy="46175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buSzPct val="100000"/>
            </a:pPr>
            <a:r>
              <a:rPr lang="en-US" sz="1400" b="1" dirty="0">
                <a:solidFill>
                  <a:schemeClr val="accent1">
                    <a:lumMod val="75000"/>
                  </a:schemeClr>
                </a:solidFill>
                <a:latin typeface="+mn-lt"/>
              </a:rPr>
              <a:t>   </a:t>
            </a:r>
            <a:r>
              <a:rPr lang="tr-TR" sz="1400" b="1" dirty="0">
                <a:solidFill>
                  <a:schemeClr val="accent1">
                    <a:lumMod val="75000"/>
                  </a:schemeClr>
                </a:solidFill>
                <a:latin typeface="+mn-lt"/>
              </a:rPr>
              <a:t>E- İhracatı Geliştirme Projesi </a:t>
            </a:r>
            <a:r>
              <a:rPr lang="tr-TR" sz="1200" dirty="0">
                <a:solidFill>
                  <a:schemeClr val="accent1">
                    <a:lumMod val="75000"/>
                  </a:schemeClr>
                </a:solidFill>
                <a:latin typeface="+mn-lt"/>
              </a:rPr>
              <a:t>(Aynı anda en fazla 2 proje</a:t>
            </a:r>
            <a:r>
              <a:rPr lang="en-US" sz="1200" dirty="0">
                <a:solidFill>
                  <a:schemeClr val="accent1">
                    <a:lumMod val="75000"/>
                  </a:schemeClr>
                </a:solidFill>
                <a:latin typeface="+mn-lt"/>
              </a:rPr>
              <a:t>)</a:t>
            </a:r>
          </a:p>
        </p:txBody>
      </p:sp>
      <p:sp>
        <p:nvSpPr>
          <p:cNvPr id="5" name="Dikdörtgen 4">
            <a:extLst>
              <a:ext uri="{FF2B5EF4-FFF2-40B4-BE49-F238E27FC236}">
                <a16:creationId xmlns:a16="http://schemas.microsoft.com/office/drawing/2014/main" id="{D77A232A-2143-4BD7-B1AC-C74FE0F5C1E5}"/>
              </a:ext>
            </a:extLst>
          </p:cNvPr>
          <p:cNvSpPr/>
          <p:nvPr/>
        </p:nvSpPr>
        <p:spPr>
          <a:xfrm>
            <a:off x="250167" y="1932525"/>
            <a:ext cx="5205616" cy="2031325"/>
          </a:xfrm>
          <a:prstGeom prst="rect">
            <a:avLst/>
          </a:prstGeom>
        </p:spPr>
        <p:txBody>
          <a:bodyPr wrap="square">
            <a:spAutoFit/>
          </a:bodyPr>
          <a:lstStyle/>
          <a:p>
            <a:pPr algn="just">
              <a:buClr>
                <a:srgbClr val="0070C0"/>
              </a:buClr>
              <a:buSzPct val="130000"/>
            </a:pPr>
            <a:r>
              <a:rPr lang="tr-TR" sz="1400" dirty="0">
                <a:solidFill>
                  <a:srgbClr val="1E315D"/>
                </a:solidFill>
              </a:rPr>
              <a:t>İşbirliği kuruluşlarının, üyelerinin e-ihracata yönelik ortak olarak hareket etmesini ve ülke koşulları ya da pazaryerinin getirdiği şartlar nedeniyle doğrudan pazara girişte sorun yaşanan hedef ülkeler ve pazaryerlerine  girişlerini sağlamak üzere geliştirecekleri proje giderlerini desteklemenin bu şirketlerin e-ihracat yapmalarını kolaylaştıracağı düşünülmektedir. Ortak hareket edilmesi suretiyle maliyetlerin düşürülmesi ve şirketlerin bireysel olarak pazara girişte tereddüt ettiği hedef pazarlarda Türk ürünlerinin yer alması amaçlanmaktadır.</a:t>
            </a:r>
          </a:p>
        </p:txBody>
      </p:sp>
      <p:grpSp>
        <p:nvGrpSpPr>
          <p:cNvPr id="6" name="Grup 5">
            <a:extLst>
              <a:ext uri="{FF2B5EF4-FFF2-40B4-BE49-F238E27FC236}">
                <a16:creationId xmlns:a16="http://schemas.microsoft.com/office/drawing/2014/main" id="{D68E8DBE-A673-4A17-B3BA-47CCD3EA2461}"/>
              </a:ext>
            </a:extLst>
          </p:cNvPr>
          <p:cNvGrpSpPr/>
          <p:nvPr/>
        </p:nvGrpSpPr>
        <p:grpSpPr>
          <a:xfrm>
            <a:off x="3198196" y="735574"/>
            <a:ext cx="6515625" cy="616624"/>
            <a:chOff x="3387882" y="567275"/>
            <a:chExt cx="5535624" cy="567733"/>
          </a:xfrm>
        </p:grpSpPr>
        <p:pic>
          <p:nvPicPr>
            <p:cNvPr id="7" name="Picture 26">
              <a:extLst>
                <a:ext uri="{FF2B5EF4-FFF2-40B4-BE49-F238E27FC236}">
                  <a16:creationId xmlns:a16="http://schemas.microsoft.com/office/drawing/2014/main" id="{FC026553-C7F3-463B-824D-AEEFD6E1A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8" name="Grup 7">
              <a:extLst>
                <a:ext uri="{FF2B5EF4-FFF2-40B4-BE49-F238E27FC236}">
                  <a16:creationId xmlns:a16="http://schemas.microsoft.com/office/drawing/2014/main" id="{601E2B90-BA75-43A9-9B34-A7360833BD01}"/>
                </a:ext>
              </a:extLst>
            </p:cNvPr>
            <p:cNvGrpSpPr/>
            <p:nvPr/>
          </p:nvGrpSpPr>
          <p:grpSpPr>
            <a:xfrm>
              <a:off x="3387883" y="567275"/>
              <a:ext cx="5535623" cy="560536"/>
              <a:chOff x="3387883" y="567275"/>
              <a:chExt cx="5535623" cy="560536"/>
            </a:xfrm>
          </p:grpSpPr>
          <p:pic>
            <p:nvPicPr>
              <p:cNvPr id="9" name="Picture 33">
                <a:extLst>
                  <a:ext uri="{FF2B5EF4-FFF2-40B4-BE49-F238E27FC236}">
                    <a16:creationId xmlns:a16="http://schemas.microsoft.com/office/drawing/2014/main" id="{873CAAC0-292A-4CF4-9075-7E0341D4D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0" name="TextBox 37">
                <a:extLst>
                  <a:ext uri="{FF2B5EF4-FFF2-40B4-BE49-F238E27FC236}">
                    <a16:creationId xmlns:a16="http://schemas.microsoft.com/office/drawing/2014/main" id="{CDD37A00-7485-4649-A21E-2A31FC960BF9}"/>
                  </a:ext>
                </a:extLst>
              </p:cNvPr>
              <p:cNvSpPr txBox="1"/>
              <p:nvPr/>
            </p:nvSpPr>
            <p:spPr>
              <a:xfrm>
                <a:off x="3783949" y="644431"/>
                <a:ext cx="5139557" cy="425060"/>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300" b="1" dirty="0">
                    <a:solidFill>
                      <a:schemeClr val="accent4">
                        <a:lumMod val="60000"/>
                        <a:lumOff val="40000"/>
                      </a:schemeClr>
                    </a:solidFill>
                    <a:latin typeface="Calibri" panose="020F0502020204030204" pitchFamily="34" charset="0"/>
                    <a:cs typeface="Arial" panose="020B0604020202020204" pitchFamily="34" charset="0"/>
                  </a:rPr>
                  <a:t>İŞBİRLİĞİ KURULUŞLARINA YÖNELİK DESTEKLER</a:t>
                </a:r>
              </a:p>
            </p:txBody>
          </p:sp>
        </p:grpSp>
      </p:grpSp>
      <p:grpSp>
        <p:nvGrpSpPr>
          <p:cNvPr id="12" name="Group 10">
            <a:extLst>
              <a:ext uri="{FF2B5EF4-FFF2-40B4-BE49-F238E27FC236}">
                <a16:creationId xmlns:a16="http://schemas.microsoft.com/office/drawing/2014/main" id="{6F274EFC-71F1-4D93-9322-1EAB609D8228}"/>
              </a:ext>
            </a:extLst>
          </p:cNvPr>
          <p:cNvGrpSpPr/>
          <p:nvPr/>
        </p:nvGrpSpPr>
        <p:grpSpPr>
          <a:xfrm>
            <a:off x="3557118" y="5181449"/>
            <a:ext cx="2006580" cy="1519140"/>
            <a:chOff x="1063624" y="1603375"/>
            <a:chExt cx="2036764" cy="1855788"/>
          </a:xfrm>
        </p:grpSpPr>
        <p:sp>
          <p:nvSpPr>
            <p:cNvPr id="13" name="Freeform 9">
              <a:extLst>
                <a:ext uri="{FF2B5EF4-FFF2-40B4-BE49-F238E27FC236}">
                  <a16:creationId xmlns:a16="http://schemas.microsoft.com/office/drawing/2014/main" id="{32067315-641C-464D-A658-13CB0843E92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B234246A-8294-4E43-AE2E-D2A151C59EE9}"/>
                </a:ext>
              </a:extLst>
            </p:cNvPr>
            <p:cNvSpPr>
              <a:spLocks/>
            </p:cNvSpPr>
            <p:nvPr/>
          </p:nvSpPr>
          <p:spPr bwMode="auto">
            <a:xfrm>
              <a:off x="1063624" y="1603375"/>
              <a:ext cx="197051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200" b="1" dirty="0"/>
            </a:p>
            <a:p>
              <a:endParaRPr lang="tr-TR" sz="1200" b="1" dirty="0"/>
            </a:p>
            <a:p>
              <a:endParaRPr lang="tr-TR" sz="1200" b="1" dirty="0">
                <a:solidFill>
                  <a:srgbClr val="1B2C57"/>
                </a:solidFill>
              </a:endParaRPr>
            </a:p>
            <a:p>
              <a:r>
                <a:rPr lang="tr-TR" sz="1200" b="1" i="1" dirty="0">
                  <a:solidFill>
                    <a:srgbClr val="1B2C57"/>
                  </a:solidFill>
                </a:rPr>
                <a:t>Proje Başına </a:t>
              </a:r>
              <a:r>
                <a:rPr lang="tr-TR" sz="1200" b="1" i="1" dirty="0">
                  <a:solidFill>
                    <a:srgbClr val="C00000"/>
                  </a:solidFill>
                </a:rPr>
                <a:t>27,1 Milyon TL</a:t>
              </a:r>
              <a:endParaRPr lang="en-US" sz="1200" b="1" i="1" dirty="0">
                <a:solidFill>
                  <a:srgbClr val="C00000"/>
                </a:solidFill>
              </a:endParaRPr>
            </a:p>
          </p:txBody>
        </p:sp>
      </p:grpSp>
      <p:sp>
        <p:nvSpPr>
          <p:cNvPr id="15" name="Freeform 11">
            <a:extLst>
              <a:ext uri="{FF2B5EF4-FFF2-40B4-BE49-F238E27FC236}">
                <a16:creationId xmlns:a16="http://schemas.microsoft.com/office/drawing/2014/main" id="{640C1100-D27C-4E1A-A30F-E087620983C9}"/>
              </a:ext>
            </a:extLst>
          </p:cNvPr>
          <p:cNvSpPr>
            <a:spLocks noChangeArrowheads="1"/>
          </p:cNvSpPr>
          <p:nvPr/>
        </p:nvSpPr>
        <p:spPr bwMode="auto">
          <a:xfrm>
            <a:off x="4211142" y="5259719"/>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2" name="Dikdörtgen 21">
            <a:extLst>
              <a:ext uri="{FF2B5EF4-FFF2-40B4-BE49-F238E27FC236}">
                <a16:creationId xmlns:a16="http://schemas.microsoft.com/office/drawing/2014/main" id="{EACAEBAE-3632-408B-8C12-CD30D672594C}"/>
              </a:ext>
            </a:extLst>
          </p:cNvPr>
          <p:cNvSpPr/>
          <p:nvPr/>
        </p:nvSpPr>
        <p:spPr>
          <a:xfrm flipV="1">
            <a:off x="0" y="1598281"/>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cxnSp>
        <p:nvCxnSpPr>
          <p:cNvPr id="17" name="Düz Bağlayıcı 16">
            <a:extLst>
              <a:ext uri="{FF2B5EF4-FFF2-40B4-BE49-F238E27FC236}">
                <a16:creationId xmlns:a16="http://schemas.microsoft.com/office/drawing/2014/main" id="{8220A25C-AE02-42B6-ACFF-B4695E690934}"/>
              </a:ext>
            </a:extLst>
          </p:cNvPr>
          <p:cNvCxnSpPr>
            <a:cxnSpLocks/>
          </p:cNvCxnSpPr>
          <p:nvPr/>
        </p:nvCxnSpPr>
        <p:spPr>
          <a:xfrm>
            <a:off x="5847426" y="1787089"/>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2" name="Dikdörtgen 1">
            <a:extLst>
              <a:ext uri="{FF2B5EF4-FFF2-40B4-BE49-F238E27FC236}">
                <a16:creationId xmlns:a16="http://schemas.microsoft.com/office/drawing/2014/main" id="{8810AC44-6AF1-4157-9BD5-1A03DA028A89}"/>
              </a:ext>
            </a:extLst>
          </p:cNvPr>
          <p:cNvSpPr/>
          <p:nvPr/>
        </p:nvSpPr>
        <p:spPr>
          <a:xfrm>
            <a:off x="5991697" y="1634374"/>
            <a:ext cx="2209451" cy="307777"/>
          </a:xfrm>
          <a:prstGeom prst="rect">
            <a:avLst/>
          </a:prstGeom>
        </p:spPr>
        <p:txBody>
          <a:bodyPr wrap="none">
            <a:spAutoFit/>
          </a:bodyPr>
          <a:lstStyle/>
          <a:p>
            <a:pPr algn="ctr">
              <a:buClr>
                <a:srgbClr val="C00000"/>
              </a:buClr>
            </a:pPr>
            <a:r>
              <a:rPr lang="tr-TR" sz="1400" b="1" dirty="0">
                <a:solidFill>
                  <a:schemeClr val="accent1">
                    <a:lumMod val="75000"/>
                  </a:schemeClr>
                </a:solidFill>
              </a:rPr>
              <a:t>Türkiye E-ihracat Platformu</a:t>
            </a:r>
          </a:p>
        </p:txBody>
      </p:sp>
      <p:sp>
        <p:nvSpPr>
          <p:cNvPr id="3" name="Dikdörtgen 2">
            <a:extLst>
              <a:ext uri="{FF2B5EF4-FFF2-40B4-BE49-F238E27FC236}">
                <a16:creationId xmlns:a16="http://schemas.microsoft.com/office/drawing/2014/main" id="{5FB53BF7-B58D-47CA-A076-271DDA4848F9}"/>
              </a:ext>
            </a:extLst>
          </p:cNvPr>
          <p:cNvSpPr/>
          <p:nvPr/>
        </p:nvSpPr>
        <p:spPr>
          <a:xfrm>
            <a:off x="6011691" y="1932525"/>
            <a:ext cx="6096000" cy="2092881"/>
          </a:xfrm>
          <a:prstGeom prst="rect">
            <a:avLst/>
          </a:prstGeom>
        </p:spPr>
        <p:txBody>
          <a:bodyPr>
            <a:spAutoFit/>
          </a:bodyPr>
          <a:lstStyle/>
          <a:p>
            <a:pPr algn="just">
              <a:buClr>
                <a:srgbClr val="C00000"/>
              </a:buClr>
              <a:buSzPct val="130000"/>
            </a:pPr>
            <a:r>
              <a:rPr lang="tr-TR" sz="1300" dirty="0">
                <a:solidFill>
                  <a:srgbClr val="1E315D"/>
                </a:solidFill>
              </a:rPr>
              <a:t>Türkiye’nin ihracatçı envanterinin dijital ortama taşınmasına, ihracatçılarımızın farklı ülkelerde yer alan ithalatçılar için ulaşılabilir olmasına, ihracatçıların belirli limitler dâhilinde siparişlerini platform üzerinden alabilmelerine, Ticaret Müşavirlikleri/Ticaret Ataşeliklerinin ya da ithalatçıların doğrudan iletecekleri taleplerin ve ülkemizde yapılacak önemli etkinliklere ilişkin bilgilerin platform üzerinden ilan edilmesine, kayıt yaptıran ithalatçılara bu etkinliklerin duyurulmasına, ithalatçılar ile ihracatçıların buluşmasını sağlayacak her türlü mekanizmanın geliştirilmesine ve sonraki fazlarda ülkenin ve ihracatçıların ihtiyaçlarına bağlı olarak tüm ihracat işlemlerinin dijitalleşmesine olanak sağlamak üzere bir Milli Dijital B2B platformunun</a:t>
            </a:r>
            <a:r>
              <a:rPr lang="en-US" sz="1300" dirty="0">
                <a:solidFill>
                  <a:srgbClr val="1E315D"/>
                </a:solidFill>
              </a:rPr>
              <a:t> (B2B Milli Platform)</a:t>
            </a:r>
            <a:r>
              <a:rPr lang="tr-TR" sz="1300" dirty="0">
                <a:solidFill>
                  <a:srgbClr val="1E315D"/>
                </a:solidFill>
              </a:rPr>
              <a:t> kurulması hedeflenmektedir. </a:t>
            </a:r>
          </a:p>
        </p:txBody>
      </p:sp>
      <p:grpSp>
        <p:nvGrpSpPr>
          <p:cNvPr id="23" name="Group 10">
            <a:extLst>
              <a:ext uri="{FF2B5EF4-FFF2-40B4-BE49-F238E27FC236}">
                <a16:creationId xmlns:a16="http://schemas.microsoft.com/office/drawing/2014/main" id="{7143A308-E0EA-4C91-8F14-126FB3C4BD6B}"/>
              </a:ext>
            </a:extLst>
          </p:cNvPr>
          <p:cNvGrpSpPr/>
          <p:nvPr/>
        </p:nvGrpSpPr>
        <p:grpSpPr>
          <a:xfrm>
            <a:off x="9914794" y="5387007"/>
            <a:ext cx="1903950" cy="1428781"/>
            <a:chOff x="1063624" y="1603376"/>
            <a:chExt cx="2036764" cy="1855787"/>
          </a:xfrm>
        </p:grpSpPr>
        <p:sp>
          <p:nvSpPr>
            <p:cNvPr id="24" name="Freeform 9">
              <a:extLst>
                <a:ext uri="{FF2B5EF4-FFF2-40B4-BE49-F238E27FC236}">
                  <a16:creationId xmlns:a16="http://schemas.microsoft.com/office/drawing/2014/main" id="{FC6DCCB7-9425-4D02-9E90-CBB02DE15F6B}"/>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E4BF912E-8C5F-443C-8F34-1CBBFC212753}"/>
                </a:ext>
              </a:extLst>
            </p:cNvPr>
            <p:cNvSpPr>
              <a:spLocks/>
            </p:cNvSpPr>
            <p:nvPr/>
          </p:nvSpPr>
          <p:spPr bwMode="auto">
            <a:xfrm>
              <a:off x="1063624" y="1603376"/>
              <a:ext cx="1947863" cy="1800224"/>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tr-TR" sz="1100" b="1" dirty="0"/>
            </a:p>
            <a:p>
              <a:endParaRPr lang="tr-TR" sz="1100" b="1" dirty="0"/>
            </a:p>
            <a:p>
              <a:endParaRPr lang="tr-TR" sz="1100" b="1" dirty="0"/>
            </a:p>
            <a:p>
              <a:r>
                <a:rPr lang="tr-TR" sz="1100" b="1" dirty="0">
                  <a:solidFill>
                    <a:srgbClr val="1B2C57"/>
                  </a:solidFill>
                </a:rPr>
                <a:t>En fazla </a:t>
              </a:r>
              <a:r>
                <a:rPr lang="tr-TR" sz="1100" b="1" dirty="0">
                  <a:solidFill>
                    <a:srgbClr val="C00000"/>
                  </a:solidFill>
                </a:rPr>
                <a:t>5 yıl süresince</a:t>
              </a:r>
              <a:r>
                <a:rPr lang="tr-TR" sz="1100" b="1" dirty="0">
                  <a:solidFill>
                    <a:srgbClr val="1B2C57"/>
                  </a:solidFill>
                </a:rPr>
                <a:t>, </a:t>
              </a:r>
              <a:r>
                <a:rPr lang="tr-TR" sz="1100" b="1" dirty="0">
                  <a:solidFill>
                    <a:srgbClr val="C00000"/>
                  </a:solidFill>
                </a:rPr>
                <a:t>yıllık en fazla 271,4 Milyon TL</a:t>
              </a:r>
              <a:endParaRPr lang="en-US" sz="1100" b="1" dirty="0">
                <a:solidFill>
                  <a:srgbClr val="C00000"/>
                </a:solidFill>
              </a:endParaRPr>
            </a:p>
          </p:txBody>
        </p:sp>
      </p:grpSp>
      <p:sp>
        <p:nvSpPr>
          <p:cNvPr id="26" name="Freeform 11">
            <a:extLst>
              <a:ext uri="{FF2B5EF4-FFF2-40B4-BE49-F238E27FC236}">
                <a16:creationId xmlns:a16="http://schemas.microsoft.com/office/drawing/2014/main" id="{D5D12596-94F4-4383-BEED-E791FD8AC226}"/>
              </a:ext>
            </a:extLst>
          </p:cNvPr>
          <p:cNvSpPr>
            <a:spLocks noChangeArrowheads="1"/>
          </p:cNvSpPr>
          <p:nvPr/>
        </p:nvSpPr>
        <p:spPr bwMode="auto">
          <a:xfrm>
            <a:off x="10481781" y="5435177"/>
            <a:ext cx="633912" cy="496735"/>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pic>
        <p:nvPicPr>
          <p:cNvPr id="28" name="Resim 27">
            <a:extLst>
              <a:ext uri="{FF2B5EF4-FFF2-40B4-BE49-F238E27FC236}">
                <a16:creationId xmlns:a16="http://schemas.microsoft.com/office/drawing/2014/main" id="{462F42E5-A5CF-446A-BD83-83B03EAABAE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97271" y="4029120"/>
            <a:ext cx="1903950" cy="1342493"/>
          </a:xfrm>
          <a:prstGeom prst="rect">
            <a:avLst/>
          </a:prstGeom>
          <a:ln>
            <a:noFill/>
          </a:ln>
          <a:effectLst>
            <a:softEdge rad="112500"/>
          </a:effectLst>
        </p:spPr>
      </p:pic>
      <p:pic>
        <p:nvPicPr>
          <p:cNvPr id="29" name="Resim 28">
            <a:extLst>
              <a:ext uri="{FF2B5EF4-FFF2-40B4-BE49-F238E27FC236}">
                <a16:creationId xmlns:a16="http://schemas.microsoft.com/office/drawing/2014/main" id="{AE7F498E-26B4-40CA-AEDA-D453BF855526}"/>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418303" y="4425391"/>
            <a:ext cx="760868" cy="507245"/>
          </a:xfrm>
          <a:prstGeom prst="roundRect">
            <a:avLst>
              <a:gd name="adj" fmla="val 8594"/>
            </a:avLst>
          </a:prstGeom>
          <a:solidFill>
            <a:srgbClr val="FFFFFF">
              <a:shade val="85000"/>
            </a:srgbClr>
          </a:solidFill>
          <a:ln>
            <a:noFill/>
          </a:ln>
          <a:effectLst>
            <a:glow rad="63500">
              <a:srgbClr val="FF0000">
                <a:alpha val="40000"/>
              </a:srgbClr>
            </a:glow>
            <a:reflection blurRad="6350" stA="50000" endA="300" endPos="55500" dist="50800" dir="5400000" sy="-100000" algn="bl" rotWithShape="0"/>
            <a:softEdge rad="50800"/>
          </a:effectLst>
        </p:spPr>
      </p:pic>
      <p:pic>
        <p:nvPicPr>
          <p:cNvPr id="30" name="Resim 29">
            <a:extLst>
              <a:ext uri="{FF2B5EF4-FFF2-40B4-BE49-F238E27FC236}">
                <a16:creationId xmlns:a16="http://schemas.microsoft.com/office/drawing/2014/main" id="{B0DDAA4E-AD45-4984-8C35-BD35B58009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6261" y="4353252"/>
            <a:ext cx="3047129" cy="1812934"/>
          </a:xfrm>
          <a:prstGeom prst="rect">
            <a:avLst/>
          </a:prstGeom>
        </p:spPr>
      </p:pic>
      <p:pic>
        <p:nvPicPr>
          <p:cNvPr id="18" name="Resim 17">
            <a:extLst>
              <a:ext uri="{FF2B5EF4-FFF2-40B4-BE49-F238E27FC236}">
                <a16:creationId xmlns:a16="http://schemas.microsoft.com/office/drawing/2014/main" id="{4DCE7F6F-FBB6-480E-B25F-DBE6822DA57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51332" y="4353252"/>
            <a:ext cx="3175828" cy="1812934"/>
          </a:xfrm>
          <a:prstGeom prst="rect">
            <a:avLst/>
          </a:prstGeom>
        </p:spPr>
      </p:pic>
    </p:spTree>
    <p:extLst>
      <p:ext uri="{BB962C8B-B14F-4D97-AF65-F5344CB8AC3E}">
        <p14:creationId xmlns:p14="http://schemas.microsoft.com/office/powerpoint/2010/main" val="149540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CF9EC342-3CC2-46FA-99F8-B2718B2C0A18}"/>
              </a:ext>
            </a:extLst>
          </p:cNvPr>
          <p:cNvGrpSpPr/>
          <p:nvPr/>
        </p:nvGrpSpPr>
        <p:grpSpPr>
          <a:xfrm>
            <a:off x="2838186" y="728084"/>
            <a:ext cx="6515625" cy="616624"/>
            <a:chOff x="3387882" y="567275"/>
            <a:chExt cx="5535624" cy="567733"/>
          </a:xfrm>
        </p:grpSpPr>
        <p:pic>
          <p:nvPicPr>
            <p:cNvPr id="4" name="Picture 26">
              <a:extLst>
                <a:ext uri="{FF2B5EF4-FFF2-40B4-BE49-F238E27FC236}">
                  <a16:creationId xmlns:a16="http://schemas.microsoft.com/office/drawing/2014/main" id="{E5E853A0-0DA2-44DA-BAE7-2F81731137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48F9432B-DA0F-4841-821F-EAEE2646B015}"/>
                </a:ext>
              </a:extLst>
            </p:cNvPr>
            <p:cNvGrpSpPr/>
            <p:nvPr/>
          </p:nvGrpSpPr>
          <p:grpSpPr>
            <a:xfrm>
              <a:off x="3387883" y="567275"/>
              <a:ext cx="5476277" cy="560536"/>
              <a:chOff x="3387883" y="567275"/>
              <a:chExt cx="5476277" cy="560536"/>
            </a:xfrm>
          </p:grpSpPr>
          <p:pic>
            <p:nvPicPr>
              <p:cNvPr id="6" name="Picture 33">
                <a:extLst>
                  <a:ext uri="{FF2B5EF4-FFF2-40B4-BE49-F238E27FC236}">
                    <a16:creationId xmlns:a16="http://schemas.microsoft.com/office/drawing/2014/main" id="{604F825A-57B7-4C1C-91BD-C0DCBF8F4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E4A01A55-A095-4B76-A7BF-2704DCC74B4D}"/>
                  </a:ext>
                </a:extLst>
              </p:cNvPr>
              <p:cNvSpPr txBox="1"/>
              <p:nvPr/>
            </p:nvSpPr>
            <p:spPr>
              <a:xfrm>
                <a:off x="3736342" y="644430"/>
                <a:ext cx="5127818" cy="4108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2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İŞBİRLİĞİ KURULUŞLARINA YÖNELİK DESTEKLER</a:t>
                </a:r>
              </a:p>
            </p:txBody>
          </p:sp>
        </p:grpSp>
      </p:grpSp>
      <p:graphicFrame>
        <p:nvGraphicFramePr>
          <p:cNvPr id="8" name="Tablo 7">
            <a:extLst>
              <a:ext uri="{FF2B5EF4-FFF2-40B4-BE49-F238E27FC236}">
                <a16:creationId xmlns:a16="http://schemas.microsoft.com/office/drawing/2014/main" id="{4E16B254-AEEC-4053-87A3-ED9EE98C1E1D}"/>
              </a:ext>
            </a:extLst>
          </p:cNvPr>
          <p:cNvGraphicFramePr>
            <a:graphicFrameLocks noGrp="1"/>
          </p:cNvGraphicFramePr>
          <p:nvPr>
            <p:extLst/>
          </p:nvPr>
        </p:nvGraphicFramePr>
        <p:xfrm>
          <a:off x="0" y="2141979"/>
          <a:ext cx="12192000" cy="3434733"/>
        </p:xfrm>
        <a:graphic>
          <a:graphicData uri="http://schemas.openxmlformats.org/drawingml/2006/table">
            <a:tbl>
              <a:tblPr/>
              <a:tblGrid>
                <a:gridCol w="3497878">
                  <a:extLst>
                    <a:ext uri="{9D8B030D-6E8A-4147-A177-3AD203B41FA5}">
                      <a16:colId xmlns:a16="http://schemas.microsoft.com/office/drawing/2014/main" val="1926821201"/>
                    </a:ext>
                  </a:extLst>
                </a:gridCol>
                <a:gridCol w="1031091">
                  <a:extLst>
                    <a:ext uri="{9D8B030D-6E8A-4147-A177-3AD203B41FA5}">
                      <a16:colId xmlns:a16="http://schemas.microsoft.com/office/drawing/2014/main" val="3402289983"/>
                    </a:ext>
                  </a:extLst>
                </a:gridCol>
                <a:gridCol w="1194239">
                  <a:extLst>
                    <a:ext uri="{9D8B030D-6E8A-4147-A177-3AD203B41FA5}">
                      <a16:colId xmlns:a16="http://schemas.microsoft.com/office/drawing/2014/main" val="3728308920"/>
                    </a:ext>
                  </a:extLst>
                </a:gridCol>
                <a:gridCol w="1031091">
                  <a:extLst>
                    <a:ext uri="{9D8B030D-6E8A-4147-A177-3AD203B41FA5}">
                      <a16:colId xmlns:a16="http://schemas.microsoft.com/office/drawing/2014/main" val="910681352"/>
                    </a:ext>
                  </a:extLst>
                </a:gridCol>
                <a:gridCol w="1109403">
                  <a:extLst>
                    <a:ext uri="{9D8B030D-6E8A-4147-A177-3AD203B41FA5}">
                      <a16:colId xmlns:a16="http://schemas.microsoft.com/office/drawing/2014/main" val="2204515828"/>
                    </a:ext>
                  </a:extLst>
                </a:gridCol>
                <a:gridCol w="861417">
                  <a:extLst>
                    <a:ext uri="{9D8B030D-6E8A-4147-A177-3AD203B41FA5}">
                      <a16:colId xmlns:a16="http://schemas.microsoft.com/office/drawing/2014/main" val="3769613365"/>
                    </a:ext>
                  </a:extLst>
                </a:gridCol>
                <a:gridCol w="1248077">
                  <a:extLst>
                    <a:ext uri="{9D8B030D-6E8A-4147-A177-3AD203B41FA5}">
                      <a16:colId xmlns:a16="http://schemas.microsoft.com/office/drawing/2014/main" val="74450933"/>
                    </a:ext>
                  </a:extLst>
                </a:gridCol>
                <a:gridCol w="2218804">
                  <a:extLst>
                    <a:ext uri="{9D8B030D-6E8A-4147-A177-3AD203B41FA5}">
                      <a16:colId xmlns:a16="http://schemas.microsoft.com/office/drawing/2014/main" val="432577341"/>
                    </a:ext>
                  </a:extLst>
                </a:gridCol>
              </a:tblGrid>
              <a:tr h="735939">
                <a:tc>
                  <a:txBody>
                    <a:bodyPr/>
                    <a:lstStyle/>
                    <a:p>
                      <a:pPr algn="l" fontAlgn="ctr"/>
                      <a:r>
                        <a:rPr lang="tr-TR" sz="1050" b="1" i="0" u="none" strike="noStrike" dirty="0">
                          <a:solidFill>
                            <a:srgbClr val="000000"/>
                          </a:solidFill>
                          <a:effectLst/>
                          <a:latin typeface="Calibri" panose="020F0502020204030204" pitchFamily="34" charset="0"/>
                        </a:rPr>
                        <a:t>DESTEKLER/YARARLANICILAR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noProof="0" dirty="0">
                          <a:solidFill>
                            <a:srgbClr val="000000"/>
                          </a:solidFill>
                          <a:effectLst/>
                          <a:latin typeface="Calibri" panose="020F0502020204030204" pitchFamily="34" charset="0"/>
                        </a:rPr>
                        <a:t>Şirketler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E-İhracat Konsorsiyumları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Perakende E-Ticaret Siteleri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B2B Platformlar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Pazaryerleri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İşbirliği Kuruluşları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Uygulanacak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4063401"/>
                  </a:ext>
                </a:extLst>
              </a:tr>
              <a:tr h="249693">
                <a:tc gridSpan="8">
                  <a:txBody>
                    <a:bodyPr/>
                    <a:lstStyle/>
                    <a:p>
                      <a:pPr algn="ctr" fontAlgn="ctr"/>
                      <a:r>
                        <a:rPr lang="tr-TR" sz="1050" b="1" i="0" u="none" strike="noStrike" dirty="0">
                          <a:solidFill>
                            <a:srgbClr val="000000"/>
                          </a:solidFill>
                          <a:effectLst/>
                          <a:latin typeface="Calibri" panose="020F0502020204030204" pitchFamily="34" charset="0"/>
                        </a:rPr>
                        <a:t>Proje Bazlı E-İhracat Destekleri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lnT w="6350" cap="flat" cmpd="sng" algn="ctr">
                      <a:solidFill>
                        <a:srgbClr val="000000"/>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16847782"/>
                  </a:ext>
                </a:extLst>
              </a:tr>
              <a:tr h="275976">
                <a:tc>
                  <a:txBody>
                    <a:bodyPr/>
                    <a:lstStyle/>
                    <a:p>
                      <a:pPr algn="l" fontAlgn="ctr"/>
                      <a:r>
                        <a:rPr lang="tr-TR" sz="1050" b="1" i="0" u="none" strike="noStrike" dirty="0">
                          <a:solidFill>
                            <a:srgbClr val="000000"/>
                          </a:solidFill>
                          <a:effectLst/>
                          <a:latin typeface="Calibri" panose="020F0502020204030204" pitchFamily="34" charset="0"/>
                        </a:rPr>
                        <a:t> </a:t>
                      </a:r>
                      <a:r>
                        <a:rPr lang="tr-TR" sz="1050" b="1" i="0" u="none" strike="noStrike" dirty="0" err="1">
                          <a:solidFill>
                            <a:srgbClr val="000000"/>
                          </a:solidFill>
                          <a:effectLst/>
                          <a:latin typeface="Calibri" panose="020F0502020204030204" pitchFamily="34" charset="0"/>
                        </a:rPr>
                        <a:t>Sektörel</a:t>
                      </a:r>
                      <a:r>
                        <a:rPr lang="tr-TR" sz="1050" b="1" i="0" u="none" strike="noStrike" dirty="0">
                          <a:solidFill>
                            <a:srgbClr val="000000"/>
                          </a:solidFill>
                          <a:effectLst/>
                          <a:latin typeface="Calibri" panose="020F0502020204030204" pitchFamily="34" charset="0"/>
                        </a:rPr>
                        <a:t> Ticaret, Alım Heyetleri ve Sanal Heyetler </a:t>
                      </a:r>
                      <a:r>
                        <a:rPr lang="tr-TR" sz="1050" b="1" i="0" u="none" strike="noStrike" dirty="0">
                          <a:solidFill>
                            <a:srgbClr val="FF0000"/>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824878"/>
                  </a:ext>
                </a:extLst>
              </a:tr>
              <a:tr h="249693">
                <a:tc>
                  <a:txBody>
                    <a:bodyPr/>
                    <a:lstStyle/>
                    <a:p>
                      <a:pPr algn="l" fontAlgn="ctr"/>
                      <a:r>
                        <a:rPr lang="tr-TR" sz="1050" b="1" i="0" u="none" strike="noStrike" dirty="0">
                          <a:solidFill>
                            <a:srgbClr val="000000"/>
                          </a:solidFill>
                          <a:effectLst/>
                          <a:latin typeface="Calibri" panose="020F0502020204030204" pitchFamily="34" charset="0"/>
                        </a:rPr>
                        <a:t> E- İhracatı Geliştirme Projeleri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Hedef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67899"/>
                  </a:ext>
                </a:extLst>
              </a:tr>
              <a:tr h="249693">
                <a:tc>
                  <a:txBody>
                    <a:bodyPr/>
                    <a:lstStyle/>
                    <a:p>
                      <a:pPr algn="l" fontAlgn="ctr"/>
                      <a:r>
                        <a:rPr lang="tr-TR" sz="1050" b="1" i="0" u="none" strike="noStrike" dirty="0">
                          <a:solidFill>
                            <a:srgbClr val="000000"/>
                          </a:solidFill>
                          <a:effectLst/>
                          <a:latin typeface="Calibri" panose="020F0502020204030204" pitchFamily="34" charset="0"/>
                        </a:rPr>
                        <a:t> E- İhracat Tanıtım Projesi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3898302"/>
                  </a:ext>
                </a:extLst>
              </a:tr>
              <a:tr h="275976">
                <a:tc>
                  <a:txBody>
                    <a:bodyPr/>
                    <a:lstStyle/>
                    <a:p>
                      <a:pPr algn="l" fontAlgn="ctr"/>
                      <a:r>
                        <a:rPr lang="tr-TR" sz="1050" b="1" i="0" u="none" strike="noStrike" dirty="0">
                          <a:solidFill>
                            <a:srgbClr val="000000"/>
                          </a:solidFill>
                          <a:effectLst/>
                          <a:latin typeface="Calibri" panose="020F0502020204030204" pitchFamily="34" charset="0"/>
                        </a:rPr>
                        <a:t> Türkiye E-İhracat Platformu</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50" b="0" i="0" u="none" strike="noStrike">
                          <a:solidFill>
                            <a:srgbClr val="FF0000"/>
                          </a:solidFill>
                          <a:effectLst/>
                          <a:latin typeface="Calibri" panose="020F0502020204030204" pitchFamily="34" charset="0"/>
                        </a:rPr>
                        <a:t>❎</a:t>
                      </a:r>
                      <a:endParaRPr lang="tr-TR" sz="1050" b="0" i="0" u="none" strike="noStrike" dirty="0">
                        <a:solidFill>
                          <a:srgbClr val="00B05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50" b="0" i="0" u="none" strike="noStrike">
                          <a:solidFill>
                            <a:srgbClr val="FF0000"/>
                          </a:solidFill>
                          <a:effectLst/>
                          <a:latin typeface="Calibri" panose="020F0502020204030204" pitchFamily="34" charset="0"/>
                        </a:rPr>
                        <a:t>❎</a:t>
                      </a:r>
                      <a:endParaRPr lang="tr-TR" sz="1050" b="0" i="0" u="none" strike="noStrike" dirty="0">
                        <a:solidFill>
                          <a:srgbClr val="00B05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FF0000"/>
                          </a:solidFill>
                          <a:effectLst/>
                          <a:latin typeface="Calibri" panose="020F0502020204030204" pitchFamily="34" charset="0"/>
                        </a:rPr>
                        <a:t>❎</a:t>
                      </a:r>
                      <a:endParaRPr lang="tr-TR" sz="1050" b="0" i="0" u="none" strike="noStrike" dirty="0">
                        <a:solidFill>
                          <a:srgbClr val="FF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097941"/>
                  </a:ext>
                </a:extLst>
              </a:tr>
              <a:tr h="249693">
                <a:tc gridSpan="8">
                  <a:txBody>
                    <a:bodyPr/>
                    <a:lstStyle/>
                    <a:p>
                      <a:pPr algn="ctr" fontAlgn="ctr"/>
                      <a:r>
                        <a:rPr lang="tr-TR" sz="1050" b="1"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179794206"/>
                  </a:ext>
                </a:extLst>
              </a:tr>
              <a:tr h="574035">
                <a:tc>
                  <a:txBody>
                    <a:bodyPr/>
                    <a:lstStyle/>
                    <a:p>
                      <a:pPr algn="l" fontAlgn="ctr"/>
                      <a:r>
                        <a:rPr lang="tr-TR" sz="1050" b="1" i="0" u="none" strike="noStrike" dirty="0">
                          <a:solidFill>
                            <a:srgbClr val="000000"/>
                          </a:solidFill>
                          <a:effectLst/>
                          <a:latin typeface="Calibri" panose="020F0502020204030204" pitchFamily="34" charset="0"/>
                        </a:rPr>
                        <a:t> İŞBİRLİĞİ KURULUŞLARI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Türkiye İhracatçılar Meclisini, Türkiye Odalar ve Borsalar Birliğini, Dış Ekonomik İlişkiler Kurulunu, ihracatçı birliklerini, Ticaret ve/veya Sanayi Odalarını, Organize Sanayi Bölgelerini, </a:t>
                      </a:r>
                      <a:r>
                        <a:rPr kumimoji="0" lang="tr-TR"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sektörel</a:t>
                      </a: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çatı kuruluşlarını, mala ilişkin e-ticaret sektörlerinde faaliyet gösteren dernekleri, birliklerini ve E-İhracat Konsorsiyumlarını</a:t>
                      </a:r>
                    </a:p>
                  </a:txBody>
                  <a:tcPr>
                    <a:lnL w="635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26066818"/>
                  </a:ext>
                </a:extLst>
              </a:tr>
              <a:tr h="574035">
                <a:tc>
                  <a:txBody>
                    <a:bodyPr/>
                    <a:lstStyle/>
                    <a:p>
                      <a:pPr algn="l" fontAlgn="ctr"/>
                      <a:r>
                        <a:rPr lang="tr-TR" sz="1050" b="0" i="0" u="none" strike="noStrike" dirty="0">
                          <a:solidFill>
                            <a:srgbClr val="00B050"/>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tr-TR" sz="1050" b="0" i="0" u="none" strike="noStrike" dirty="0">
                          <a:solidFill>
                            <a:srgbClr val="000000"/>
                          </a:solidFill>
                          <a:effectLst/>
                          <a:latin typeface="Calibri" panose="020F0502020204030204" pitchFamily="34" charset="0"/>
                        </a:rPr>
                        <a:t>Proje Bazlı Desteklerde doğrudan faydalanıcı olmayıp proje kapsamında yer alacak faydalanıcılar </a:t>
                      </a:r>
                    </a:p>
                  </a:txBody>
                  <a:tcPr marL="0" marR="0" marT="0" marB="0">
                    <a:lnL w="635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78277912"/>
                  </a:ext>
                </a:extLst>
              </a:tr>
            </a:tbl>
          </a:graphicData>
        </a:graphic>
      </p:graphicFrame>
      <p:sp>
        <p:nvSpPr>
          <p:cNvPr id="2" name="Metin kutusu 1">
            <a:extLst>
              <a:ext uri="{FF2B5EF4-FFF2-40B4-BE49-F238E27FC236}">
                <a16:creationId xmlns:a16="http://schemas.microsoft.com/office/drawing/2014/main" id="{A9FC60F6-1BD6-4ED5-8971-AAFC372D01F1}"/>
              </a:ext>
            </a:extLst>
          </p:cNvPr>
          <p:cNvSpPr txBox="1"/>
          <p:nvPr/>
        </p:nvSpPr>
        <p:spPr>
          <a:xfrm>
            <a:off x="146755" y="6362357"/>
            <a:ext cx="44139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a:ea typeface="+mn-ea"/>
                <a:cs typeface="+mn-cs"/>
              </a:rPr>
              <a:t>*</a:t>
            </a:r>
            <a:r>
              <a:rPr kumimoji="0" lang="tr-TR" sz="1400" b="0" i="0" u="none" strike="noStrike" kern="1200" cap="none" spc="0" normalizeH="0" baseline="0" noProof="0" dirty="0">
                <a:ln>
                  <a:noFill/>
                </a:ln>
                <a:solidFill>
                  <a:prstClr val="black"/>
                </a:solidFill>
                <a:effectLst/>
                <a:uLnTx/>
                <a:uFillTx/>
                <a:latin typeface="Calibri"/>
                <a:ea typeface="+mn-ea"/>
                <a:cs typeface="+mn-cs"/>
              </a:rPr>
              <a:t> En az sekiz şirket katılması zorunludur.</a:t>
            </a:r>
          </a:p>
        </p:txBody>
      </p:sp>
    </p:spTree>
    <p:extLst>
      <p:ext uri="{BB962C8B-B14F-4D97-AF65-F5344CB8AC3E}">
        <p14:creationId xmlns:p14="http://schemas.microsoft.com/office/powerpoint/2010/main" val="4049076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E09EDE4-390B-4E41-AB79-921D8A7A7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974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algn="ctr"/>
            <a:r>
              <a:rPr lang="tr-TR" sz="2400" b="1" dirty="0">
                <a:solidFill>
                  <a:srgbClr val="D8AE63"/>
                </a:solidFill>
              </a:rPr>
              <a:t>E-İHRACATA</a:t>
            </a:r>
            <a:r>
              <a:rPr lang="en-US" sz="2400" b="1" dirty="0">
                <a:solidFill>
                  <a:srgbClr val="D8AE63"/>
                </a:solidFill>
              </a:rPr>
              <a:t> GENEL BAKIŞ</a:t>
            </a:r>
            <a:endParaRPr lang="tr-TR" sz="1600" b="1" dirty="0">
              <a:solidFill>
                <a:srgbClr val="D8AE63"/>
              </a:solidFill>
            </a:endParaRPr>
          </a:p>
        </p:txBody>
      </p:sp>
    </p:spTree>
    <p:extLst>
      <p:ext uri="{BB962C8B-B14F-4D97-AF65-F5344CB8AC3E}">
        <p14:creationId xmlns:p14="http://schemas.microsoft.com/office/powerpoint/2010/main" val="12825420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 15">
            <a:extLst>
              <a:ext uri="{FF2B5EF4-FFF2-40B4-BE49-F238E27FC236}">
                <a16:creationId xmlns:a16="http://schemas.microsoft.com/office/drawing/2014/main" id="{03E5F31F-2231-4656-8022-F279464DA1AE}"/>
              </a:ext>
            </a:extLst>
          </p:cNvPr>
          <p:cNvGrpSpPr/>
          <p:nvPr/>
        </p:nvGrpSpPr>
        <p:grpSpPr>
          <a:xfrm>
            <a:off x="2917047" y="209794"/>
            <a:ext cx="7920014" cy="615482"/>
            <a:chOff x="3387883" y="567275"/>
            <a:chExt cx="6954477" cy="566682"/>
          </a:xfrm>
        </p:grpSpPr>
        <p:pic>
          <p:nvPicPr>
            <p:cNvPr id="21" name="Picture 26">
              <a:extLst>
                <a:ext uri="{FF2B5EF4-FFF2-40B4-BE49-F238E27FC236}">
                  <a16:creationId xmlns:a16="http://schemas.microsoft.com/office/drawing/2014/main" id="{8A34B751-827C-4A95-B0EC-BFD182D6E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77863"/>
              <a:ext cx="6954477" cy="556094"/>
            </a:xfrm>
            <a:prstGeom prst="rect">
              <a:avLst/>
            </a:prstGeom>
          </p:spPr>
        </p:pic>
        <p:grpSp>
          <p:nvGrpSpPr>
            <p:cNvPr id="22" name="Grup 21">
              <a:extLst>
                <a:ext uri="{FF2B5EF4-FFF2-40B4-BE49-F238E27FC236}">
                  <a16:creationId xmlns:a16="http://schemas.microsoft.com/office/drawing/2014/main" id="{D71E33CE-C362-4A23-96FD-5A45EFF66F1B}"/>
                </a:ext>
              </a:extLst>
            </p:cNvPr>
            <p:cNvGrpSpPr/>
            <p:nvPr/>
          </p:nvGrpSpPr>
          <p:grpSpPr>
            <a:xfrm>
              <a:off x="3387883" y="567275"/>
              <a:ext cx="6427061" cy="560536"/>
              <a:chOff x="3387883" y="567275"/>
              <a:chExt cx="6427061" cy="560536"/>
            </a:xfrm>
          </p:grpSpPr>
          <p:pic>
            <p:nvPicPr>
              <p:cNvPr id="23" name="Picture 33">
                <a:extLst>
                  <a:ext uri="{FF2B5EF4-FFF2-40B4-BE49-F238E27FC236}">
                    <a16:creationId xmlns:a16="http://schemas.microsoft.com/office/drawing/2014/main" id="{84E3C1C5-EEB9-4304-9942-21DC97AB4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24" name="TextBox 37">
                <a:extLst>
                  <a:ext uri="{FF2B5EF4-FFF2-40B4-BE49-F238E27FC236}">
                    <a16:creationId xmlns:a16="http://schemas.microsoft.com/office/drawing/2014/main" id="{2E3DA150-E151-4197-9562-F11DFA2DC7C8}"/>
                  </a:ext>
                </a:extLst>
              </p:cNvPr>
              <p:cNvSpPr txBox="1"/>
              <p:nvPr/>
            </p:nvSpPr>
            <p:spPr>
              <a:xfrm>
                <a:off x="3614247" y="644431"/>
                <a:ext cx="6200697" cy="368386"/>
              </a:xfrm>
              <a:prstGeom prst="rect">
                <a:avLst/>
              </a:prstGeom>
              <a:noFill/>
            </p:spPr>
            <p:txBody>
              <a:bodyPr wrap="square" rtlCol="0">
                <a:spAutoFit/>
              </a:bodyPr>
              <a:lstStyle/>
              <a:p>
                <a:pPr lvl="0" algn="ctr">
                  <a:defRPr/>
                </a:pPr>
                <a:r>
                  <a:rPr lang="tr-TR" sz="2000" b="1" dirty="0">
                    <a:solidFill>
                      <a:srgbClr val="F0DAB1"/>
                    </a:solidFill>
                  </a:rPr>
                  <a:t>DİKKAT EDİLECEK HUSUSLAR</a:t>
                </a:r>
                <a:endParaRPr lang="tr-TR" sz="2000" dirty="0">
                  <a:solidFill>
                    <a:srgbClr val="F0DAB1"/>
                  </a:solidFill>
                </a:endParaRPr>
              </a:p>
            </p:txBody>
          </p:sp>
        </p:grpSp>
      </p:grpSp>
      <p:pic>
        <p:nvPicPr>
          <p:cNvPr id="2" name="Picture 1">
            <a:extLst>
              <a:ext uri="{FF2B5EF4-FFF2-40B4-BE49-F238E27FC236}">
                <a16:creationId xmlns:a16="http://schemas.microsoft.com/office/drawing/2014/main" id="{229C44FE-03B9-E610-D57E-84286E42604A}"/>
              </a:ext>
            </a:extLst>
          </p:cNvPr>
          <p:cNvPicPr>
            <a:picLocks noChangeAspect="1"/>
          </p:cNvPicPr>
          <p:nvPr/>
        </p:nvPicPr>
        <p:blipFill>
          <a:blip r:embed="rId5"/>
          <a:stretch>
            <a:fillRect/>
          </a:stretch>
        </p:blipFill>
        <p:spPr>
          <a:xfrm>
            <a:off x="193528" y="1655521"/>
            <a:ext cx="4844026" cy="4451066"/>
          </a:xfrm>
          <a:prstGeom prst="rect">
            <a:avLst/>
          </a:prstGeom>
        </p:spPr>
      </p:pic>
      <p:grpSp>
        <p:nvGrpSpPr>
          <p:cNvPr id="60" name="Group 59">
            <a:extLst>
              <a:ext uri="{FF2B5EF4-FFF2-40B4-BE49-F238E27FC236}">
                <a16:creationId xmlns:a16="http://schemas.microsoft.com/office/drawing/2014/main" id="{A1146D8A-DD26-B72B-3BF2-68BCCED643ED}"/>
              </a:ext>
            </a:extLst>
          </p:cNvPr>
          <p:cNvGrpSpPr/>
          <p:nvPr/>
        </p:nvGrpSpPr>
        <p:grpSpPr>
          <a:xfrm>
            <a:off x="5283970" y="1131162"/>
            <a:ext cx="6727055" cy="5222409"/>
            <a:chOff x="5388745" y="1207362"/>
            <a:chExt cx="6727055" cy="5222409"/>
          </a:xfrm>
        </p:grpSpPr>
        <p:sp>
          <p:nvSpPr>
            <p:cNvPr id="32" name="Oval 31">
              <a:extLst>
                <a:ext uri="{FF2B5EF4-FFF2-40B4-BE49-F238E27FC236}">
                  <a16:creationId xmlns:a16="http://schemas.microsoft.com/office/drawing/2014/main" id="{19B5237F-9C24-6997-729F-3CD104E24EDA}"/>
                </a:ext>
              </a:extLst>
            </p:cNvPr>
            <p:cNvSpPr/>
            <p:nvPr/>
          </p:nvSpPr>
          <p:spPr>
            <a:xfrm>
              <a:off x="5394081" y="2508707"/>
              <a:ext cx="360000" cy="360000"/>
            </a:xfrm>
            <a:prstGeom prst="ellipse">
              <a:avLst/>
            </a:prstGeom>
            <a:solidFill>
              <a:srgbClr val="1BB1EC"/>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3" name="Oval 32">
              <a:extLst>
                <a:ext uri="{FF2B5EF4-FFF2-40B4-BE49-F238E27FC236}">
                  <a16:creationId xmlns:a16="http://schemas.microsoft.com/office/drawing/2014/main" id="{B90261E2-C34D-39B5-260B-F4A618E6B621}"/>
                </a:ext>
              </a:extLst>
            </p:cNvPr>
            <p:cNvSpPr/>
            <p:nvPr/>
          </p:nvSpPr>
          <p:spPr>
            <a:xfrm>
              <a:off x="5388745" y="5822787"/>
              <a:ext cx="360000" cy="360000"/>
            </a:xfrm>
            <a:prstGeom prst="ellipse">
              <a:avLst/>
            </a:prstGeom>
            <a:solidFill>
              <a:srgbClr val="2E2E2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4" name="Oval 33">
              <a:extLst>
                <a:ext uri="{FF2B5EF4-FFF2-40B4-BE49-F238E27FC236}">
                  <a16:creationId xmlns:a16="http://schemas.microsoft.com/office/drawing/2014/main" id="{16C02BEC-C3D4-A742-F140-C07440AF1736}"/>
                </a:ext>
              </a:extLst>
            </p:cNvPr>
            <p:cNvSpPr/>
            <p:nvPr/>
          </p:nvSpPr>
          <p:spPr>
            <a:xfrm>
              <a:off x="5414965" y="3834339"/>
              <a:ext cx="360000" cy="360000"/>
            </a:xfrm>
            <a:prstGeom prst="ellipse">
              <a:avLst/>
            </a:prstGeom>
            <a:solidFill>
              <a:srgbClr val="0A67D4"/>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5" name="Oval 34">
              <a:extLst>
                <a:ext uri="{FF2B5EF4-FFF2-40B4-BE49-F238E27FC236}">
                  <a16:creationId xmlns:a16="http://schemas.microsoft.com/office/drawing/2014/main" id="{E9BA1AB3-96F0-FC8C-844F-0C896C0ED5FC}"/>
                </a:ext>
              </a:extLst>
            </p:cNvPr>
            <p:cNvSpPr/>
            <p:nvPr/>
          </p:nvSpPr>
          <p:spPr>
            <a:xfrm>
              <a:off x="5399418" y="1207362"/>
              <a:ext cx="360000" cy="360000"/>
            </a:xfrm>
            <a:prstGeom prst="ellipse">
              <a:avLst/>
            </a:prstGeom>
            <a:solidFill>
              <a:srgbClr val="27AC95"/>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7" name="Oval 36">
              <a:extLst>
                <a:ext uri="{FF2B5EF4-FFF2-40B4-BE49-F238E27FC236}">
                  <a16:creationId xmlns:a16="http://schemas.microsoft.com/office/drawing/2014/main" id="{518961B7-85D3-20A3-5D67-293C512799DC}"/>
                </a:ext>
              </a:extLst>
            </p:cNvPr>
            <p:cNvSpPr/>
            <p:nvPr/>
          </p:nvSpPr>
          <p:spPr>
            <a:xfrm>
              <a:off x="5398958" y="1845891"/>
              <a:ext cx="360000" cy="360000"/>
            </a:xfrm>
            <a:prstGeom prst="ellipse">
              <a:avLst/>
            </a:prstGeom>
            <a:solidFill>
              <a:srgbClr val="27AC95"/>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8" name="Oval 37">
              <a:extLst>
                <a:ext uri="{FF2B5EF4-FFF2-40B4-BE49-F238E27FC236}">
                  <a16:creationId xmlns:a16="http://schemas.microsoft.com/office/drawing/2014/main" id="{120EF84D-4D36-3BC9-6514-C840FC743254}"/>
                </a:ext>
              </a:extLst>
            </p:cNvPr>
            <p:cNvSpPr/>
            <p:nvPr/>
          </p:nvSpPr>
          <p:spPr>
            <a:xfrm>
              <a:off x="5393622" y="3171523"/>
              <a:ext cx="360000" cy="360000"/>
            </a:xfrm>
            <a:prstGeom prst="ellipse">
              <a:avLst/>
            </a:prstGeom>
            <a:solidFill>
              <a:srgbClr val="1BB1EC"/>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9" name="Oval 38">
              <a:extLst>
                <a:ext uri="{FF2B5EF4-FFF2-40B4-BE49-F238E27FC236}">
                  <a16:creationId xmlns:a16="http://schemas.microsoft.com/office/drawing/2014/main" id="{78EA7F27-2EC4-F7C1-81C5-61BCD90E94F0}"/>
                </a:ext>
              </a:extLst>
            </p:cNvPr>
            <p:cNvSpPr/>
            <p:nvPr/>
          </p:nvSpPr>
          <p:spPr>
            <a:xfrm>
              <a:off x="5409630" y="4497155"/>
              <a:ext cx="360000" cy="360000"/>
            </a:xfrm>
            <a:prstGeom prst="ellipse">
              <a:avLst/>
            </a:prstGeom>
            <a:solidFill>
              <a:srgbClr val="0A67D4"/>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0" name="Oval 39">
              <a:extLst>
                <a:ext uri="{FF2B5EF4-FFF2-40B4-BE49-F238E27FC236}">
                  <a16:creationId xmlns:a16="http://schemas.microsoft.com/office/drawing/2014/main" id="{ECBF0DA6-9D22-FAF2-6138-A9498F0C5125}"/>
                </a:ext>
              </a:extLst>
            </p:cNvPr>
            <p:cNvSpPr/>
            <p:nvPr/>
          </p:nvSpPr>
          <p:spPr>
            <a:xfrm>
              <a:off x="5404294" y="5159971"/>
              <a:ext cx="360000" cy="360000"/>
            </a:xfrm>
            <a:prstGeom prst="ellipse">
              <a:avLst/>
            </a:prstGeom>
            <a:solidFill>
              <a:srgbClr val="2E2E2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8" name="Subtitle 2">
              <a:extLst>
                <a:ext uri="{FF2B5EF4-FFF2-40B4-BE49-F238E27FC236}">
                  <a16:creationId xmlns:a16="http://schemas.microsoft.com/office/drawing/2014/main" id="{ABD2ACB2-BD1A-0034-CA13-259F57129522}"/>
                </a:ext>
              </a:extLst>
            </p:cNvPr>
            <p:cNvSpPr txBox="1">
              <a:spLocks/>
            </p:cNvSpPr>
            <p:nvPr/>
          </p:nvSpPr>
          <p:spPr>
            <a:xfrm>
              <a:off x="5769629" y="1239201"/>
              <a:ext cx="6300451"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err="1"/>
                <a:t>İhracatçı</a:t>
              </a:r>
              <a:r>
                <a:rPr lang="en-US" sz="1600" dirty="0"/>
                <a:t> </a:t>
              </a:r>
              <a:r>
                <a:rPr lang="en-US" sz="1600" dirty="0" err="1"/>
                <a:t>birliğine</a:t>
              </a:r>
              <a:r>
                <a:rPr lang="en-US" sz="1600" dirty="0"/>
                <a:t> </a:t>
              </a:r>
              <a:r>
                <a:rPr lang="en-US" sz="1600" dirty="0" err="1"/>
                <a:t>üye</a:t>
              </a:r>
              <a:r>
                <a:rPr lang="en-US" sz="1600" dirty="0"/>
                <a:t> </a:t>
              </a:r>
              <a:r>
                <a:rPr lang="en-US" sz="1600" dirty="0" err="1"/>
                <a:t>olmak</a:t>
              </a:r>
              <a:r>
                <a:rPr lang="tr-TR" sz="1600" dirty="0"/>
                <a:t> gerekmektedir,</a:t>
              </a:r>
              <a:endParaRPr lang="en-US" sz="1600" dirty="0"/>
            </a:p>
          </p:txBody>
        </p:sp>
        <p:sp>
          <p:nvSpPr>
            <p:cNvPr id="49" name="Subtitle 2">
              <a:extLst>
                <a:ext uri="{FF2B5EF4-FFF2-40B4-BE49-F238E27FC236}">
                  <a16:creationId xmlns:a16="http://schemas.microsoft.com/office/drawing/2014/main" id="{5BA727C1-B182-2A2D-07D2-281D376E876A}"/>
                </a:ext>
              </a:extLst>
            </p:cNvPr>
            <p:cNvSpPr txBox="1">
              <a:spLocks/>
            </p:cNvSpPr>
            <p:nvPr/>
          </p:nvSpPr>
          <p:spPr>
            <a:xfrm>
              <a:off x="5769629" y="1875905"/>
              <a:ext cx="6300451"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err="1"/>
                <a:t>Sadece</a:t>
              </a:r>
              <a:r>
                <a:rPr lang="en-US" sz="1600" dirty="0"/>
                <a:t> </a:t>
              </a:r>
              <a:r>
                <a:rPr lang="en-US" sz="1600" dirty="0" err="1"/>
                <a:t>bir</a:t>
              </a:r>
              <a:r>
                <a:rPr lang="en-US" sz="1600" dirty="0"/>
                <a:t> </a:t>
              </a:r>
              <a:r>
                <a:rPr lang="en-US" sz="1600" dirty="0" err="1"/>
                <a:t>yararlanıcı</a:t>
              </a:r>
              <a:r>
                <a:rPr lang="en-US" sz="1600" dirty="0"/>
                <a:t> </a:t>
              </a:r>
              <a:r>
                <a:rPr lang="en-US" sz="1600" dirty="0" err="1"/>
                <a:t>statüsü</a:t>
              </a:r>
              <a:r>
                <a:rPr lang="tr-TR" sz="1600" dirty="0"/>
                <a:t> olacaktır,</a:t>
              </a:r>
              <a:endParaRPr lang="en-US" sz="1600" dirty="0"/>
            </a:p>
          </p:txBody>
        </p:sp>
        <p:sp>
          <p:nvSpPr>
            <p:cNvPr id="50" name="Subtitle 2">
              <a:extLst>
                <a:ext uri="{FF2B5EF4-FFF2-40B4-BE49-F238E27FC236}">
                  <a16:creationId xmlns:a16="http://schemas.microsoft.com/office/drawing/2014/main" id="{65A33EFC-58FE-47B8-7C29-16057D89BBE6}"/>
                </a:ext>
              </a:extLst>
            </p:cNvPr>
            <p:cNvSpPr txBox="1">
              <a:spLocks/>
            </p:cNvSpPr>
            <p:nvPr/>
          </p:nvSpPr>
          <p:spPr>
            <a:xfrm>
              <a:off x="5769630" y="2530695"/>
              <a:ext cx="6300450"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nn-NO" sz="1600" dirty="0"/>
                <a:t>Uzaktan erişim entegrasyon bilgisi sunulacak</a:t>
              </a:r>
              <a:r>
                <a:rPr lang="tr-TR" sz="1600" dirty="0"/>
                <a:t>tır,</a:t>
              </a:r>
              <a:endParaRPr lang="en-US" sz="1600" dirty="0"/>
            </a:p>
          </p:txBody>
        </p:sp>
        <p:sp>
          <p:nvSpPr>
            <p:cNvPr id="51" name="Subtitle 2">
              <a:extLst>
                <a:ext uri="{FF2B5EF4-FFF2-40B4-BE49-F238E27FC236}">
                  <a16:creationId xmlns:a16="http://schemas.microsoft.com/office/drawing/2014/main" id="{DCB272DD-553B-F535-E197-2913B52264A7}"/>
                </a:ext>
              </a:extLst>
            </p:cNvPr>
            <p:cNvSpPr txBox="1">
              <a:spLocks/>
            </p:cNvSpPr>
            <p:nvPr/>
          </p:nvSpPr>
          <p:spPr>
            <a:xfrm>
              <a:off x="5769630" y="3052336"/>
              <a:ext cx="6300450"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err="1"/>
                <a:t>Listelenecek</a:t>
              </a:r>
              <a:r>
                <a:rPr lang="en-US" sz="1600" dirty="0"/>
                <a:t> </a:t>
              </a:r>
              <a:r>
                <a:rPr lang="en-US" sz="1600" dirty="0" err="1"/>
                <a:t>ürünler</a:t>
              </a:r>
              <a:r>
                <a:rPr lang="en-US" sz="1600" dirty="0"/>
                <a:t> </a:t>
              </a:r>
              <a:r>
                <a:rPr lang="en-US" sz="1600" dirty="0" err="1"/>
                <a:t>için</a:t>
              </a:r>
              <a:r>
                <a:rPr lang="en-US" sz="1600" dirty="0"/>
                <a:t> KTÜN </a:t>
              </a:r>
              <a:r>
                <a:rPr lang="en-US" sz="1600" dirty="0" err="1"/>
                <a:t>bilgisinin</a:t>
              </a:r>
              <a:r>
                <a:rPr lang="en-US" sz="1600" dirty="0"/>
                <a:t>, </a:t>
              </a:r>
              <a:r>
                <a:rPr lang="en-US" sz="1600" dirty="0" err="1"/>
                <a:t>üretim</a:t>
              </a:r>
              <a:r>
                <a:rPr lang="en-US" sz="1600" dirty="0"/>
                <a:t> </a:t>
              </a:r>
              <a:r>
                <a:rPr lang="en-US" sz="1600" dirty="0" err="1"/>
                <a:t>yerinin</a:t>
              </a:r>
              <a:r>
                <a:rPr lang="en-US" sz="1600" dirty="0"/>
                <a:t> (</a:t>
              </a:r>
              <a:r>
                <a:rPr lang="en-US" sz="1600" dirty="0" err="1"/>
                <a:t>ülke</a:t>
              </a:r>
              <a:r>
                <a:rPr lang="en-US" sz="1600" dirty="0"/>
                <a:t>) </a:t>
              </a:r>
              <a:r>
                <a:rPr lang="en-US" sz="1600" dirty="0" err="1"/>
                <a:t>ve</a:t>
              </a:r>
              <a:r>
                <a:rPr lang="en-US" sz="1600" dirty="0"/>
                <a:t> </a:t>
              </a:r>
              <a:r>
                <a:rPr lang="en-US" sz="1600" dirty="0" err="1"/>
                <a:t>tescilli</a:t>
              </a:r>
              <a:r>
                <a:rPr lang="en-US" sz="1600" dirty="0"/>
                <a:t> </a:t>
              </a:r>
              <a:r>
                <a:rPr lang="en-US" sz="1600" dirty="0" err="1"/>
                <a:t>marka</a:t>
              </a:r>
              <a:r>
                <a:rPr lang="en-US" sz="1600" dirty="0"/>
                <a:t> </a:t>
              </a:r>
              <a:r>
                <a:rPr lang="en-US" sz="1600" dirty="0" err="1"/>
                <a:t>bilgisinin</a:t>
              </a:r>
              <a:r>
                <a:rPr lang="en-US" sz="1600" dirty="0"/>
                <a:t> </a:t>
              </a:r>
              <a:r>
                <a:rPr lang="en-US" sz="1600" dirty="0" err="1"/>
                <a:t>pazaryeri</a:t>
              </a:r>
              <a:r>
                <a:rPr lang="en-US" sz="1600" dirty="0"/>
                <a:t> </a:t>
              </a:r>
              <a:r>
                <a:rPr lang="en-US" sz="1600" dirty="0" err="1"/>
                <a:t>ürün</a:t>
              </a:r>
              <a:r>
                <a:rPr lang="en-US" sz="1600" dirty="0"/>
                <a:t> </a:t>
              </a:r>
              <a:r>
                <a:rPr lang="en-US" sz="1600" dirty="0" err="1"/>
                <a:t>listeleme</a:t>
              </a:r>
              <a:r>
                <a:rPr lang="en-US" sz="1600" dirty="0"/>
                <a:t> </a:t>
              </a:r>
              <a:r>
                <a:rPr lang="en-US" sz="1600" dirty="0" err="1"/>
                <a:t>sırasında</a:t>
              </a:r>
              <a:r>
                <a:rPr lang="en-US" sz="1600" dirty="0"/>
                <a:t> </a:t>
              </a:r>
              <a:r>
                <a:rPr lang="en-US" sz="1600" dirty="0" err="1"/>
                <a:t>girmeyi</a:t>
              </a:r>
              <a:r>
                <a:rPr lang="en-US" sz="1600" dirty="0"/>
                <a:t> </a:t>
              </a:r>
              <a:r>
                <a:rPr lang="en-US" sz="1600" dirty="0" err="1"/>
                <a:t>unutmayın</a:t>
              </a:r>
              <a:r>
                <a:rPr lang="en-US" sz="1600" dirty="0"/>
                <a:t>!</a:t>
              </a:r>
            </a:p>
          </p:txBody>
        </p:sp>
        <p:sp>
          <p:nvSpPr>
            <p:cNvPr id="52" name="Subtitle 2">
              <a:extLst>
                <a:ext uri="{FF2B5EF4-FFF2-40B4-BE49-F238E27FC236}">
                  <a16:creationId xmlns:a16="http://schemas.microsoft.com/office/drawing/2014/main" id="{D442B445-A792-210D-D073-09FA364D8BEA}"/>
                </a:ext>
              </a:extLst>
            </p:cNvPr>
            <p:cNvSpPr txBox="1">
              <a:spLocks/>
            </p:cNvSpPr>
            <p:nvPr/>
          </p:nvSpPr>
          <p:spPr>
            <a:xfrm>
              <a:off x="5769631" y="3726208"/>
              <a:ext cx="6346169"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err="1"/>
                <a:t>Markanızın</a:t>
              </a:r>
              <a:r>
                <a:rPr lang="en-US" sz="1600" dirty="0"/>
                <a:t> yurt </a:t>
              </a:r>
              <a:r>
                <a:rPr lang="en-US" sz="1600" dirty="0" err="1"/>
                <a:t>içi</a:t>
              </a:r>
              <a:r>
                <a:rPr lang="en-US" sz="1600" dirty="0"/>
                <a:t> </a:t>
              </a:r>
              <a:r>
                <a:rPr lang="en-US" sz="1600" dirty="0" err="1"/>
                <a:t>tescil</a:t>
              </a:r>
              <a:r>
                <a:rPr lang="en-US" sz="1600" dirty="0"/>
                <a:t> </a:t>
              </a:r>
              <a:r>
                <a:rPr lang="en-US" sz="1600" dirty="0" err="1"/>
                <a:t>belgesinin</a:t>
              </a:r>
              <a:r>
                <a:rPr lang="en-US" sz="1600" dirty="0"/>
                <a:t>, </a:t>
              </a:r>
              <a:r>
                <a:rPr lang="en-US" sz="1600" dirty="0" err="1"/>
                <a:t>başvuru</a:t>
              </a:r>
              <a:r>
                <a:rPr lang="en-US" sz="1600" dirty="0"/>
                <a:t> </a:t>
              </a:r>
              <a:r>
                <a:rPr lang="en-US" sz="1600" dirty="0" err="1"/>
                <a:t>sahibi</a:t>
              </a:r>
              <a:r>
                <a:rPr lang="en-US" sz="1600" dirty="0"/>
                <a:t> </a:t>
              </a:r>
              <a:r>
                <a:rPr lang="en-US" sz="1600" dirty="0" err="1"/>
                <a:t>yararlanıcı</a:t>
              </a:r>
              <a:r>
                <a:rPr lang="en-US" sz="1600" dirty="0"/>
                <a:t> </a:t>
              </a:r>
              <a:r>
                <a:rPr lang="en-US" sz="1600" dirty="0" err="1"/>
                <a:t>adına</a:t>
              </a:r>
              <a:r>
                <a:rPr lang="en-US" sz="1600" dirty="0"/>
                <a:t> </a:t>
              </a:r>
              <a:r>
                <a:rPr lang="en-US" sz="1600" dirty="0" err="1"/>
                <a:t>olması</a:t>
              </a:r>
              <a:r>
                <a:rPr lang="en-US" sz="1600" dirty="0"/>
                <a:t> </a:t>
              </a:r>
              <a:r>
                <a:rPr lang="en-US" sz="1600" dirty="0" err="1"/>
                <a:t>gerekmekte</a:t>
              </a:r>
              <a:r>
                <a:rPr lang="tr-TR" sz="1600" dirty="0"/>
                <a:t>dir,</a:t>
              </a:r>
              <a:endParaRPr lang="en-US" sz="1600" dirty="0"/>
            </a:p>
          </p:txBody>
        </p:sp>
        <p:sp>
          <p:nvSpPr>
            <p:cNvPr id="54" name="Subtitle 2">
              <a:extLst>
                <a:ext uri="{FF2B5EF4-FFF2-40B4-BE49-F238E27FC236}">
                  <a16:creationId xmlns:a16="http://schemas.microsoft.com/office/drawing/2014/main" id="{D7EA0DF8-0E66-A9F4-5147-3B0CA72664C7}"/>
                </a:ext>
              </a:extLst>
            </p:cNvPr>
            <p:cNvSpPr txBox="1">
              <a:spLocks/>
            </p:cNvSpPr>
            <p:nvPr/>
          </p:nvSpPr>
          <p:spPr>
            <a:xfrm>
              <a:off x="5769631" y="5078361"/>
              <a:ext cx="6300449"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a:t>Bu </a:t>
              </a:r>
              <a:r>
                <a:rPr lang="en-US" sz="1600" dirty="0" err="1"/>
                <a:t>tarihten</a:t>
              </a:r>
              <a:r>
                <a:rPr lang="en-US" sz="1600" dirty="0"/>
                <a:t> </a:t>
              </a:r>
              <a:r>
                <a:rPr lang="en-US" sz="1600" dirty="0" err="1"/>
                <a:t>sonra</a:t>
              </a:r>
              <a:r>
                <a:rPr lang="en-US" sz="1600" dirty="0"/>
                <a:t> </a:t>
              </a:r>
              <a:r>
                <a:rPr lang="en-US" sz="1600" dirty="0" err="1"/>
                <a:t>gerçekleştirilen</a:t>
              </a:r>
              <a:r>
                <a:rPr lang="en-US" sz="1600" dirty="0"/>
                <a:t> </a:t>
              </a:r>
              <a:r>
                <a:rPr lang="en-US" sz="1600" dirty="0" err="1"/>
                <a:t>faaliyetlere</a:t>
              </a:r>
              <a:r>
                <a:rPr lang="en-US" sz="1600" dirty="0"/>
                <a:t> </a:t>
              </a:r>
              <a:r>
                <a:rPr lang="en-US" sz="1600" dirty="0" err="1"/>
                <a:t>ilişkin</a:t>
              </a:r>
              <a:r>
                <a:rPr lang="en-US" sz="1600" dirty="0"/>
                <a:t> </a:t>
              </a:r>
              <a:r>
                <a:rPr lang="en-US" sz="1600" dirty="0" err="1"/>
                <a:t>harcamalar</a:t>
              </a:r>
              <a:r>
                <a:rPr lang="en-US" sz="1600" dirty="0"/>
                <a:t> </a:t>
              </a:r>
              <a:r>
                <a:rPr lang="en-US" sz="1600" dirty="0" err="1"/>
                <a:t>destek</a:t>
              </a:r>
              <a:r>
                <a:rPr lang="en-US" sz="1600" dirty="0"/>
                <a:t> </a:t>
              </a:r>
              <a:r>
                <a:rPr lang="en-US" sz="1600" dirty="0" err="1"/>
                <a:t>kapsamında</a:t>
              </a:r>
              <a:r>
                <a:rPr lang="en-US" sz="1600" dirty="0"/>
                <a:t> </a:t>
              </a:r>
              <a:r>
                <a:rPr lang="en-US" sz="1600" dirty="0" err="1"/>
                <a:t>değerlendirilmektedir</a:t>
              </a:r>
              <a:r>
                <a:rPr lang="tr-TR" sz="1600" dirty="0"/>
                <a:t>,</a:t>
              </a:r>
              <a:endParaRPr lang="en-US" sz="1600" dirty="0"/>
            </a:p>
          </p:txBody>
        </p:sp>
        <p:sp>
          <p:nvSpPr>
            <p:cNvPr id="55" name="Subtitle 2">
              <a:extLst>
                <a:ext uri="{FF2B5EF4-FFF2-40B4-BE49-F238E27FC236}">
                  <a16:creationId xmlns:a16="http://schemas.microsoft.com/office/drawing/2014/main" id="{09AFC8A5-959D-CFA3-85EA-5DBA46028E41}"/>
                </a:ext>
              </a:extLst>
            </p:cNvPr>
            <p:cNvSpPr txBox="1">
              <a:spLocks/>
            </p:cNvSpPr>
            <p:nvPr/>
          </p:nvSpPr>
          <p:spPr>
            <a:xfrm>
              <a:off x="5758958" y="5844996"/>
              <a:ext cx="6184992"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600" dirty="0" err="1"/>
                <a:t>Destek</a:t>
              </a:r>
              <a:r>
                <a:rPr lang="en-US" sz="1600" dirty="0"/>
                <a:t> </a:t>
              </a:r>
              <a:r>
                <a:rPr lang="en-US" sz="1600" dirty="0" err="1"/>
                <a:t>kapsamındaki</a:t>
              </a:r>
              <a:r>
                <a:rPr lang="en-US" sz="1600" dirty="0"/>
                <a:t> </a:t>
              </a:r>
              <a:r>
                <a:rPr lang="en-US" sz="1600" dirty="0" err="1"/>
                <a:t>harcama</a:t>
              </a:r>
              <a:r>
                <a:rPr lang="en-US" sz="1600" dirty="0"/>
                <a:t> </a:t>
              </a:r>
              <a:r>
                <a:rPr lang="en-US" sz="1600" dirty="0" err="1"/>
                <a:t>belgelerini</a:t>
              </a:r>
              <a:r>
                <a:rPr lang="en-US" sz="1600" dirty="0"/>
                <a:t> </a:t>
              </a:r>
              <a:r>
                <a:rPr lang="en-US" sz="1600" dirty="0" err="1"/>
                <a:t>çeyrek</a:t>
              </a:r>
              <a:r>
                <a:rPr lang="en-US" sz="1600" dirty="0"/>
                <a:t> </a:t>
              </a:r>
              <a:r>
                <a:rPr lang="en-US" sz="1600" dirty="0" err="1"/>
                <a:t>dönemler</a:t>
              </a:r>
              <a:r>
                <a:rPr lang="en-US" sz="1600" dirty="0"/>
                <a:t> </a:t>
              </a:r>
              <a:r>
                <a:rPr lang="en-US" sz="1600" dirty="0" err="1"/>
                <a:t>itibarıyla</a:t>
              </a:r>
              <a:r>
                <a:rPr lang="en-US" sz="1600" dirty="0"/>
                <a:t> </a:t>
              </a:r>
              <a:r>
                <a:rPr lang="en-US" sz="1600" dirty="0" err="1"/>
                <a:t>sunar</a:t>
              </a:r>
              <a:r>
                <a:rPr lang="en-US" sz="1600" dirty="0"/>
                <a:t>.</a:t>
              </a:r>
            </a:p>
          </p:txBody>
        </p:sp>
        <p:sp>
          <p:nvSpPr>
            <p:cNvPr id="59" name="TextBox 58">
              <a:extLst>
                <a:ext uri="{FF2B5EF4-FFF2-40B4-BE49-F238E27FC236}">
                  <a16:creationId xmlns:a16="http://schemas.microsoft.com/office/drawing/2014/main" id="{6C1E74EE-6289-ADFC-E7D8-281874FA858F}"/>
                </a:ext>
              </a:extLst>
            </p:cNvPr>
            <p:cNvSpPr txBox="1"/>
            <p:nvPr/>
          </p:nvSpPr>
          <p:spPr>
            <a:xfrm>
              <a:off x="5769629" y="4409591"/>
              <a:ext cx="6208712"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tr-TR" sz="1600" dirty="0"/>
                <a:t>Destek için uygulanacak süre, ön onay tarihini takip eden ayın ilk günü ile başlamaktadır,</a:t>
              </a:r>
            </a:p>
          </p:txBody>
        </p:sp>
      </p:grpSp>
      <p:sp>
        <p:nvSpPr>
          <p:cNvPr id="61" name="Rectangle 60">
            <a:extLst>
              <a:ext uri="{FF2B5EF4-FFF2-40B4-BE49-F238E27FC236}">
                <a16:creationId xmlns:a16="http://schemas.microsoft.com/office/drawing/2014/main" id="{B0DCC6B9-42BA-433B-ED14-FBEF92EC86B7}"/>
              </a:ext>
            </a:extLst>
          </p:cNvPr>
          <p:cNvSpPr/>
          <p:nvPr/>
        </p:nvSpPr>
        <p:spPr>
          <a:xfrm>
            <a:off x="250447" y="6405588"/>
            <a:ext cx="11760578" cy="36000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i="1" dirty="0"/>
              <a:t>* GENELGE EKLERİ İLE BİR BÜTÜNDÜR !</a:t>
            </a:r>
          </a:p>
        </p:txBody>
      </p:sp>
    </p:spTree>
    <p:extLst>
      <p:ext uri="{BB962C8B-B14F-4D97-AF65-F5344CB8AC3E}">
        <p14:creationId xmlns:p14="http://schemas.microsoft.com/office/powerpoint/2010/main" val="341191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8AE63"/>
                </a:solidFill>
                <a:effectLst/>
                <a:uLnTx/>
                <a:uFillTx/>
                <a:latin typeface="Helvetica Neue"/>
              </a:rPr>
              <a:t>E-İHRACAT KONSORSİYUMU</a:t>
            </a:r>
            <a:endParaRPr kumimoji="0" lang="tr-TR" sz="1600" b="1" i="0" u="none" strike="noStrike" kern="1200" cap="none" spc="0" normalizeH="0" baseline="0" noProof="0" dirty="0">
              <a:ln>
                <a:noFill/>
              </a:ln>
              <a:solidFill>
                <a:srgbClr val="D8AE63"/>
              </a:solidFill>
              <a:effectLst/>
              <a:uLnTx/>
              <a:uFillTx/>
              <a:latin typeface="Helvetica Neue"/>
            </a:endParaRPr>
          </a:p>
        </p:txBody>
      </p:sp>
    </p:spTree>
    <p:extLst>
      <p:ext uri="{BB962C8B-B14F-4D97-AF65-F5344CB8AC3E}">
        <p14:creationId xmlns:p14="http://schemas.microsoft.com/office/powerpoint/2010/main" val="18266532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B10954-3867-02AB-3726-044F99742C58}"/>
              </a:ext>
            </a:extLst>
          </p:cNvPr>
          <p:cNvPicPr>
            <a:picLocks noChangeAspect="1"/>
          </p:cNvPicPr>
          <p:nvPr/>
        </p:nvPicPr>
        <p:blipFill>
          <a:blip r:embed="rId3"/>
          <a:stretch>
            <a:fillRect/>
          </a:stretch>
        </p:blipFill>
        <p:spPr>
          <a:xfrm>
            <a:off x="473390" y="653546"/>
            <a:ext cx="11245220" cy="6204454"/>
          </a:xfrm>
          <a:prstGeom prst="rect">
            <a:avLst/>
          </a:prstGeom>
        </p:spPr>
      </p:pic>
    </p:spTree>
    <p:extLst>
      <p:ext uri="{BB962C8B-B14F-4D97-AF65-F5344CB8AC3E}">
        <p14:creationId xmlns:p14="http://schemas.microsoft.com/office/powerpoint/2010/main" val="809595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 15">
            <a:extLst>
              <a:ext uri="{FF2B5EF4-FFF2-40B4-BE49-F238E27FC236}">
                <a16:creationId xmlns:a16="http://schemas.microsoft.com/office/drawing/2014/main" id="{03E5F31F-2231-4656-8022-F279464DA1AE}"/>
              </a:ext>
            </a:extLst>
          </p:cNvPr>
          <p:cNvGrpSpPr/>
          <p:nvPr/>
        </p:nvGrpSpPr>
        <p:grpSpPr>
          <a:xfrm>
            <a:off x="2820040" y="770999"/>
            <a:ext cx="7920014" cy="615482"/>
            <a:chOff x="3387883" y="567275"/>
            <a:chExt cx="6954477" cy="566682"/>
          </a:xfrm>
        </p:grpSpPr>
        <p:pic>
          <p:nvPicPr>
            <p:cNvPr id="21" name="Picture 26">
              <a:extLst>
                <a:ext uri="{FF2B5EF4-FFF2-40B4-BE49-F238E27FC236}">
                  <a16:creationId xmlns:a16="http://schemas.microsoft.com/office/drawing/2014/main" id="{8A34B751-827C-4A95-B0EC-BFD182D6E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77863"/>
              <a:ext cx="6954477" cy="556094"/>
            </a:xfrm>
            <a:prstGeom prst="rect">
              <a:avLst/>
            </a:prstGeom>
          </p:spPr>
        </p:pic>
        <p:grpSp>
          <p:nvGrpSpPr>
            <p:cNvPr id="22" name="Grup 21">
              <a:extLst>
                <a:ext uri="{FF2B5EF4-FFF2-40B4-BE49-F238E27FC236}">
                  <a16:creationId xmlns:a16="http://schemas.microsoft.com/office/drawing/2014/main" id="{D71E33CE-C362-4A23-96FD-5A45EFF66F1B}"/>
                </a:ext>
              </a:extLst>
            </p:cNvPr>
            <p:cNvGrpSpPr/>
            <p:nvPr/>
          </p:nvGrpSpPr>
          <p:grpSpPr>
            <a:xfrm>
              <a:off x="3387883" y="567275"/>
              <a:ext cx="6427061" cy="560536"/>
              <a:chOff x="3387883" y="567275"/>
              <a:chExt cx="6427061" cy="560536"/>
            </a:xfrm>
          </p:grpSpPr>
          <p:pic>
            <p:nvPicPr>
              <p:cNvPr id="23" name="Picture 33">
                <a:extLst>
                  <a:ext uri="{FF2B5EF4-FFF2-40B4-BE49-F238E27FC236}">
                    <a16:creationId xmlns:a16="http://schemas.microsoft.com/office/drawing/2014/main" id="{84E3C1C5-EEB9-4304-9942-21DC97AB4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24" name="TextBox 37">
                <a:extLst>
                  <a:ext uri="{FF2B5EF4-FFF2-40B4-BE49-F238E27FC236}">
                    <a16:creationId xmlns:a16="http://schemas.microsoft.com/office/drawing/2014/main" id="{2E3DA150-E151-4197-9562-F11DFA2DC7C8}"/>
                  </a:ext>
                </a:extLst>
              </p:cNvPr>
              <p:cNvSpPr txBox="1"/>
              <p:nvPr/>
            </p:nvSpPr>
            <p:spPr>
              <a:xfrm>
                <a:off x="3614247" y="644431"/>
                <a:ext cx="6200697" cy="368386"/>
              </a:xfrm>
              <a:prstGeom prst="rect">
                <a:avLst/>
              </a:prstGeom>
              <a:noFill/>
            </p:spPr>
            <p:txBody>
              <a:bodyPr wrap="square" rtlCol="0">
                <a:spAutoFit/>
              </a:bodyPr>
              <a:lstStyle/>
              <a:p>
                <a:pPr lvl="0" algn="ctr">
                  <a:defRPr/>
                </a:pPr>
                <a:r>
                  <a:rPr lang="tr-TR" sz="2000" b="1" dirty="0">
                    <a:solidFill>
                      <a:srgbClr val="F0DAB1"/>
                    </a:solidFill>
                  </a:rPr>
                  <a:t>      E-İHRACAT KONSORSİYUMU STATÜSÜ NASIL ALINIR?</a:t>
                </a:r>
                <a:endParaRPr lang="tr-TR" sz="2000" dirty="0">
                  <a:solidFill>
                    <a:srgbClr val="F0DAB1"/>
                  </a:solidFill>
                </a:endParaRPr>
              </a:p>
            </p:txBody>
          </p:sp>
        </p:grpSp>
      </p:grpSp>
      <p:cxnSp>
        <p:nvCxnSpPr>
          <p:cNvPr id="26" name="Düz Bağlayıcı 25">
            <a:extLst>
              <a:ext uri="{FF2B5EF4-FFF2-40B4-BE49-F238E27FC236}">
                <a16:creationId xmlns:a16="http://schemas.microsoft.com/office/drawing/2014/main" id="{E33139C3-E488-42F5-B258-943B93D55D55}"/>
              </a:ext>
            </a:extLst>
          </p:cNvPr>
          <p:cNvCxnSpPr>
            <a:cxnSpLocks/>
          </p:cNvCxnSpPr>
          <p:nvPr/>
        </p:nvCxnSpPr>
        <p:spPr>
          <a:xfrm>
            <a:off x="3816658" y="1649561"/>
            <a:ext cx="0" cy="4663778"/>
          </a:xfrm>
          <a:prstGeom prst="line">
            <a:avLst/>
          </a:prstGeom>
          <a:ln w="38100">
            <a:solidFill>
              <a:srgbClr val="4C597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İçerik Yer Tutucusu 2">
            <a:extLst>
              <a:ext uri="{FF2B5EF4-FFF2-40B4-BE49-F238E27FC236}">
                <a16:creationId xmlns:a16="http://schemas.microsoft.com/office/drawing/2014/main" id="{20EADE7E-E835-4D7B-9B6D-401EFE44DA69}"/>
              </a:ext>
            </a:extLst>
          </p:cNvPr>
          <p:cNvSpPr txBox="1">
            <a:spLocks/>
          </p:cNvSpPr>
          <p:nvPr/>
        </p:nvSpPr>
        <p:spPr>
          <a:xfrm>
            <a:off x="3890642" y="4557501"/>
            <a:ext cx="8301358" cy="2312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1400" i="1" u="sng" dirty="0">
                <a:solidFill>
                  <a:srgbClr val="1B2C57"/>
                </a:solidFill>
              </a:rPr>
              <a:t>PAYDAŞ OLABİLECEKLER: </a:t>
            </a:r>
          </a:p>
          <a:p>
            <a:pPr lvl="1" algn="just"/>
            <a:r>
              <a:rPr lang="tr-TR" sz="1800" b="1" dirty="0">
                <a:solidFill>
                  <a:srgbClr val="1B2C57"/>
                </a:solidFill>
              </a:rPr>
              <a:t>Toplayıcı –Şirketler Satışı,</a:t>
            </a:r>
          </a:p>
          <a:p>
            <a:pPr lvl="1" algn="just"/>
            <a:r>
              <a:rPr lang="tr-TR" sz="1800" b="1" dirty="0">
                <a:solidFill>
                  <a:srgbClr val="1B2C57"/>
                </a:solidFill>
              </a:rPr>
              <a:t>İmalatçı Şirket veya Kooperatif, </a:t>
            </a:r>
          </a:p>
          <a:p>
            <a:pPr lvl="1" algn="just"/>
            <a:r>
              <a:rPr lang="tr-TR" sz="1800" b="1" dirty="0">
                <a:solidFill>
                  <a:srgbClr val="1B2C57"/>
                </a:solidFill>
              </a:rPr>
              <a:t>E-ihracat Hizmet Sağlayıcısı, </a:t>
            </a:r>
          </a:p>
          <a:p>
            <a:pPr lvl="1" algn="just"/>
            <a:r>
              <a:rPr lang="tr-TR" sz="1800" b="1" dirty="0">
                <a:solidFill>
                  <a:srgbClr val="1B2C57"/>
                </a:solidFill>
              </a:rPr>
              <a:t>Hızlı Kargo Şirketi, </a:t>
            </a:r>
          </a:p>
          <a:p>
            <a:pPr lvl="1" algn="just"/>
            <a:r>
              <a:rPr lang="tr-TR" sz="1800" b="1" dirty="0" err="1">
                <a:solidFill>
                  <a:srgbClr val="1B2C57"/>
                </a:solidFill>
              </a:rPr>
              <a:t>Sektörel</a:t>
            </a:r>
            <a:r>
              <a:rPr lang="tr-TR" sz="1800" b="1" dirty="0">
                <a:solidFill>
                  <a:srgbClr val="1B2C57"/>
                </a:solidFill>
              </a:rPr>
              <a:t> Çatı Kuruluşlarının Şirketleri, </a:t>
            </a:r>
          </a:p>
          <a:p>
            <a:pPr lvl="1" algn="just"/>
            <a:r>
              <a:rPr lang="tr-TR" sz="1800" b="1" dirty="0">
                <a:solidFill>
                  <a:srgbClr val="1B2C57"/>
                </a:solidFill>
              </a:rPr>
              <a:t>Pazaryerleri</a:t>
            </a:r>
          </a:p>
        </p:txBody>
      </p:sp>
      <p:sp>
        <p:nvSpPr>
          <p:cNvPr id="3" name="Metin kutusu 2">
            <a:extLst>
              <a:ext uri="{FF2B5EF4-FFF2-40B4-BE49-F238E27FC236}">
                <a16:creationId xmlns:a16="http://schemas.microsoft.com/office/drawing/2014/main" id="{F585430B-B850-4EF3-9239-C8D7C6F6041A}"/>
              </a:ext>
            </a:extLst>
          </p:cNvPr>
          <p:cNvSpPr txBox="1"/>
          <p:nvPr/>
        </p:nvSpPr>
        <p:spPr>
          <a:xfrm>
            <a:off x="211246" y="1562497"/>
            <a:ext cx="3401225" cy="584775"/>
          </a:xfrm>
          <a:prstGeom prst="rect">
            <a:avLst/>
          </a:prstGeom>
          <a:noFill/>
        </p:spPr>
        <p:txBody>
          <a:bodyPr wrap="square" rtlCol="0">
            <a:spAutoFit/>
          </a:bodyPr>
          <a:lstStyle/>
          <a:p>
            <a:pPr algn="ctr"/>
            <a:r>
              <a:rPr lang="tr-TR" sz="3200" b="1" dirty="0"/>
              <a:t>TEK YAPI</a:t>
            </a:r>
          </a:p>
        </p:txBody>
      </p:sp>
      <p:sp>
        <p:nvSpPr>
          <p:cNvPr id="13" name="Metin kutusu 12">
            <a:extLst>
              <a:ext uri="{FF2B5EF4-FFF2-40B4-BE49-F238E27FC236}">
                <a16:creationId xmlns:a16="http://schemas.microsoft.com/office/drawing/2014/main" id="{4D3494BB-ED00-4F94-9F75-9FCF74A5BD4D}"/>
              </a:ext>
            </a:extLst>
          </p:cNvPr>
          <p:cNvSpPr txBox="1"/>
          <p:nvPr/>
        </p:nvSpPr>
        <p:spPr>
          <a:xfrm>
            <a:off x="6118098" y="1624052"/>
            <a:ext cx="4675621" cy="523220"/>
          </a:xfrm>
          <a:prstGeom prst="rect">
            <a:avLst/>
          </a:prstGeom>
          <a:noFill/>
        </p:spPr>
        <p:txBody>
          <a:bodyPr wrap="square" rtlCol="0">
            <a:spAutoFit/>
          </a:bodyPr>
          <a:lstStyle/>
          <a:p>
            <a:pPr algn="ctr"/>
            <a:r>
              <a:rPr lang="tr-TR" sz="2800" b="1" dirty="0"/>
              <a:t>KONSORSİYUM ORTAKLIĞI</a:t>
            </a:r>
          </a:p>
        </p:txBody>
      </p:sp>
      <p:pic>
        <p:nvPicPr>
          <p:cNvPr id="7" name="Picture 6">
            <a:extLst>
              <a:ext uri="{FF2B5EF4-FFF2-40B4-BE49-F238E27FC236}">
                <a16:creationId xmlns:a16="http://schemas.microsoft.com/office/drawing/2014/main" id="{73EF3C9F-C956-0537-9F1B-89846885B4AA}"/>
              </a:ext>
            </a:extLst>
          </p:cNvPr>
          <p:cNvPicPr>
            <a:picLocks noChangeAspect="1"/>
          </p:cNvPicPr>
          <p:nvPr/>
        </p:nvPicPr>
        <p:blipFill>
          <a:blip r:embed="rId5"/>
          <a:stretch>
            <a:fillRect/>
          </a:stretch>
        </p:blipFill>
        <p:spPr>
          <a:xfrm>
            <a:off x="200985" y="2421891"/>
            <a:ext cx="3421746" cy="3429000"/>
          </a:xfrm>
          <a:prstGeom prst="rect">
            <a:avLst/>
          </a:prstGeom>
        </p:spPr>
      </p:pic>
      <p:pic>
        <p:nvPicPr>
          <p:cNvPr id="14" name="Picture 6">
            <a:extLst>
              <a:ext uri="{FF2B5EF4-FFF2-40B4-BE49-F238E27FC236}">
                <a16:creationId xmlns:a16="http://schemas.microsoft.com/office/drawing/2014/main" id="{AC1C8CD8-455E-4DC4-B65A-9D802BAF06D0}"/>
              </a:ext>
            </a:extLst>
          </p:cNvPr>
          <p:cNvPicPr>
            <a:picLocks noChangeAspect="1"/>
          </p:cNvPicPr>
          <p:nvPr/>
        </p:nvPicPr>
        <p:blipFill>
          <a:blip r:embed="rId5"/>
          <a:stretch>
            <a:fillRect/>
          </a:stretch>
        </p:blipFill>
        <p:spPr>
          <a:xfrm>
            <a:off x="7794821" y="2421891"/>
            <a:ext cx="3421746" cy="3429000"/>
          </a:xfrm>
          <a:prstGeom prst="rect">
            <a:avLst/>
          </a:prstGeom>
        </p:spPr>
      </p:pic>
      <p:sp>
        <p:nvSpPr>
          <p:cNvPr id="4" name="Metin kutusu 3">
            <a:extLst>
              <a:ext uri="{FF2B5EF4-FFF2-40B4-BE49-F238E27FC236}">
                <a16:creationId xmlns:a16="http://schemas.microsoft.com/office/drawing/2014/main" id="{0F0BD6A9-E07A-4AE1-A8EC-B0A57449EEB1}"/>
              </a:ext>
            </a:extLst>
          </p:cNvPr>
          <p:cNvSpPr txBox="1"/>
          <p:nvPr/>
        </p:nvSpPr>
        <p:spPr>
          <a:xfrm>
            <a:off x="7497436" y="2491289"/>
            <a:ext cx="1084490" cy="369332"/>
          </a:xfrm>
          <a:prstGeom prst="rect">
            <a:avLst/>
          </a:prstGeom>
          <a:noFill/>
        </p:spPr>
        <p:txBody>
          <a:bodyPr wrap="square" rtlCol="0">
            <a:spAutoFit/>
          </a:bodyPr>
          <a:lstStyle/>
          <a:p>
            <a:r>
              <a:rPr lang="tr-TR" b="1" dirty="0">
                <a:solidFill>
                  <a:srgbClr val="4DADB5"/>
                </a:solidFill>
              </a:rPr>
              <a:t>PAYDAŞ</a:t>
            </a:r>
          </a:p>
        </p:txBody>
      </p:sp>
      <p:sp>
        <p:nvSpPr>
          <p:cNvPr id="17" name="Metin kutusu 16">
            <a:extLst>
              <a:ext uri="{FF2B5EF4-FFF2-40B4-BE49-F238E27FC236}">
                <a16:creationId xmlns:a16="http://schemas.microsoft.com/office/drawing/2014/main" id="{A9B55BEA-0BF4-486D-9A5F-9876608B5B44}"/>
              </a:ext>
            </a:extLst>
          </p:cNvPr>
          <p:cNvSpPr txBox="1"/>
          <p:nvPr/>
        </p:nvSpPr>
        <p:spPr>
          <a:xfrm>
            <a:off x="6975387" y="4429040"/>
            <a:ext cx="1084490" cy="369332"/>
          </a:xfrm>
          <a:prstGeom prst="rect">
            <a:avLst/>
          </a:prstGeom>
          <a:noFill/>
        </p:spPr>
        <p:txBody>
          <a:bodyPr wrap="square" rtlCol="0">
            <a:spAutoFit/>
          </a:bodyPr>
          <a:lstStyle/>
          <a:p>
            <a:r>
              <a:rPr lang="tr-TR" b="1" dirty="0">
                <a:solidFill>
                  <a:srgbClr val="4C5974"/>
                </a:solidFill>
              </a:rPr>
              <a:t>PAYDAŞ</a:t>
            </a:r>
          </a:p>
        </p:txBody>
      </p:sp>
      <p:sp>
        <p:nvSpPr>
          <p:cNvPr id="18" name="Metin kutusu 17">
            <a:extLst>
              <a:ext uri="{FF2B5EF4-FFF2-40B4-BE49-F238E27FC236}">
                <a16:creationId xmlns:a16="http://schemas.microsoft.com/office/drawing/2014/main" id="{16DCADBE-2EBE-45C0-B0E6-EB314EAD6D1B}"/>
              </a:ext>
            </a:extLst>
          </p:cNvPr>
          <p:cNvSpPr txBox="1"/>
          <p:nvPr/>
        </p:nvSpPr>
        <p:spPr>
          <a:xfrm>
            <a:off x="9058187" y="5890835"/>
            <a:ext cx="1084490" cy="369332"/>
          </a:xfrm>
          <a:prstGeom prst="rect">
            <a:avLst/>
          </a:prstGeom>
          <a:noFill/>
        </p:spPr>
        <p:txBody>
          <a:bodyPr wrap="square" rtlCol="0">
            <a:spAutoFit/>
          </a:bodyPr>
          <a:lstStyle/>
          <a:p>
            <a:r>
              <a:rPr lang="tr-TR" b="1" dirty="0">
                <a:solidFill>
                  <a:srgbClr val="6C88B7"/>
                </a:solidFill>
              </a:rPr>
              <a:t>PAYDAŞ</a:t>
            </a:r>
          </a:p>
        </p:txBody>
      </p:sp>
      <p:sp>
        <p:nvSpPr>
          <p:cNvPr id="19" name="Metin kutusu 18">
            <a:extLst>
              <a:ext uri="{FF2B5EF4-FFF2-40B4-BE49-F238E27FC236}">
                <a16:creationId xmlns:a16="http://schemas.microsoft.com/office/drawing/2014/main" id="{712522A6-B3C6-4576-BC13-8EED3D4975B5}"/>
              </a:ext>
            </a:extLst>
          </p:cNvPr>
          <p:cNvSpPr txBox="1"/>
          <p:nvPr/>
        </p:nvSpPr>
        <p:spPr>
          <a:xfrm>
            <a:off x="11176915" y="4429040"/>
            <a:ext cx="1084490" cy="369332"/>
          </a:xfrm>
          <a:prstGeom prst="rect">
            <a:avLst/>
          </a:prstGeom>
          <a:noFill/>
        </p:spPr>
        <p:txBody>
          <a:bodyPr wrap="square" rtlCol="0">
            <a:spAutoFit/>
          </a:bodyPr>
          <a:lstStyle/>
          <a:p>
            <a:r>
              <a:rPr lang="tr-TR" b="1" dirty="0">
                <a:solidFill>
                  <a:srgbClr val="2B526A"/>
                </a:solidFill>
              </a:rPr>
              <a:t>PAYDAŞ</a:t>
            </a:r>
          </a:p>
        </p:txBody>
      </p:sp>
      <p:sp>
        <p:nvSpPr>
          <p:cNvPr id="20" name="Metin kutusu 19">
            <a:extLst>
              <a:ext uri="{FF2B5EF4-FFF2-40B4-BE49-F238E27FC236}">
                <a16:creationId xmlns:a16="http://schemas.microsoft.com/office/drawing/2014/main" id="{5C7D8585-1329-414E-885A-303415BD86FA}"/>
              </a:ext>
            </a:extLst>
          </p:cNvPr>
          <p:cNvSpPr txBox="1"/>
          <p:nvPr/>
        </p:nvSpPr>
        <p:spPr>
          <a:xfrm>
            <a:off x="10534015" y="2490443"/>
            <a:ext cx="1084490" cy="369332"/>
          </a:xfrm>
          <a:prstGeom prst="rect">
            <a:avLst/>
          </a:prstGeom>
          <a:noFill/>
        </p:spPr>
        <p:txBody>
          <a:bodyPr wrap="square" rtlCol="0">
            <a:spAutoFit/>
          </a:bodyPr>
          <a:lstStyle/>
          <a:p>
            <a:r>
              <a:rPr lang="tr-TR" b="1" dirty="0">
                <a:solidFill>
                  <a:srgbClr val="3984A3"/>
                </a:solidFill>
              </a:rPr>
              <a:t>PAYDAŞ</a:t>
            </a:r>
          </a:p>
        </p:txBody>
      </p:sp>
    </p:spTree>
    <p:extLst>
      <p:ext uri="{BB962C8B-B14F-4D97-AF65-F5344CB8AC3E}">
        <p14:creationId xmlns:p14="http://schemas.microsoft.com/office/powerpoint/2010/main" val="235378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753217" y="-96604"/>
            <a:ext cx="2978863" cy="1662754"/>
          </a:xfrm>
          <a:prstGeom prst="rect">
            <a:avLst/>
          </a:prstGeom>
          <a:ln w="3175">
            <a:miter lim="400000"/>
          </a:ln>
          <a:effectLst>
            <a:outerShdw blurRad="114300" dist="38100" dir="5400000" rotWithShape="0">
              <a:srgbClr val="000000"/>
            </a:outerShdw>
          </a:effectLst>
        </p:spPr>
      </p:pic>
      <p:sp>
        <p:nvSpPr>
          <p:cNvPr id="2" name="TextBox 1">
            <a:extLst>
              <a:ext uri="{FF2B5EF4-FFF2-40B4-BE49-F238E27FC236}">
                <a16:creationId xmlns:a16="http://schemas.microsoft.com/office/drawing/2014/main" id="{BD98653A-D111-8B66-F60E-296BD0C99CAF}"/>
              </a:ext>
            </a:extLst>
          </p:cNvPr>
          <p:cNvSpPr txBox="1"/>
          <p:nvPr/>
        </p:nvSpPr>
        <p:spPr>
          <a:xfrm>
            <a:off x="869111" y="1861658"/>
            <a:ext cx="10453777" cy="4247317"/>
          </a:xfrm>
          <a:prstGeom prst="rect">
            <a:avLst/>
          </a:prstGeom>
          <a:noFill/>
          <a:effectLst>
            <a:glow rad="127000">
              <a:srgbClr val="D2A966"/>
            </a:glow>
          </a:effectLst>
        </p:spPr>
        <p:txBody>
          <a:bodyPr wrap="square" rtlCol="0">
            <a:spAutoFit/>
          </a:bodyPr>
          <a:lstStyle/>
          <a:p>
            <a:pPr algn="ctr"/>
            <a:r>
              <a:rPr lang="tr-TR" sz="3200" b="1" dirty="0">
                <a:solidFill>
                  <a:srgbClr val="D8AE63"/>
                </a:solidFill>
              </a:rPr>
              <a:t>  TEŞEKKÜR EDERİM</a:t>
            </a:r>
          </a:p>
          <a:p>
            <a:pPr algn="ctr"/>
            <a:endParaRPr lang="tr-TR" sz="3200" b="1" dirty="0">
              <a:solidFill>
                <a:srgbClr val="D8AE63"/>
              </a:solidFill>
            </a:endParaRPr>
          </a:p>
          <a:p>
            <a:pPr algn="ctr"/>
            <a:r>
              <a:rPr lang="tr-TR" sz="3200" b="1" dirty="0">
                <a:solidFill>
                  <a:srgbClr val="D8AE63"/>
                </a:solidFill>
                <a:effectLst>
                  <a:outerShdw blurRad="38100" dist="38100" dir="2700000" algn="tl">
                    <a:srgbClr val="000000">
                      <a:alpha val="43137"/>
                    </a:srgbClr>
                  </a:outerShdw>
                </a:effectLst>
              </a:rPr>
              <a:t>   </a:t>
            </a:r>
          </a:p>
          <a:p>
            <a:pPr algn="ctr"/>
            <a:endParaRPr lang="tr-TR" sz="3200" b="1" dirty="0">
              <a:solidFill>
                <a:srgbClr val="D8AE63"/>
              </a:solidFill>
              <a:effectLst>
                <a:outerShdw blurRad="38100" dist="38100" dir="2700000" algn="tl">
                  <a:srgbClr val="000000">
                    <a:alpha val="43137"/>
                  </a:srgbClr>
                </a:outerShdw>
              </a:effectLst>
            </a:endParaRPr>
          </a:p>
          <a:p>
            <a:pPr algn="ctr"/>
            <a:endParaRPr lang="tr-TR" sz="3200" b="1" dirty="0">
              <a:solidFill>
                <a:srgbClr val="D8AE63"/>
              </a:solidFill>
              <a:effectLst>
                <a:outerShdw blurRad="38100" dist="38100" dir="2700000" algn="tl">
                  <a:srgbClr val="000000">
                    <a:alpha val="43137"/>
                  </a:srgbClr>
                </a:outerShdw>
              </a:effectLst>
            </a:endParaRPr>
          </a:p>
          <a:p>
            <a:pPr algn="ctr"/>
            <a:endParaRPr lang="tr-TR" sz="800" b="1" dirty="0">
              <a:solidFill>
                <a:srgbClr val="D8AE63"/>
              </a:solidFill>
            </a:endParaRPr>
          </a:p>
          <a:p>
            <a:pPr algn="ctr"/>
            <a:r>
              <a:rPr lang="tr-TR" sz="2200" i="1" dirty="0">
                <a:solidFill>
                  <a:srgbClr val="D8AE63"/>
                </a:solidFill>
              </a:rPr>
              <a:t>   </a:t>
            </a:r>
            <a:endParaRPr lang="tr-TR" sz="2200" dirty="0">
              <a:solidFill>
                <a:srgbClr val="D8AE63"/>
              </a:solidFill>
            </a:endParaRPr>
          </a:p>
          <a:p>
            <a:pPr algn="ctr"/>
            <a:endParaRPr lang="tr-TR" sz="2000" dirty="0">
              <a:solidFill>
                <a:srgbClr val="D8AE63"/>
              </a:solidFill>
            </a:endParaRPr>
          </a:p>
          <a:p>
            <a:pPr algn="ctr"/>
            <a:endParaRPr lang="tr-TR" sz="2000" dirty="0">
              <a:solidFill>
                <a:srgbClr val="D8AE63"/>
              </a:solidFill>
            </a:endParaRPr>
          </a:p>
          <a:p>
            <a:pPr algn="ctr"/>
            <a:endParaRPr lang="tr-TR" sz="2000" dirty="0">
              <a:solidFill>
                <a:srgbClr val="D8AE63"/>
              </a:solidFill>
            </a:endParaRPr>
          </a:p>
          <a:p>
            <a:pPr>
              <a:tabLst>
                <a:tab pos="896938" algn="l"/>
              </a:tabLst>
            </a:pPr>
            <a:r>
              <a:rPr lang="tr-TR" sz="2000" dirty="0">
                <a:solidFill>
                  <a:srgbClr val="D8AE63"/>
                </a:solidFill>
              </a:rPr>
              <a:t>                </a:t>
            </a:r>
          </a:p>
        </p:txBody>
      </p:sp>
      <p:sp>
        <p:nvSpPr>
          <p:cNvPr id="4" name="Alt Başlık 5">
            <a:extLst>
              <a:ext uri="{FF2B5EF4-FFF2-40B4-BE49-F238E27FC236}">
                <a16:creationId xmlns:a16="http://schemas.microsoft.com/office/drawing/2014/main" id="{831EFC16-F14F-D352-9AC4-ECC66F68A445}"/>
              </a:ext>
            </a:extLst>
          </p:cNvPr>
          <p:cNvSpPr txBox="1">
            <a:spLocks/>
          </p:cNvSpPr>
          <p:nvPr/>
        </p:nvSpPr>
        <p:spPr>
          <a:xfrm>
            <a:off x="1670648" y="2188414"/>
            <a:ext cx="9144000" cy="359380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sz="2600" b="1" dirty="0">
              <a:solidFill>
                <a:srgbClr val="002060"/>
              </a:solidFill>
              <a:cs typeface="Times New Roman" panose="02020603050405020304" pitchFamily="18" charset="0"/>
            </a:endParaRPr>
          </a:p>
          <a:p>
            <a:pPr marL="0" indent="0" algn="ctr">
              <a:buNone/>
            </a:pPr>
            <a:r>
              <a:rPr lang="tr-TR" sz="2000" b="1" dirty="0">
                <a:solidFill>
                  <a:srgbClr val="D8AE63"/>
                </a:solidFill>
                <a:effectLst>
                  <a:outerShdw blurRad="38100" dist="38100" dir="2700000" algn="tl">
                    <a:srgbClr val="000000">
                      <a:alpha val="43137"/>
                    </a:srgbClr>
                  </a:outerShdw>
                </a:effectLst>
              </a:rPr>
              <a:t>E-İhracat, Dijital Pazarlama, Davranışsal Kamu Politikaları ve Yeni Nesil Teknolojiler Daire Başkanlığı</a:t>
            </a:r>
          </a:p>
          <a:p>
            <a:pPr marL="0" indent="0" algn="ctr">
              <a:buNone/>
            </a:pPr>
            <a:endParaRPr lang="tr-TR" sz="2000" b="1" dirty="0">
              <a:solidFill>
                <a:srgbClr val="D8AE63"/>
              </a:solidFill>
              <a:effectLst>
                <a:outerShdw blurRad="38100" dist="38100" dir="2700000" algn="tl">
                  <a:srgbClr val="000000">
                    <a:alpha val="43137"/>
                  </a:srgbClr>
                </a:outerShdw>
              </a:effectLst>
            </a:endParaRPr>
          </a:p>
          <a:p>
            <a:pPr marL="0" indent="0" algn="ctr">
              <a:buNone/>
            </a:pPr>
            <a:r>
              <a:rPr lang="tr-TR" sz="2000" b="1" dirty="0">
                <a:solidFill>
                  <a:srgbClr val="D1AB61"/>
                </a:solidFill>
                <a:hlinkClick r:id="rId4">
                  <a:extLst>
                    <a:ext uri="{A12FA001-AC4F-418D-AE19-62706E023703}">
                      <ahyp:hlinkClr xmlns:ahyp="http://schemas.microsoft.com/office/drawing/2018/hyperlinkcolor" val="tx"/>
                    </a:ext>
                  </a:extLst>
                </a:hlinkClick>
              </a:rPr>
              <a:t>e-ihracat@ticaret.gov.tr</a:t>
            </a:r>
            <a:endParaRPr lang="tr-TR" sz="2000" b="1" dirty="0">
              <a:solidFill>
                <a:srgbClr val="D1AB61"/>
              </a:solidFill>
            </a:endParaRPr>
          </a:p>
          <a:p>
            <a:pPr marL="0" indent="0" algn="ctr">
              <a:buNone/>
            </a:pPr>
            <a:endParaRPr lang="tr-TR" sz="2000" b="1" dirty="0">
              <a:solidFill>
                <a:srgbClr val="D8AE63"/>
              </a:solidFill>
              <a:effectLst>
                <a:outerShdw blurRad="38100" dist="38100" dir="2700000" algn="tl">
                  <a:srgbClr val="000000">
                    <a:alpha val="43137"/>
                  </a:srgbClr>
                </a:outerShdw>
              </a:effectLst>
            </a:endParaRPr>
          </a:p>
          <a:p>
            <a:pPr marL="0" indent="0" algn="ctr">
              <a:buNone/>
            </a:pPr>
            <a:r>
              <a:rPr lang="tr-TR" sz="2000" dirty="0">
                <a:solidFill>
                  <a:srgbClr val="D8AE63"/>
                </a:solidFill>
                <a:effectLst>
                  <a:outerShdw blurRad="38100" dist="38100" dir="2700000" algn="tl">
                    <a:srgbClr val="000000">
                      <a:alpha val="43137"/>
                    </a:srgbClr>
                  </a:outerShdw>
                </a:effectLst>
              </a:rPr>
              <a:t>Sarenaz YÜKSEL</a:t>
            </a:r>
          </a:p>
          <a:p>
            <a:pPr marL="0" indent="0" algn="ctr">
              <a:buNone/>
            </a:pPr>
            <a:r>
              <a:rPr lang="tr-TR" sz="2000" b="1" dirty="0">
                <a:solidFill>
                  <a:srgbClr val="D1AB61"/>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yuksels@ticaret.gov.tr</a:t>
            </a:r>
            <a:r>
              <a:rPr lang="tr-TR" sz="2000" b="1" dirty="0">
                <a:solidFill>
                  <a:srgbClr val="D1AB61"/>
                </a:solidFill>
                <a:effectLst>
                  <a:outerShdw blurRad="38100" dist="38100" dir="2700000" algn="tl">
                    <a:srgbClr val="000000">
                      <a:alpha val="43137"/>
                    </a:srgbClr>
                  </a:outerShdw>
                </a:effectLst>
              </a:rPr>
              <a:t> </a:t>
            </a:r>
          </a:p>
          <a:p>
            <a:pPr marL="0" indent="0" algn="ctr">
              <a:buNone/>
            </a:pPr>
            <a:endParaRPr lang="tr-TR" sz="3200" b="1" dirty="0">
              <a:solidFill>
                <a:srgbClr val="D8AE63"/>
              </a:solidFill>
              <a:effectLst>
                <a:outerShdw blurRad="38100" dist="38100" dir="2700000" algn="tl">
                  <a:srgbClr val="000000">
                    <a:alpha val="43137"/>
                  </a:srgbClr>
                </a:outerShdw>
              </a:effectLst>
            </a:endParaRPr>
          </a:p>
          <a:p>
            <a:endParaRPr lang="tr-TR" sz="2600" b="1" dirty="0"/>
          </a:p>
          <a:p>
            <a:pPr marL="0" indent="0">
              <a:buNone/>
            </a:pPr>
            <a:endParaRPr lang="tr-TR" sz="2600" b="1" dirty="0"/>
          </a:p>
        </p:txBody>
      </p:sp>
    </p:spTree>
    <p:extLst>
      <p:ext uri="{BB962C8B-B14F-4D97-AF65-F5344CB8AC3E}">
        <p14:creationId xmlns:p14="http://schemas.microsoft.com/office/powerpoint/2010/main" val="38185226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245796" y="3336584"/>
            <a:ext cx="1941815" cy="1498602"/>
            <a:chOff x="8655520" y="1664224"/>
            <a:chExt cx="3018808" cy="1115939"/>
          </a:xfrm>
          <a:effectLst>
            <a:outerShdw blurRad="50800" dist="38100" algn="l" rotWithShape="0">
              <a:prstClr val="black">
                <a:alpha val="40000"/>
              </a:prstClr>
            </a:outerShdw>
          </a:effectLst>
        </p:grpSpPr>
        <p:sp>
          <p:nvSpPr>
            <p:cNvPr id="16" name="Dikdörtgen 15"/>
            <p:cNvSpPr/>
            <p:nvPr/>
          </p:nvSpPr>
          <p:spPr>
            <a:xfrm>
              <a:off x="8655520" y="2005186"/>
              <a:ext cx="3018808" cy="774977"/>
            </a:xfrm>
            <a:prstGeom prst="rect">
              <a:avLst/>
            </a:prstGeom>
            <a:solidFill>
              <a:schemeClr val="accent6">
                <a:lumMod val="20000"/>
                <a:lumOff val="80000"/>
              </a:schemeClr>
            </a:solidFill>
            <a:ln w="28575">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tx1"/>
                  </a:solidFill>
                  <a:latin typeface="Calibri" panose="020F0502020204030204" pitchFamily="34" charset="0"/>
                  <a:cs typeface="Calibri" panose="020F0502020204030204" pitchFamily="34" charset="0"/>
                </a:rPr>
                <a:t>MİKRO İŞLETMELER, </a:t>
              </a:r>
            </a:p>
            <a:p>
              <a:pPr marL="0" marR="0" indent="0" algn="ctr" defTabSz="914400" rtl="0" eaLnBrk="1" fontAlgn="auto" latinLnBrk="0" hangingPunct="1">
                <a:lnSpc>
                  <a:spcPct val="100000"/>
                </a:lnSpc>
                <a:spcBef>
                  <a:spcPts val="0"/>
                </a:spcBef>
                <a:spcAft>
                  <a:spcPts val="0"/>
                </a:spcAft>
                <a:buClrTx/>
                <a:buSzTx/>
                <a:buFontTx/>
                <a:buNone/>
                <a:tabLst/>
              </a:pPr>
              <a:r>
                <a:rPr lang="tr-TR" sz="1400" b="1" dirty="0">
                  <a:solidFill>
                    <a:schemeClr val="tx1"/>
                  </a:solidFill>
                  <a:latin typeface="Calibri" panose="020F0502020204030204" pitchFamily="34" charset="0"/>
                  <a:cs typeface="Calibri" panose="020F0502020204030204" pitchFamily="34" charset="0"/>
                </a:rPr>
                <a:t>KOBİ’LER, YEREL KOOPERATİFLER vb. </a:t>
              </a:r>
            </a:p>
          </p:txBody>
        </p:sp>
        <p:sp>
          <p:nvSpPr>
            <p:cNvPr id="9" name="Metin kutusu 8"/>
            <p:cNvSpPr txBox="1"/>
            <p:nvPr/>
          </p:nvSpPr>
          <p:spPr>
            <a:xfrm>
              <a:off x="8655520" y="1664224"/>
              <a:ext cx="3018808" cy="343780"/>
            </a:xfrm>
            <a:prstGeom prst="rect">
              <a:avLst/>
            </a:prstGeom>
            <a:solidFill>
              <a:srgbClr val="53876B"/>
            </a:solidFill>
            <a:ln w="28575">
              <a:solidFill>
                <a:schemeClr val="accent5">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tr-TR" sz="2400" b="1" dirty="0">
                  <a:solidFill>
                    <a:schemeClr val="bg1"/>
                  </a:solidFill>
                </a:rPr>
                <a:t>SATICILAR</a:t>
              </a:r>
            </a:p>
          </p:txBody>
        </p:sp>
      </p:grpSp>
      <p:grpSp>
        <p:nvGrpSpPr>
          <p:cNvPr id="33" name="Grup 32"/>
          <p:cNvGrpSpPr/>
          <p:nvPr/>
        </p:nvGrpSpPr>
        <p:grpSpPr>
          <a:xfrm>
            <a:off x="2567197" y="5482006"/>
            <a:ext cx="2017562" cy="1246791"/>
            <a:chOff x="951978" y="1778249"/>
            <a:chExt cx="3033452" cy="1287938"/>
          </a:xfrm>
          <a:effectLst>
            <a:outerShdw blurRad="50800" dist="38100" algn="l" rotWithShape="0">
              <a:prstClr val="black">
                <a:alpha val="40000"/>
              </a:prstClr>
            </a:outerShdw>
          </a:effectLst>
        </p:grpSpPr>
        <p:sp>
          <p:nvSpPr>
            <p:cNvPr id="34" name="Dikdörtgen 33"/>
            <p:cNvSpPr/>
            <p:nvPr/>
          </p:nvSpPr>
          <p:spPr>
            <a:xfrm>
              <a:off x="951978" y="2164864"/>
              <a:ext cx="3033452" cy="901323"/>
            </a:xfrm>
            <a:prstGeom prst="rect">
              <a:avLst/>
            </a:prstGeom>
            <a:solidFill>
              <a:schemeClr val="accent1">
                <a:lumMod val="20000"/>
                <a:lumOff val="80000"/>
              </a:schemeClr>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tx1"/>
                  </a:solidFill>
                </a:rPr>
                <a:t>AGGREGATOR,</a:t>
              </a:r>
              <a:r>
                <a:rPr lang="tr-TR" sz="1400" b="1" dirty="0">
                  <a:solidFill>
                    <a:schemeClr val="tx1"/>
                  </a:solidFill>
                  <a:latin typeface="Calibri" panose="020F0502020204030204" pitchFamily="34" charset="0"/>
                  <a:cs typeface="Calibri" panose="020F0502020204030204" pitchFamily="34" charset="0"/>
                </a:rPr>
                <a:t> MEGA MERCHANT,</a:t>
              </a:r>
            </a:p>
            <a:p>
              <a:pPr marL="0" marR="0" indent="0" algn="ctr" defTabSz="914400" rtl="0" eaLnBrk="1" fontAlgn="auto" latinLnBrk="0" hangingPunct="1">
                <a:lnSpc>
                  <a:spcPct val="100000"/>
                </a:lnSpc>
                <a:spcBef>
                  <a:spcPts val="0"/>
                </a:spcBef>
                <a:spcAft>
                  <a:spcPts val="0"/>
                </a:spcAft>
                <a:buClrTx/>
                <a:buSzTx/>
                <a:buFontTx/>
                <a:buNone/>
                <a:tabLst/>
              </a:pPr>
              <a:r>
                <a:rPr lang="tr-TR" sz="1400" b="1" dirty="0">
                  <a:solidFill>
                    <a:schemeClr val="tx1"/>
                  </a:solidFill>
                  <a:latin typeface="Calibri" panose="020F0502020204030204" pitchFamily="34" charset="0"/>
                  <a:cs typeface="Calibri" panose="020F0502020204030204" pitchFamily="34" charset="0"/>
                </a:rPr>
                <a:t>E-TİCARET PAYDAŞLARI</a:t>
              </a:r>
            </a:p>
          </p:txBody>
        </p:sp>
        <p:sp>
          <p:nvSpPr>
            <p:cNvPr id="35" name="Metin kutusu 34"/>
            <p:cNvSpPr txBox="1"/>
            <p:nvPr/>
          </p:nvSpPr>
          <p:spPr>
            <a:xfrm>
              <a:off x="951978" y="1778249"/>
              <a:ext cx="3018808" cy="432121"/>
            </a:xfrm>
            <a:prstGeom prst="rect">
              <a:avLst/>
            </a:prstGeom>
            <a:solidFill>
              <a:schemeClr val="accent1">
                <a:lumMod val="75000"/>
              </a:schemeClr>
            </a:solidFill>
            <a:ln w="28575">
              <a:solidFill>
                <a:schemeClr val="accent1">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tr-TR" sz="2400" b="1" dirty="0">
                  <a:solidFill>
                    <a:schemeClr val="bg1"/>
                  </a:solidFill>
                </a:rPr>
                <a:t>TOPLAYICILAR</a:t>
              </a:r>
            </a:p>
          </p:txBody>
        </p:sp>
      </p:grpSp>
      <p:cxnSp>
        <p:nvCxnSpPr>
          <p:cNvPr id="50" name="Dirsek Bağlayıcısı 49"/>
          <p:cNvCxnSpPr>
            <a:stCxn id="16" idx="2"/>
            <a:endCxn id="34" idx="1"/>
          </p:cNvCxnSpPr>
          <p:nvPr/>
        </p:nvCxnSpPr>
        <p:spPr>
          <a:xfrm rot="16200000" flipH="1">
            <a:off x="1121280" y="4930609"/>
            <a:ext cx="1541341" cy="1350493"/>
          </a:xfrm>
          <a:prstGeom prst="bentConnector2">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Dirsek Bağlayıcısı 53"/>
          <p:cNvCxnSpPr>
            <a:endCxn id="3" idx="4"/>
          </p:cNvCxnSpPr>
          <p:nvPr/>
        </p:nvCxnSpPr>
        <p:spPr>
          <a:xfrm flipV="1">
            <a:off x="4611068" y="5371201"/>
            <a:ext cx="5015572" cy="1020716"/>
          </a:xfrm>
          <a:prstGeom prst="bentConnector2">
            <a:avLst/>
          </a:prstGeom>
          <a:ln w="76200" cmpd="tri">
            <a:solidFill>
              <a:schemeClr val="accent1">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33" name="Düz Ok Bağlayıcısı 1032"/>
          <p:cNvCxnSpPr>
            <a:cxnSpLocks/>
          </p:cNvCxnSpPr>
          <p:nvPr/>
        </p:nvCxnSpPr>
        <p:spPr>
          <a:xfrm>
            <a:off x="7052848" y="3816751"/>
            <a:ext cx="1130405" cy="19992"/>
          </a:xfrm>
          <a:prstGeom prst="straightConnector1">
            <a:avLst/>
          </a:prstGeom>
          <a:ln w="76200" cmpd="tri">
            <a:solidFill>
              <a:schemeClr val="accent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3" name="Dirsek Bağlayıcısı 112"/>
          <p:cNvCxnSpPr>
            <a:cxnSpLocks/>
          </p:cNvCxnSpPr>
          <p:nvPr/>
        </p:nvCxnSpPr>
        <p:spPr>
          <a:xfrm rot="16200000" flipH="1">
            <a:off x="4045317" y="2020239"/>
            <a:ext cx="1375856" cy="1256837"/>
          </a:xfrm>
          <a:prstGeom prst="bentConnector3">
            <a:avLst>
              <a:gd name="adj1" fmla="val 29982"/>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85" name="Düz Ok Bağlayıcısı 1084"/>
          <p:cNvCxnSpPr/>
          <p:nvPr/>
        </p:nvCxnSpPr>
        <p:spPr>
          <a:xfrm flipV="1">
            <a:off x="2215708" y="3975219"/>
            <a:ext cx="2617739" cy="25349"/>
          </a:xfrm>
          <a:prstGeom prst="straightConnector1">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6" name="Dirsek Bağlayıcısı 145"/>
          <p:cNvCxnSpPr>
            <a:cxnSpLocks/>
            <a:endCxn id="25" idx="2"/>
          </p:cNvCxnSpPr>
          <p:nvPr/>
        </p:nvCxnSpPr>
        <p:spPr>
          <a:xfrm flipV="1">
            <a:off x="4606773" y="4557991"/>
            <a:ext cx="1325054" cy="1245310"/>
          </a:xfrm>
          <a:prstGeom prst="bentConnector2">
            <a:avLst/>
          </a:prstGeom>
          <a:ln w="76200" cmpd="tri">
            <a:solidFill>
              <a:schemeClr val="accent1">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0" name="Grup 149"/>
          <p:cNvGrpSpPr/>
          <p:nvPr/>
        </p:nvGrpSpPr>
        <p:grpSpPr>
          <a:xfrm>
            <a:off x="11263473" y="3678425"/>
            <a:ext cx="885032" cy="904015"/>
            <a:chOff x="10902809" y="2614592"/>
            <a:chExt cx="930158" cy="905592"/>
          </a:xfrm>
        </p:grpSpPr>
        <p:pic>
          <p:nvPicPr>
            <p:cNvPr id="147" name="Resim 146"/>
            <p:cNvPicPr>
              <a:picLocks noChangeAspect="1"/>
            </p:cNvPicPr>
            <p:nvPr/>
          </p:nvPicPr>
          <p:blipFill rotWithShape="1">
            <a:blip r:embed="rId3"/>
            <a:srcRect l="27058" t="8815" r="9275" b="15409"/>
            <a:stretch/>
          </p:blipFill>
          <p:spPr>
            <a:xfrm>
              <a:off x="10929443" y="2693506"/>
              <a:ext cx="862817" cy="826678"/>
            </a:xfrm>
            <a:prstGeom prst="ellipse">
              <a:avLst/>
            </a:prstGeom>
            <a:ln w="38100">
              <a:solidFill>
                <a:schemeClr val="accent5">
                  <a:lumMod val="50000"/>
                </a:schemeClr>
              </a:solidFill>
            </a:ln>
          </p:spPr>
        </p:pic>
        <p:sp>
          <p:nvSpPr>
            <p:cNvPr id="149" name="Metin kutusu 148"/>
            <p:cNvSpPr txBox="1"/>
            <p:nvPr/>
          </p:nvSpPr>
          <p:spPr>
            <a:xfrm>
              <a:off x="10902809" y="2614592"/>
              <a:ext cx="930158" cy="559779"/>
            </a:xfrm>
            <a:prstGeom prst="rect">
              <a:avLst/>
            </a:prstGeom>
            <a:noFill/>
          </p:spPr>
          <p:txBody>
            <a:bodyPr wrap="square" rtlCol="0">
              <a:prstTxWarp prst="textArchUp">
                <a:avLst>
                  <a:gd name="adj" fmla="val 11448050"/>
                </a:avLst>
              </a:prstTxWarp>
              <a:spAutoFit/>
            </a:bodyPr>
            <a:lstStyle/>
            <a:p>
              <a:pPr algn="ctr"/>
              <a:r>
                <a:rPr lang="tr-TR" sz="1200" b="1" i="1" dirty="0"/>
                <a:t>Ödeme</a:t>
              </a:r>
            </a:p>
            <a:p>
              <a:pPr algn="ctr"/>
              <a:r>
                <a:rPr lang="tr-TR" sz="1200" b="1" i="1" dirty="0"/>
                <a:t>Sistemleri</a:t>
              </a:r>
            </a:p>
          </p:txBody>
        </p:sp>
      </p:grpSp>
      <p:grpSp>
        <p:nvGrpSpPr>
          <p:cNvPr id="152" name="Grup 151"/>
          <p:cNvGrpSpPr/>
          <p:nvPr/>
        </p:nvGrpSpPr>
        <p:grpSpPr>
          <a:xfrm>
            <a:off x="10757124" y="4898715"/>
            <a:ext cx="1457098" cy="996335"/>
            <a:chOff x="9552324" y="5724302"/>
            <a:chExt cx="1282573" cy="876999"/>
          </a:xfrm>
        </p:grpSpPr>
        <p:pic>
          <p:nvPicPr>
            <p:cNvPr id="145" name="Resim 144"/>
            <p:cNvPicPr>
              <a:picLocks noChangeAspect="1"/>
            </p:cNvPicPr>
            <p:nvPr/>
          </p:nvPicPr>
          <p:blipFill rotWithShape="1">
            <a:blip r:embed="rId4"/>
            <a:srcRect l="3082" t="5571" r="9710" b="25110"/>
            <a:stretch/>
          </p:blipFill>
          <p:spPr>
            <a:xfrm>
              <a:off x="9794856" y="5811775"/>
              <a:ext cx="810370" cy="789526"/>
            </a:xfrm>
            <a:prstGeom prst="ellipse">
              <a:avLst/>
            </a:prstGeom>
            <a:ln w="38100">
              <a:solidFill>
                <a:schemeClr val="accent5">
                  <a:lumMod val="50000"/>
                </a:schemeClr>
              </a:solidFill>
            </a:ln>
          </p:spPr>
        </p:pic>
        <p:sp>
          <p:nvSpPr>
            <p:cNvPr id="182" name="Metin kutusu 181"/>
            <p:cNvSpPr txBox="1"/>
            <p:nvPr/>
          </p:nvSpPr>
          <p:spPr>
            <a:xfrm rot="190576">
              <a:off x="9552324" y="5724302"/>
              <a:ext cx="1282573" cy="674042"/>
            </a:xfrm>
            <a:prstGeom prst="rect">
              <a:avLst/>
            </a:prstGeom>
            <a:noFill/>
          </p:spPr>
          <p:txBody>
            <a:bodyPr wrap="square" rtlCol="0">
              <a:prstTxWarp prst="textArchUp">
                <a:avLst>
                  <a:gd name="adj" fmla="val 14692803"/>
                </a:avLst>
              </a:prstTxWarp>
              <a:spAutoFit/>
            </a:bodyPr>
            <a:lstStyle/>
            <a:p>
              <a:r>
                <a:rPr lang="tr-TR" sz="1600" b="1" i="1" dirty="0"/>
                <a:t>Lojistik</a:t>
              </a:r>
            </a:p>
          </p:txBody>
        </p:sp>
      </p:grpSp>
      <p:grpSp>
        <p:nvGrpSpPr>
          <p:cNvPr id="151" name="Grup 150"/>
          <p:cNvGrpSpPr/>
          <p:nvPr/>
        </p:nvGrpSpPr>
        <p:grpSpPr>
          <a:xfrm>
            <a:off x="10049751" y="5704260"/>
            <a:ext cx="901457" cy="1000496"/>
            <a:chOff x="11068616" y="5095502"/>
            <a:chExt cx="901457" cy="1000496"/>
          </a:xfrm>
        </p:grpSpPr>
        <p:pic>
          <p:nvPicPr>
            <p:cNvPr id="144" name="Resim 143"/>
            <p:cNvPicPr>
              <a:picLocks noChangeAspect="1"/>
            </p:cNvPicPr>
            <p:nvPr/>
          </p:nvPicPr>
          <p:blipFill rotWithShape="1">
            <a:blip r:embed="rId5"/>
            <a:srcRect l="18682" t="15258" r="23206" b="26014"/>
            <a:stretch/>
          </p:blipFill>
          <p:spPr>
            <a:xfrm>
              <a:off x="11068616" y="5194541"/>
              <a:ext cx="901457" cy="901457"/>
            </a:xfrm>
            <a:prstGeom prst="ellipse">
              <a:avLst/>
            </a:prstGeom>
            <a:ln w="38100">
              <a:solidFill>
                <a:schemeClr val="accent5">
                  <a:lumMod val="50000"/>
                </a:schemeClr>
              </a:solidFill>
            </a:ln>
          </p:spPr>
        </p:pic>
        <p:sp>
          <p:nvSpPr>
            <p:cNvPr id="187" name="Metin kutusu 186"/>
            <p:cNvSpPr txBox="1"/>
            <p:nvPr/>
          </p:nvSpPr>
          <p:spPr>
            <a:xfrm>
              <a:off x="11077391" y="5095502"/>
              <a:ext cx="861479" cy="559779"/>
            </a:xfrm>
            <a:prstGeom prst="rect">
              <a:avLst/>
            </a:prstGeom>
            <a:noFill/>
          </p:spPr>
          <p:txBody>
            <a:bodyPr wrap="square" rtlCol="0">
              <a:prstTxWarp prst="textArchUp">
                <a:avLst>
                  <a:gd name="adj" fmla="val 11448050"/>
                </a:avLst>
              </a:prstTxWarp>
              <a:spAutoFit/>
            </a:bodyPr>
            <a:lstStyle/>
            <a:p>
              <a:r>
                <a:rPr lang="tr-TR" sz="2800" b="1" i="1" dirty="0"/>
                <a:t>Satış Sonrası</a:t>
              </a:r>
            </a:p>
          </p:txBody>
        </p:sp>
      </p:grpSp>
      <p:cxnSp>
        <p:nvCxnSpPr>
          <p:cNvPr id="52" name="Dirsek Bağlayıcısı 51"/>
          <p:cNvCxnSpPr>
            <a:stCxn id="38" idx="3"/>
            <a:endCxn id="3" idx="0"/>
          </p:cNvCxnSpPr>
          <p:nvPr/>
        </p:nvCxnSpPr>
        <p:spPr>
          <a:xfrm>
            <a:off x="4863993" y="1592010"/>
            <a:ext cx="4762647" cy="1064000"/>
          </a:xfrm>
          <a:prstGeom prst="bentConnector2">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8" name="Metin kutusu 37"/>
          <p:cNvSpPr txBox="1"/>
          <p:nvPr/>
        </p:nvSpPr>
        <p:spPr>
          <a:xfrm>
            <a:off x="2195529" y="1176511"/>
            <a:ext cx="2668464" cy="830997"/>
          </a:xfrm>
          <a:prstGeom prst="rect">
            <a:avLst/>
          </a:prstGeom>
          <a:solidFill>
            <a:schemeClr val="accent2"/>
          </a:solidFill>
          <a:ln w="19050">
            <a:solidFill>
              <a:schemeClr val="accent2">
                <a:lumMod val="50000"/>
              </a:schemeClr>
            </a:solidFill>
          </a:ln>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tr-TR" sz="1600" b="1" dirty="0">
                <a:solidFill>
                  <a:schemeClr val="bg1"/>
                </a:solidFill>
              </a:rPr>
              <a:t>ÇOK KANALLI – ÇOKLU KANAL</a:t>
            </a:r>
          </a:p>
          <a:p>
            <a:pPr algn="ctr"/>
            <a:r>
              <a:rPr lang="tr-TR" sz="1600" b="1" dirty="0">
                <a:solidFill>
                  <a:schemeClr val="bg1"/>
                </a:solidFill>
              </a:rPr>
              <a:t>MAĞAZA ZİNCİRLERİ</a:t>
            </a:r>
          </a:p>
        </p:txBody>
      </p:sp>
      <p:cxnSp>
        <p:nvCxnSpPr>
          <p:cNvPr id="81" name="Dirsek Bağlayıcısı 80"/>
          <p:cNvCxnSpPr>
            <a:cxnSpLocks/>
          </p:cNvCxnSpPr>
          <p:nvPr/>
        </p:nvCxnSpPr>
        <p:spPr>
          <a:xfrm>
            <a:off x="8206337" y="1701786"/>
            <a:ext cx="1001590" cy="969330"/>
          </a:xfrm>
          <a:prstGeom prst="bentConnector3">
            <a:avLst>
              <a:gd name="adj1" fmla="val 50000"/>
            </a:avLst>
          </a:prstGeom>
          <a:ln w="76200" cmpd="tri">
            <a:solidFill>
              <a:srgbClr val="DE725C"/>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Dirsek Bağlayıcısı 86"/>
          <p:cNvCxnSpPr>
            <a:cxnSpLocks/>
            <a:stCxn id="73" idx="2"/>
          </p:cNvCxnSpPr>
          <p:nvPr/>
        </p:nvCxnSpPr>
        <p:spPr>
          <a:xfrm rot="5400000">
            <a:off x="6059825" y="2184684"/>
            <a:ext cx="1414730" cy="842948"/>
          </a:xfrm>
          <a:prstGeom prst="bentConnector3">
            <a:avLst>
              <a:gd name="adj1" fmla="val 36762"/>
            </a:avLst>
          </a:prstGeom>
          <a:ln w="76200" cmpd="tri">
            <a:solidFill>
              <a:srgbClr val="DE725C"/>
            </a:solidFill>
            <a:tailEnd type="triangle" w="sm" len="sm"/>
          </a:ln>
        </p:spPr>
        <p:style>
          <a:lnRef idx="1">
            <a:schemeClr val="accent1"/>
          </a:lnRef>
          <a:fillRef idx="0">
            <a:schemeClr val="accent1"/>
          </a:fillRef>
          <a:effectRef idx="0">
            <a:schemeClr val="accent1"/>
          </a:effectRef>
          <a:fontRef idx="minor">
            <a:schemeClr val="tx1"/>
          </a:fontRef>
        </p:style>
      </p:cxnSp>
      <p:sp>
        <p:nvSpPr>
          <p:cNvPr id="65" name="Metin kutusu 64"/>
          <p:cNvSpPr txBox="1"/>
          <p:nvPr/>
        </p:nvSpPr>
        <p:spPr>
          <a:xfrm>
            <a:off x="10851004" y="909684"/>
            <a:ext cx="919675" cy="276999"/>
          </a:xfrm>
          <a:prstGeom prst="rect">
            <a:avLst/>
          </a:prstGeom>
          <a:noFill/>
        </p:spPr>
        <p:txBody>
          <a:bodyPr wrap="square" rtlCol="0">
            <a:spAutoFit/>
          </a:bodyPr>
          <a:lstStyle/>
          <a:p>
            <a:pPr algn="ctr"/>
            <a:r>
              <a:rPr lang="tr-TR" sz="1200" b="1" dirty="0"/>
              <a:t>B2C Model</a:t>
            </a:r>
          </a:p>
        </p:txBody>
      </p:sp>
      <p:cxnSp>
        <p:nvCxnSpPr>
          <p:cNvPr id="94" name="Dirsek Bağlayıcısı 93"/>
          <p:cNvCxnSpPr/>
          <p:nvPr/>
        </p:nvCxnSpPr>
        <p:spPr>
          <a:xfrm>
            <a:off x="2204115" y="4494033"/>
            <a:ext cx="6561516" cy="702717"/>
          </a:xfrm>
          <a:prstGeom prst="bentConnector3">
            <a:avLst>
              <a:gd name="adj1" fmla="val 25881"/>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68" name="Metin kutusu 67"/>
          <p:cNvSpPr txBox="1"/>
          <p:nvPr/>
        </p:nvSpPr>
        <p:spPr>
          <a:xfrm>
            <a:off x="1117210" y="2493994"/>
            <a:ext cx="4029221" cy="338554"/>
          </a:xfrm>
          <a:prstGeom prst="rect">
            <a:avLst/>
          </a:prstGeom>
          <a:noFill/>
        </p:spPr>
        <p:txBody>
          <a:bodyPr wrap="square" rtlCol="0">
            <a:spAutoFit/>
          </a:bodyPr>
          <a:lstStyle/>
          <a:p>
            <a:r>
              <a:rPr lang="tr-TR" sz="1600" b="1" i="1" dirty="0"/>
              <a:t>Kendi Online Satış Modeli – Kendi Web Sitesi</a:t>
            </a:r>
          </a:p>
        </p:txBody>
      </p:sp>
      <p:sp>
        <p:nvSpPr>
          <p:cNvPr id="98" name="Metin kutusu 97"/>
          <p:cNvSpPr txBox="1"/>
          <p:nvPr/>
        </p:nvSpPr>
        <p:spPr>
          <a:xfrm>
            <a:off x="114748" y="5605855"/>
            <a:ext cx="2304634" cy="584775"/>
          </a:xfrm>
          <a:prstGeom prst="rect">
            <a:avLst/>
          </a:prstGeom>
          <a:noFill/>
        </p:spPr>
        <p:txBody>
          <a:bodyPr wrap="square" rtlCol="0">
            <a:spAutoFit/>
          </a:bodyPr>
          <a:lstStyle/>
          <a:p>
            <a:r>
              <a:rPr lang="tr-TR" sz="1600" b="1" i="1" dirty="0"/>
              <a:t>Aracı Firma  İş Modeli (Stoklu, Stoksuz)</a:t>
            </a:r>
          </a:p>
        </p:txBody>
      </p:sp>
      <p:sp>
        <p:nvSpPr>
          <p:cNvPr id="99" name="Metin kutusu 98"/>
          <p:cNvSpPr txBox="1"/>
          <p:nvPr/>
        </p:nvSpPr>
        <p:spPr>
          <a:xfrm>
            <a:off x="2657165" y="3675052"/>
            <a:ext cx="1827886" cy="338554"/>
          </a:xfrm>
          <a:prstGeom prst="rect">
            <a:avLst/>
          </a:prstGeom>
          <a:noFill/>
        </p:spPr>
        <p:txBody>
          <a:bodyPr wrap="square" rtlCol="0">
            <a:spAutoFit/>
          </a:bodyPr>
          <a:lstStyle/>
          <a:p>
            <a:r>
              <a:rPr lang="tr-TR" sz="1600" b="1" i="1" dirty="0"/>
              <a:t>Pazar Yeri Modeli</a:t>
            </a:r>
          </a:p>
        </p:txBody>
      </p:sp>
      <p:sp>
        <p:nvSpPr>
          <p:cNvPr id="100" name="Metin kutusu 99"/>
          <p:cNvSpPr txBox="1"/>
          <p:nvPr/>
        </p:nvSpPr>
        <p:spPr>
          <a:xfrm>
            <a:off x="2475803" y="4524500"/>
            <a:ext cx="1735718" cy="584775"/>
          </a:xfrm>
          <a:prstGeom prst="rect">
            <a:avLst/>
          </a:prstGeom>
          <a:noFill/>
        </p:spPr>
        <p:txBody>
          <a:bodyPr wrap="square" rtlCol="0">
            <a:spAutoFit/>
          </a:bodyPr>
          <a:lstStyle/>
          <a:p>
            <a:r>
              <a:rPr lang="tr-TR" sz="1600" b="1" i="1" dirty="0"/>
              <a:t>Sosyal Medya Satış Modeli</a:t>
            </a:r>
          </a:p>
        </p:txBody>
      </p:sp>
      <p:grpSp>
        <p:nvGrpSpPr>
          <p:cNvPr id="42" name="Grup 41"/>
          <p:cNvGrpSpPr/>
          <p:nvPr/>
        </p:nvGrpSpPr>
        <p:grpSpPr>
          <a:xfrm>
            <a:off x="10832473" y="1889266"/>
            <a:ext cx="1252257" cy="1295176"/>
            <a:chOff x="11012600" y="1799334"/>
            <a:chExt cx="1252257" cy="1295176"/>
          </a:xfrm>
        </p:grpSpPr>
        <p:pic>
          <p:nvPicPr>
            <p:cNvPr id="85" name="Resim 84"/>
            <p:cNvPicPr>
              <a:picLocks noChangeAspect="1"/>
            </p:cNvPicPr>
            <p:nvPr/>
          </p:nvPicPr>
          <p:blipFill>
            <a:blip r:embed="rId6"/>
            <a:stretch>
              <a:fillRect/>
            </a:stretch>
          </p:blipFill>
          <p:spPr>
            <a:xfrm>
              <a:off x="11274463" y="2288105"/>
              <a:ext cx="845125" cy="806405"/>
            </a:xfrm>
            <a:prstGeom prst="ellipse">
              <a:avLst/>
            </a:prstGeom>
            <a:ln w="38100">
              <a:solidFill>
                <a:schemeClr val="accent5">
                  <a:lumMod val="50000"/>
                </a:schemeClr>
              </a:solidFill>
            </a:ln>
          </p:spPr>
        </p:pic>
        <p:sp>
          <p:nvSpPr>
            <p:cNvPr id="101" name="Metin kutusu 100"/>
            <p:cNvSpPr txBox="1"/>
            <p:nvPr/>
          </p:nvSpPr>
          <p:spPr>
            <a:xfrm rot="21411748">
              <a:off x="11012600" y="1799334"/>
              <a:ext cx="1252257" cy="461665"/>
            </a:xfrm>
            <a:prstGeom prst="rect">
              <a:avLst/>
            </a:prstGeom>
            <a:noFill/>
          </p:spPr>
          <p:txBody>
            <a:bodyPr wrap="square" rtlCol="0">
              <a:spAutoFit/>
            </a:bodyPr>
            <a:lstStyle/>
            <a:p>
              <a:pPr algn="ctr"/>
              <a:r>
                <a:rPr lang="tr-TR" sz="1200" b="1" i="1" dirty="0"/>
                <a:t>Yazılım ve </a:t>
              </a:r>
              <a:r>
                <a:rPr lang="tr-TR" sz="1200" b="1" i="1" dirty="0" err="1"/>
                <a:t>Entegratörler</a:t>
              </a:r>
              <a:endParaRPr lang="tr-TR" sz="1200" b="1" i="1" dirty="0"/>
            </a:p>
          </p:txBody>
        </p:sp>
      </p:grpSp>
      <p:grpSp>
        <p:nvGrpSpPr>
          <p:cNvPr id="41" name="Grup 40"/>
          <p:cNvGrpSpPr/>
          <p:nvPr/>
        </p:nvGrpSpPr>
        <p:grpSpPr>
          <a:xfrm>
            <a:off x="9906203" y="1499440"/>
            <a:ext cx="1142479" cy="873787"/>
            <a:chOff x="9660101" y="1463244"/>
            <a:chExt cx="1252257" cy="1033961"/>
          </a:xfrm>
        </p:grpSpPr>
        <p:pic>
          <p:nvPicPr>
            <p:cNvPr id="82" name="Resim 81"/>
            <p:cNvPicPr>
              <a:picLocks noChangeAspect="1"/>
            </p:cNvPicPr>
            <p:nvPr/>
          </p:nvPicPr>
          <p:blipFill rotWithShape="1">
            <a:blip r:embed="rId7"/>
            <a:srcRect l="17606" t="6498" r="21737" b="6200"/>
            <a:stretch/>
          </p:blipFill>
          <p:spPr>
            <a:xfrm>
              <a:off x="9834127" y="1591987"/>
              <a:ext cx="904207" cy="905218"/>
            </a:xfrm>
            <a:prstGeom prst="ellipse">
              <a:avLst/>
            </a:prstGeom>
            <a:ln w="38100">
              <a:solidFill>
                <a:schemeClr val="accent5">
                  <a:lumMod val="50000"/>
                </a:schemeClr>
              </a:solidFill>
            </a:ln>
          </p:spPr>
        </p:pic>
        <p:sp>
          <p:nvSpPr>
            <p:cNvPr id="128" name="Metin kutusu 127"/>
            <p:cNvSpPr txBox="1"/>
            <p:nvPr/>
          </p:nvSpPr>
          <p:spPr>
            <a:xfrm>
              <a:off x="9660101" y="1463244"/>
              <a:ext cx="1252257" cy="338554"/>
            </a:xfrm>
            <a:prstGeom prst="rect">
              <a:avLst/>
            </a:prstGeom>
            <a:noFill/>
          </p:spPr>
          <p:txBody>
            <a:bodyPr wrap="square" rtlCol="0">
              <a:prstTxWarp prst="textArchUp">
                <a:avLst/>
              </a:prstTxWarp>
              <a:spAutoFit/>
            </a:bodyPr>
            <a:lstStyle/>
            <a:p>
              <a:pPr algn="ctr"/>
              <a:r>
                <a:rPr lang="tr-TR" sz="1600" b="1" i="1" dirty="0"/>
                <a:t>Kamu</a:t>
              </a:r>
            </a:p>
          </p:txBody>
        </p:sp>
      </p:grpSp>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7345" y="5032012"/>
            <a:ext cx="1791672" cy="405662"/>
          </a:xfrm>
          <a:prstGeom prst="rect">
            <a:avLst/>
          </a:prstGeom>
          <a:ln w="38100">
            <a:solidFill>
              <a:schemeClr val="accent5">
                <a:lumMod val="50000"/>
              </a:schemeClr>
            </a:solidFill>
          </a:ln>
        </p:spPr>
      </p:pic>
      <p:cxnSp>
        <p:nvCxnSpPr>
          <p:cNvPr id="48" name="Dirsek Bağlayıcısı 47"/>
          <p:cNvCxnSpPr>
            <a:stCxn id="9" idx="0"/>
          </p:cNvCxnSpPr>
          <p:nvPr/>
        </p:nvCxnSpPr>
        <p:spPr>
          <a:xfrm rot="5400000" flipH="1" flipV="1">
            <a:off x="4747252" y="-681794"/>
            <a:ext cx="487830" cy="7548927"/>
          </a:xfrm>
          <a:prstGeom prst="bentConnector2">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0" name="Grup 129"/>
          <p:cNvGrpSpPr/>
          <p:nvPr/>
        </p:nvGrpSpPr>
        <p:grpSpPr>
          <a:xfrm>
            <a:off x="8226066" y="2656010"/>
            <a:ext cx="2801147" cy="2715191"/>
            <a:chOff x="8672400" y="2658045"/>
            <a:chExt cx="3087799" cy="2993047"/>
          </a:xfrm>
        </p:grpSpPr>
        <p:pic>
          <p:nvPicPr>
            <p:cNvPr id="3" name="Resim 2"/>
            <p:cNvPicPr>
              <a:picLocks noChangeAspect="1"/>
            </p:cNvPicPr>
            <p:nvPr/>
          </p:nvPicPr>
          <p:blipFill rotWithShape="1">
            <a:blip r:embed="rId9">
              <a:clrChange>
                <a:clrFrom>
                  <a:srgbClr val="FFFFFF"/>
                </a:clrFrom>
                <a:clrTo>
                  <a:srgbClr val="FFFFFF">
                    <a:alpha val="0"/>
                  </a:srgbClr>
                </a:clrTo>
              </a:clrChange>
            </a:blip>
            <a:srcRect l="34744" t="17912" r="21352" b="19724"/>
            <a:stretch/>
          </p:blipFill>
          <p:spPr>
            <a:xfrm>
              <a:off x="8672400" y="2658045"/>
              <a:ext cx="3087799" cy="2993047"/>
            </a:xfrm>
            <a:prstGeom prst="ellipse">
              <a:avLst/>
            </a:prstGeom>
            <a:ln w="57150">
              <a:solidFill>
                <a:schemeClr val="accent5">
                  <a:lumMod val="50000"/>
                </a:schemeClr>
              </a:solidFill>
            </a:ln>
          </p:spPr>
        </p:pic>
        <p:sp>
          <p:nvSpPr>
            <p:cNvPr id="127" name="Metin kutusu 126"/>
            <p:cNvSpPr txBox="1"/>
            <p:nvPr/>
          </p:nvSpPr>
          <p:spPr>
            <a:xfrm>
              <a:off x="9331950" y="2997315"/>
              <a:ext cx="1768697" cy="584775"/>
            </a:xfrm>
            <a:prstGeom prst="rect">
              <a:avLst/>
            </a:prstGeom>
            <a:noFill/>
          </p:spPr>
          <p:txBody>
            <a:bodyPr wrap="square" rtlCol="0">
              <a:prstTxWarp prst="textArchUp">
                <a:avLst/>
              </a:prstTxWarp>
              <a:spAutoFit/>
            </a:bodyPr>
            <a:lstStyle/>
            <a:p>
              <a:pPr algn="ctr"/>
              <a:r>
                <a:rPr lang="tr-TR" sz="2800" b="1" dirty="0">
                  <a:solidFill>
                    <a:schemeClr val="accent5">
                      <a:lumMod val="50000"/>
                    </a:schemeClr>
                  </a:solidFill>
                  <a:effectLst>
                    <a:outerShdw blurRad="38100" dist="38100" dir="2700000" algn="tl">
                      <a:srgbClr val="000000">
                        <a:alpha val="43137"/>
                      </a:srgbClr>
                    </a:outerShdw>
                  </a:effectLst>
                </a:rPr>
                <a:t>E-TİCARET</a:t>
              </a:r>
            </a:p>
          </p:txBody>
        </p:sp>
      </p:grpSp>
      <p:sp>
        <p:nvSpPr>
          <p:cNvPr id="25" name="Metin kutusu 24"/>
          <p:cNvSpPr txBox="1"/>
          <p:nvPr/>
        </p:nvSpPr>
        <p:spPr>
          <a:xfrm>
            <a:off x="4771108" y="3357662"/>
            <a:ext cx="2321437" cy="1200329"/>
          </a:xfrm>
          <a:prstGeom prst="rect">
            <a:avLst/>
          </a:prstGeom>
          <a:solidFill>
            <a:schemeClr val="accent1">
              <a:lumMod val="50000"/>
            </a:schemeClr>
          </a:solidFill>
          <a:ln w="28575">
            <a:solidFill>
              <a:schemeClr val="accent1">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nchor="ctr">
            <a:spAutoFit/>
          </a:bodyPr>
          <a:lstStyle/>
          <a:p>
            <a:pPr algn="ctr"/>
            <a:endParaRPr lang="tr-TR" sz="2400" b="1" dirty="0">
              <a:solidFill>
                <a:schemeClr val="bg1"/>
              </a:solidFill>
            </a:endParaRPr>
          </a:p>
          <a:p>
            <a:pPr algn="ctr"/>
            <a:r>
              <a:rPr lang="tr-TR" sz="2400" b="1" dirty="0">
                <a:solidFill>
                  <a:schemeClr val="bg1"/>
                </a:solidFill>
              </a:rPr>
              <a:t>PAZARYERLERİ</a:t>
            </a:r>
          </a:p>
          <a:p>
            <a:pPr algn="ctr"/>
            <a:endParaRPr lang="tr-TR" sz="2400" b="1" dirty="0">
              <a:solidFill>
                <a:schemeClr val="bg1"/>
              </a:solidFill>
            </a:endParaRPr>
          </a:p>
        </p:txBody>
      </p:sp>
      <p:sp>
        <p:nvSpPr>
          <p:cNvPr id="73" name="Metin kutusu 72"/>
          <p:cNvSpPr txBox="1"/>
          <p:nvPr/>
        </p:nvSpPr>
        <p:spPr>
          <a:xfrm>
            <a:off x="6162976" y="1210656"/>
            <a:ext cx="2051376" cy="688137"/>
          </a:xfrm>
          <a:prstGeom prst="rect">
            <a:avLst/>
          </a:prstGeom>
          <a:solidFill>
            <a:srgbClr val="DE725C"/>
          </a:solidFill>
          <a:ln w="19050">
            <a:solidFill>
              <a:schemeClr val="accent2">
                <a:lumMod val="50000"/>
              </a:schemeClr>
            </a:solidFill>
          </a:ln>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nchor="ctr">
            <a:spAutoFit/>
          </a:bodyPr>
          <a:lstStyle/>
          <a:p>
            <a:pPr algn="ctr">
              <a:lnSpc>
                <a:spcPct val="80000"/>
              </a:lnSpc>
            </a:pPr>
            <a:endParaRPr lang="tr-TR" sz="1600" b="1" dirty="0">
              <a:solidFill>
                <a:schemeClr val="bg1"/>
              </a:solidFill>
            </a:endParaRPr>
          </a:p>
          <a:p>
            <a:pPr algn="ctr">
              <a:lnSpc>
                <a:spcPct val="80000"/>
              </a:lnSpc>
            </a:pPr>
            <a:r>
              <a:rPr lang="tr-TR" sz="1600" b="1" dirty="0">
                <a:solidFill>
                  <a:schemeClr val="bg1"/>
                </a:solidFill>
              </a:rPr>
              <a:t>ONLİNE PERAKENDE SİTELER</a:t>
            </a:r>
          </a:p>
        </p:txBody>
      </p:sp>
      <p:pic>
        <p:nvPicPr>
          <p:cNvPr id="4" name="Resim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34" y="1910138"/>
            <a:ext cx="775887" cy="775887"/>
          </a:xfrm>
          <a:prstGeom prst="rect">
            <a:avLst/>
          </a:prstGeom>
        </p:spPr>
      </p:pic>
      <p:cxnSp>
        <p:nvCxnSpPr>
          <p:cNvPr id="70" name="Dirsek Bağlayıcısı 69"/>
          <p:cNvCxnSpPr>
            <a:cxnSpLocks/>
          </p:cNvCxnSpPr>
          <p:nvPr/>
        </p:nvCxnSpPr>
        <p:spPr>
          <a:xfrm rot="10800000" flipV="1">
            <a:off x="906239" y="1622881"/>
            <a:ext cx="1269113" cy="781894"/>
          </a:xfrm>
          <a:prstGeom prst="bentConnector3">
            <a:avLst>
              <a:gd name="adj1" fmla="val 50001"/>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53" name="TextBox 37">
            <a:extLst>
              <a:ext uri="{FF2B5EF4-FFF2-40B4-BE49-F238E27FC236}">
                <a16:creationId xmlns:a16="http://schemas.microsoft.com/office/drawing/2014/main" id="{2D04AB01-4429-4B47-A6FC-ABCEB336AD26}"/>
              </a:ext>
            </a:extLst>
          </p:cNvPr>
          <p:cNvSpPr txBox="1"/>
          <p:nvPr/>
        </p:nvSpPr>
        <p:spPr>
          <a:xfrm>
            <a:off x="2341351" y="263547"/>
            <a:ext cx="7180949" cy="646331"/>
          </a:xfrm>
          <a:prstGeom prst="rect">
            <a:avLst/>
          </a:prstGeom>
          <a:noFill/>
        </p:spPr>
        <p:txBody>
          <a:bodyPr wrap="square" rtlCol="0">
            <a:spAutoFit/>
          </a:bodyPr>
          <a:lstStyle/>
          <a:p>
            <a:pPr lvl="0" algn="ctr" eaLnBrk="0" fontAlgn="base" hangingPunct="0">
              <a:spcBef>
                <a:spcPct val="0"/>
              </a:spcBef>
              <a:spcAft>
                <a:spcPct val="0"/>
              </a:spcAft>
              <a:defRPr/>
            </a:pPr>
            <a:r>
              <a:rPr lang="en-US" altLang="tr-TR" sz="3600" b="1" dirty="0">
                <a:solidFill>
                  <a:schemeClr val="accent1">
                    <a:lumMod val="50000"/>
                  </a:schemeClr>
                </a:solidFill>
                <a:latin typeface="Calibri" panose="020F0502020204030204" pitchFamily="34" charset="0"/>
                <a:cs typeface="Arial" panose="020B0604020202020204" pitchFamily="34" charset="0"/>
              </a:rPr>
              <a:t>E-</a:t>
            </a:r>
            <a:r>
              <a:rPr lang="tr-TR" altLang="tr-TR" sz="3600" b="1" dirty="0">
                <a:solidFill>
                  <a:schemeClr val="accent1">
                    <a:lumMod val="50000"/>
                  </a:schemeClr>
                </a:solidFill>
                <a:latin typeface="Calibri" panose="020F0502020204030204" pitchFamily="34" charset="0"/>
                <a:cs typeface="Arial" panose="020B0604020202020204" pitchFamily="34" charset="0"/>
              </a:rPr>
              <a:t>TİCARET EKOSİSTEMİ</a:t>
            </a:r>
          </a:p>
        </p:txBody>
      </p:sp>
    </p:spTree>
    <p:extLst>
      <p:ext uri="{BB962C8B-B14F-4D97-AF65-F5344CB8AC3E}">
        <p14:creationId xmlns:p14="http://schemas.microsoft.com/office/powerpoint/2010/main" val="11116347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5"/>
                                        </p:tgtEl>
                                        <p:attrNameLst>
                                          <p:attrName>style.visibility</p:attrName>
                                        </p:attrNameLst>
                                      </p:cBhvr>
                                      <p:to>
                                        <p:strVal val="visible"/>
                                      </p:to>
                                    </p:set>
                                    <p:animEffect transition="in" filter="wipe(left)">
                                      <p:cBhvr>
                                        <p:cTn id="11" dur="500"/>
                                        <p:tgtEl>
                                          <p:spTgt spid="108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wipe(left)">
                                      <p:cBhvr>
                                        <p:cTn id="18" dur="500"/>
                                        <p:tgtEl>
                                          <p:spTgt spid="103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wipe(left)">
                                      <p:cBhvr>
                                        <p:cTn id="40" dur="500"/>
                                        <p:tgtEl>
                                          <p:spTgt spid="9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par>
                                <p:cTn id="58" presetID="10"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left)">
                                      <p:cBhvr>
                                        <p:cTn id="64" dur="500"/>
                                        <p:tgtEl>
                                          <p:spTgt spid="54"/>
                                        </p:tgtEl>
                                      </p:cBhvr>
                                    </p:animEffect>
                                  </p:childTnLst>
                                </p:cTn>
                              </p:par>
                              <p:par>
                                <p:cTn id="65" presetID="22" presetClass="entr" presetSubtype="8" fill="hold" nodeType="with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wipe(left)">
                                      <p:cBhvr>
                                        <p:cTn id="67" dur="500"/>
                                        <p:tgtEl>
                                          <p:spTgt spid="14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22" presetClass="entr" presetSubtype="2"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wipe(right)">
                                      <p:cBhvr>
                                        <p:cTn id="77" dur="500"/>
                                        <p:tgtEl>
                                          <p:spTgt spid="70"/>
                                        </p:tgtEl>
                                      </p:cBhvr>
                                    </p:animEffect>
                                  </p:childTnLst>
                                </p:cTn>
                              </p:par>
                              <p:par>
                                <p:cTn id="78" presetID="22" presetClass="entr" presetSubtype="8" fill="hold"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left)">
                                      <p:cBhvr>
                                        <p:cTn id="80" dur="500"/>
                                        <p:tgtEl>
                                          <p:spTgt spid="113"/>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childTnLst>
                                </p:cTn>
                              </p:par>
                              <p:par>
                                <p:cTn id="88" presetID="22" presetClass="entr" presetSubtype="8"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left)">
                                      <p:cBhvr>
                                        <p:cTn id="90" dur="500"/>
                                        <p:tgtEl>
                                          <p:spTgt spid="81"/>
                                        </p:tgtEl>
                                      </p:cBhvr>
                                    </p:animEffect>
                                  </p:childTnLst>
                                </p:cTn>
                              </p:par>
                              <p:par>
                                <p:cTn id="91" presetID="22" presetClass="entr" presetSubtype="2" fill="hold" nodeType="withEffect">
                                  <p:stCondLst>
                                    <p:cond delay="0"/>
                                  </p:stCondLst>
                                  <p:childTnLst>
                                    <p:set>
                                      <p:cBhvr>
                                        <p:cTn id="92" dur="1" fill="hold">
                                          <p:stCondLst>
                                            <p:cond delay="0"/>
                                          </p:stCondLst>
                                        </p:cTn>
                                        <p:tgtEl>
                                          <p:spTgt spid="87"/>
                                        </p:tgtEl>
                                        <p:attrNameLst>
                                          <p:attrName>style.visibility</p:attrName>
                                        </p:attrNameLst>
                                      </p:cBhvr>
                                      <p:to>
                                        <p:strVal val="visible"/>
                                      </p:to>
                                    </p:set>
                                    <p:animEffect transition="in" filter="wipe(right)">
                                      <p:cBhvr>
                                        <p:cTn id="93" dur="500"/>
                                        <p:tgtEl>
                                          <p:spTgt spid="8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par>
                                <p:cTn id="99" presetID="10" presetClass="entr" presetSubtype="0" fill="hold" nodeType="withEffect">
                                  <p:stCondLst>
                                    <p:cond delay="0"/>
                                  </p:stCondLst>
                                  <p:childTnLst>
                                    <p:set>
                                      <p:cBhvr>
                                        <p:cTn id="100" dur="1" fill="hold">
                                          <p:stCondLst>
                                            <p:cond delay="0"/>
                                          </p:stCondLst>
                                        </p:cTn>
                                        <p:tgtEl>
                                          <p:spTgt spid="150"/>
                                        </p:tgtEl>
                                        <p:attrNameLst>
                                          <p:attrName>style.visibility</p:attrName>
                                        </p:attrNameLst>
                                      </p:cBhvr>
                                      <p:to>
                                        <p:strVal val="visible"/>
                                      </p:to>
                                    </p:set>
                                    <p:animEffect transition="in" filter="fade">
                                      <p:cBhvr>
                                        <p:cTn id="101" dur="500"/>
                                        <p:tgtEl>
                                          <p:spTgt spid="150"/>
                                        </p:tgtEl>
                                      </p:cBhvr>
                                    </p:animEffect>
                                  </p:childTnLst>
                                </p:cTn>
                              </p:par>
                              <p:par>
                                <p:cTn id="102" presetID="10"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nodeType="with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fade">
                                      <p:cBhvr>
                                        <p:cTn id="107" dur="500"/>
                                        <p:tgtEl>
                                          <p:spTgt spid="152"/>
                                        </p:tgtEl>
                                      </p:cBhvr>
                                    </p:animEffect>
                                  </p:childTnLst>
                                </p:cTn>
                              </p:par>
                              <p:par>
                                <p:cTn id="108" presetID="10" presetClass="entr" presetSubtype="0" fill="hold" nodeType="withEffect">
                                  <p:stCondLst>
                                    <p:cond delay="0"/>
                                  </p:stCondLst>
                                  <p:childTnLst>
                                    <p:set>
                                      <p:cBhvr>
                                        <p:cTn id="109" dur="1" fill="hold">
                                          <p:stCondLst>
                                            <p:cond delay="0"/>
                                          </p:stCondLst>
                                        </p:cTn>
                                        <p:tgtEl>
                                          <p:spTgt spid="151"/>
                                        </p:tgtEl>
                                        <p:attrNameLst>
                                          <p:attrName>style.visibility</p:attrName>
                                        </p:attrNameLst>
                                      </p:cBhvr>
                                      <p:to>
                                        <p:strVal val="visible"/>
                                      </p:to>
                                    </p:set>
                                    <p:animEffect transition="in" filter="fade">
                                      <p:cBhvr>
                                        <p:cTn id="11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8" grpId="0"/>
      <p:bldP spid="98" grpId="0"/>
      <p:bldP spid="99" grpId="0"/>
      <p:bldP spid="100" grpId="0"/>
      <p:bldP spid="25"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96F5DC5-2DBD-439B-98C2-71FC20C60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9465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25F602B-8B4A-4E92-A987-6F368EBCD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F9D313B9-57C4-4A30-A9E7-80DFE04A8801}"/>
              </a:ext>
            </a:extLst>
          </p:cNvPr>
          <p:cNvPicPr>
            <a:picLocks noChangeAspect="1"/>
          </p:cNvPicPr>
          <p:nvPr/>
        </p:nvPicPr>
        <p:blipFill>
          <a:blip r:embed="rId3"/>
          <a:stretch>
            <a:fillRect/>
          </a:stretch>
        </p:blipFill>
        <p:spPr>
          <a:xfrm>
            <a:off x="6096000" y="1580113"/>
            <a:ext cx="5889246" cy="5054022"/>
          </a:xfrm>
          <a:prstGeom prst="rect">
            <a:avLst/>
          </a:prstGeom>
        </p:spPr>
      </p:pic>
    </p:spTree>
    <p:extLst>
      <p:ext uri="{BB962C8B-B14F-4D97-AF65-F5344CB8AC3E}">
        <p14:creationId xmlns:p14="http://schemas.microsoft.com/office/powerpoint/2010/main" val="83740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C00000"/>
                </a:solidFill>
                <a:latin typeface="Calibri" panose="020F0502020204030204"/>
              </a:rPr>
              <a:t>        </a:t>
            </a:r>
            <a:br>
              <a:rPr lang="tr-TR" b="1" dirty="0">
                <a:solidFill>
                  <a:srgbClr val="C00000"/>
                </a:solidFill>
                <a:latin typeface="Calibri" panose="020F0502020204030204"/>
              </a:rPr>
            </a:br>
            <a:br>
              <a:rPr lang="tr-TR" b="1" dirty="0">
                <a:solidFill>
                  <a:srgbClr val="C00000"/>
                </a:solidFill>
                <a:latin typeface="Calibri" panose="020F0502020204030204"/>
              </a:rPr>
            </a:br>
            <a:endParaRPr lang="tr-TR" dirty="0"/>
          </a:p>
        </p:txBody>
      </p:sp>
      <p:sp>
        <p:nvSpPr>
          <p:cNvPr id="6" name="Metin kutusu 5">
            <a:extLst>
              <a:ext uri="{FF2B5EF4-FFF2-40B4-BE49-F238E27FC236}">
                <a16:creationId xmlns:a16="http://schemas.microsoft.com/office/drawing/2014/main" id="{3D5DB13E-0465-4D0D-95DD-9633ECCF1F3B}"/>
              </a:ext>
            </a:extLst>
          </p:cNvPr>
          <p:cNvSpPr txBox="1"/>
          <p:nvPr/>
        </p:nvSpPr>
        <p:spPr>
          <a:xfrm>
            <a:off x="640705" y="1530276"/>
            <a:ext cx="3384771" cy="2528897"/>
          </a:xfrm>
          <a:prstGeom prst="rect">
            <a:avLst/>
          </a:prstGeom>
          <a:noFill/>
        </p:spPr>
        <p:txBody>
          <a:bodyPr wrap="square" rtlCol="0">
            <a:spAutoFit/>
          </a:bodyPr>
          <a:lstStyle/>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TESLİMAT SÜRESİ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LOJİSTİK MALİYETLERİ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ÜRÜNÜN İADE SÜRECİ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PAZARLAMA MALİYETLERİ</a:t>
            </a:r>
          </a:p>
          <a:p>
            <a:pPr marL="342900" indent="-342900">
              <a:lnSpc>
                <a:spcPts val="3800"/>
              </a:lnSpc>
              <a:buFont typeface="Wingdings" panose="05000000000000000000" pitchFamily="2" charset="2"/>
              <a:buChar char="v"/>
            </a:pPr>
            <a:endParaRPr lang="tr-TR" sz="1900" b="1" dirty="0">
              <a:latin typeface="Calibri" panose="020F0502020204030204" pitchFamily="34" charset="0"/>
              <a:cs typeface="Calibri" panose="020F0502020204030204" pitchFamily="34" charset="0"/>
            </a:endParaRPr>
          </a:p>
        </p:txBody>
      </p:sp>
      <p:pic>
        <p:nvPicPr>
          <p:cNvPr id="7" name="Picture 4" descr="A picture containing measure, table, sitting, person&#10;&#10;Description automatically generated">
            <a:extLst>
              <a:ext uri="{FF2B5EF4-FFF2-40B4-BE49-F238E27FC236}">
                <a16:creationId xmlns:a16="http://schemas.microsoft.com/office/drawing/2014/main" id="{B0A57FE8-0816-4369-93F7-AB79E10D2ED7}"/>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569" r="6974" b="11186"/>
          <a:stretch/>
        </p:blipFill>
        <p:spPr>
          <a:xfrm>
            <a:off x="851316" y="3898761"/>
            <a:ext cx="2315096" cy="2470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a:contourClr>
              <a:srgbClr val="FFFFFF"/>
            </a:contourClr>
          </a:sp3d>
        </p:spPr>
      </p:pic>
      <p:sp>
        <p:nvSpPr>
          <p:cNvPr id="8" name="Metin kutusu 7"/>
          <p:cNvSpPr txBox="1"/>
          <p:nvPr/>
        </p:nvSpPr>
        <p:spPr>
          <a:xfrm>
            <a:off x="3827980" y="3898761"/>
            <a:ext cx="4206240" cy="243143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dirty="0">
                <a:solidFill>
                  <a:schemeClr val="tx1"/>
                </a:solidFill>
                <a:latin typeface="Calibri" panose="020F0502020204030204" pitchFamily="34" charset="0"/>
                <a:cs typeface="Calibri" panose="020F0502020204030204" pitchFamily="34" charset="0"/>
              </a:rPr>
              <a:t>E-ticaret’in yaygınlaşması, dijitalleşme ve yenilikçi uygulamaların artması firmaların</a:t>
            </a:r>
          </a:p>
          <a:p>
            <a:pPr algn="ctr"/>
            <a:r>
              <a:rPr lang="tr-TR" sz="2000" b="1" u="sng" dirty="0">
                <a:solidFill>
                  <a:schemeClr val="tx1"/>
                </a:solidFill>
                <a:latin typeface="Calibri" panose="020F0502020204030204" pitchFamily="34" charset="0"/>
                <a:cs typeface="Calibri" panose="020F0502020204030204" pitchFamily="34" charset="0"/>
              </a:rPr>
              <a:t>‘</a:t>
            </a:r>
            <a:r>
              <a:rPr lang="tr-TR" sz="2400" b="1" u="sng" dirty="0">
                <a:solidFill>
                  <a:srgbClr val="C00000"/>
                </a:solidFill>
                <a:latin typeface="Calibri" panose="020F0502020204030204" pitchFamily="34" charset="0"/>
                <a:cs typeface="Calibri" panose="020F0502020204030204" pitchFamily="34" charset="0"/>
              </a:rPr>
              <a:t>MÜŞTERİ ODAKLI ve GELECEĞİN ALIŞVERİŞ TRENDLERİNİ</a:t>
            </a:r>
            <a:r>
              <a:rPr lang="tr-TR" sz="2400" dirty="0">
                <a:solidFill>
                  <a:srgbClr val="C00000"/>
                </a:solidFill>
                <a:latin typeface="Calibri" panose="020F0502020204030204" pitchFamily="34" charset="0"/>
                <a:cs typeface="Calibri" panose="020F0502020204030204" pitchFamily="34" charset="0"/>
              </a:rPr>
              <a:t> </a:t>
            </a:r>
            <a:endParaRPr lang="tr-TR" sz="2000" dirty="0">
              <a:solidFill>
                <a:srgbClr val="C00000"/>
              </a:solidFill>
              <a:latin typeface="Calibri" panose="020F0502020204030204" pitchFamily="34" charset="0"/>
              <a:cs typeface="Calibri" panose="020F0502020204030204" pitchFamily="34" charset="0"/>
            </a:endParaRPr>
          </a:p>
          <a:p>
            <a:pPr algn="ctr"/>
            <a:r>
              <a:rPr lang="tr-TR" sz="2000" dirty="0">
                <a:solidFill>
                  <a:schemeClr val="tx1"/>
                </a:solidFill>
                <a:latin typeface="Calibri" panose="020F0502020204030204" pitchFamily="34" charset="0"/>
                <a:cs typeface="Calibri" panose="020F0502020204030204" pitchFamily="34" charset="0"/>
              </a:rPr>
              <a:t>iyi okumalarını zorunlu kılmaktadır. </a:t>
            </a:r>
          </a:p>
        </p:txBody>
      </p:sp>
      <p:sp>
        <p:nvSpPr>
          <p:cNvPr id="9" name="Dikdörtgen 8"/>
          <p:cNvSpPr/>
          <p:nvPr/>
        </p:nvSpPr>
        <p:spPr>
          <a:xfrm>
            <a:off x="3918237" y="1538093"/>
            <a:ext cx="4206240" cy="2041585"/>
          </a:xfrm>
          <a:prstGeom prst="rect">
            <a:avLst/>
          </a:prstGeom>
        </p:spPr>
        <p:txBody>
          <a:bodyPr wrap="square">
            <a:spAutoFit/>
          </a:bodyPr>
          <a:lstStyle/>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TAHSİLAT VE ÖDEME YÖNTEMLERİ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PAKETLEME</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ŞİRKET KURMA ve YERELLEŞME</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MEVZUAT  ve GÜMRÜKLEME</a:t>
            </a:r>
          </a:p>
        </p:txBody>
      </p:sp>
      <p:sp>
        <p:nvSpPr>
          <p:cNvPr id="10" name="Dikdörtgen 9"/>
          <p:cNvSpPr/>
          <p:nvPr/>
        </p:nvSpPr>
        <p:spPr>
          <a:xfrm>
            <a:off x="8362032" y="1530276"/>
            <a:ext cx="3752850" cy="1554272"/>
          </a:xfrm>
          <a:prstGeom prst="rect">
            <a:avLst/>
          </a:prstGeom>
        </p:spPr>
        <p:txBody>
          <a:bodyPr wrap="square">
            <a:spAutoFit/>
          </a:bodyPr>
          <a:lstStyle/>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BİLGİ EKSİKLİĞİ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YABANCI DİL BİLGİSİ</a:t>
            </a:r>
          </a:p>
          <a:p>
            <a:pPr marL="342900" indent="-342900">
              <a:lnSpc>
                <a:spcPts val="3800"/>
              </a:lnSpc>
              <a:buFont typeface="Wingdings" panose="05000000000000000000" pitchFamily="2" charset="2"/>
              <a:buChar char="v"/>
            </a:pPr>
            <a:r>
              <a:rPr lang="tr-TR" sz="1900" b="1" dirty="0">
                <a:latin typeface="Calibri" panose="020F0502020204030204" pitchFamily="34" charset="0"/>
                <a:cs typeface="Calibri" panose="020F0502020204030204" pitchFamily="34" charset="0"/>
              </a:rPr>
              <a:t>YETİŞMİŞ İNSAN KAYNAĞI</a:t>
            </a:r>
          </a:p>
        </p:txBody>
      </p:sp>
      <p:pic>
        <p:nvPicPr>
          <p:cNvPr id="11" name="Picture 2" descr="Avendijital eticaret medium sitesi | kobi eticaret sitesi | mobilya eticaret"/>
          <p:cNvPicPr>
            <a:picLocks noChangeAspect="1" noChangeArrowheads="1"/>
          </p:cNvPicPr>
          <p:nvPr/>
        </p:nvPicPr>
        <p:blipFill rotWithShape="1">
          <a:blip r:embed="rId4">
            <a:extLst>
              <a:ext uri="{28A0092B-C50C-407E-A947-70E740481C1C}">
                <a14:useLocalDpi xmlns:a14="http://schemas.microsoft.com/office/drawing/2010/main" val="0"/>
              </a:ext>
            </a:extLst>
          </a:blip>
          <a:srcRect l="23154" t="30763" r="21846" b="23792"/>
          <a:stretch/>
        </p:blipFill>
        <p:spPr bwMode="auto">
          <a:xfrm>
            <a:off x="8672040" y="3898761"/>
            <a:ext cx="2729207" cy="2255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37">
            <a:extLst>
              <a:ext uri="{FF2B5EF4-FFF2-40B4-BE49-F238E27FC236}">
                <a16:creationId xmlns:a16="http://schemas.microsoft.com/office/drawing/2014/main" id="{F3AAA410-CBEF-4865-9C92-6055776A3F6A}"/>
              </a:ext>
            </a:extLst>
          </p:cNvPr>
          <p:cNvSpPr txBox="1"/>
          <p:nvPr/>
        </p:nvSpPr>
        <p:spPr>
          <a:xfrm>
            <a:off x="2333089" y="667886"/>
            <a:ext cx="9294051" cy="646331"/>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3600" b="1" u="sng" dirty="0">
                <a:solidFill>
                  <a:schemeClr val="accent1">
                    <a:lumMod val="50000"/>
                  </a:schemeClr>
                </a:solidFill>
                <a:latin typeface="Calibri" panose="020F0502020204030204" pitchFamily="34" charset="0"/>
                <a:cs typeface="Arial" panose="020B0604020202020204" pitchFamily="34" charset="0"/>
              </a:rPr>
              <a:t>KOBİLER NEDEN E-İHRACATTA BAŞARILI DEĞİL</a:t>
            </a:r>
            <a:r>
              <a:rPr lang="en-US" altLang="tr-TR" sz="3600" b="1" u="sng" dirty="0">
                <a:solidFill>
                  <a:schemeClr val="accent1">
                    <a:lumMod val="50000"/>
                  </a:schemeClr>
                </a:solidFill>
                <a:latin typeface="Calibri" panose="020F0502020204030204" pitchFamily="34" charset="0"/>
                <a:cs typeface="Arial" panose="020B0604020202020204" pitchFamily="34" charset="0"/>
              </a:rPr>
              <a:t> ?</a:t>
            </a:r>
            <a:endParaRPr lang="tr-TR" altLang="tr-TR" sz="3600" b="1" u="sng" dirty="0">
              <a:solidFill>
                <a:schemeClr val="accent1">
                  <a:lumMod val="50000"/>
                </a:schemeClr>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76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ou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8AE63"/>
                </a:solidFill>
                <a:effectLst/>
                <a:uLnTx/>
                <a:uFillTx/>
                <a:latin typeface="Helvetica Neue"/>
              </a:rPr>
              <a:t>E-İHRACAT DESTEKLERİ</a:t>
            </a:r>
            <a:endParaRPr kumimoji="0" lang="tr-TR" sz="1600" b="1" i="0" u="none" strike="noStrike" kern="1200" cap="none" spc="0" normalizeH="0" baseline="0" noProof="0" dirty="0">
              <a:ln>
                <a:noFill/>
              </a:ln>
              <a:solidFill>
                <a:srgbClr val="D8AE63"/>
              </a:solidFill>
              <a:effectLst/>
              <a:uLnTx/>
              <a:uFillTx/>
              <a:latin typeface="Helvetica Neue"/>
            </a:endParaRPr>
          </a:p>
        </p:txBody>
      </p:sp>
    </p:spTree>
    <p:extLst>
      <p:ext uri="{BB962C8B-B14F-4D97-AF65-F5344CB8AC3E}">
        <p14:creationId xmlns:p14="http://schemas.microsoft.com/office/powerpoint/2010/main" val="23238398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8389" y="4077846"/>
            <a:ext cx="923440" cy="641945"/>
          </a:xfrm>
          <a:prstGeom prst="rect">
            <a:avLst/>
          </a:prstGeom>
          <a:effectLst>
            <a:glow rad="127000">
              <a:srgbClr val="00B050"/>
            </a:glow>
          </a:effectLst>
        </p:spPr>
      </p:pic>
      <p:pic>
        <p:nvPicPr>
          <p:cNvPr id="11" name="Resim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4441" y="3730113"/>
            <a:ext cx="934164" cy="544929"/>
          </a:xfrm>
          <a:prstGeom prst="rect">
            <a:avLst/>
          </a:prstGeom>
          <a:effectLst>
            <a:glow rad="127000">
              <a:schemeClr val="tx2">
                <a:lumMod val="60000"/>
                <a:lumOff val="40000"/>
              </a:schemeClr>
            </a:glow>
          </a:effectLst>
        </p:spPr>
      </p:pic>
      <p:sp>
        <p:nvSpPr>
          <p:cNvPr id="5" name="Dikdörtgen 7"/>
          <p:cNvSpPr>
            <a:spLocks noChangeArrowheads="1"/>
          </p:cNvSpPr>
          <p:nvPr/>
        </p:nvSpPr>
        <p:spPr bwMode="auto">
          <a:xfrm>
            <a:off x="719389" y="1828161"/>
            <a:ext cx="9553933"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defTabSz="896938" eaLnBrk="0" fontAlgn="base" hangingPunct="0">
              <a:spcBef>
                <a:spcPct val="0"/>
              </a:spcBef>
              <a:spcAft>
                <a:spcPct val="0"/>
              </a:spcAft>
              <a:buSzPct val="75000"/>
              <a:buFont typeface="Wingdings" panose="05000000000000000000" pitchFamily="2" charset="2"/>
              <a:buChar char="Ø"/>
              <a:tabLst>
                <a:tab pos="715963" algn="l"/>
              </a:tabLst>
            </a:pPr>
            <a:r>
              <a:rPr lang="en-US" altLang="tr-TR" sz="2200" b="1" dirty="0">
                <a:solidFill>
                  <a:srgbClr val="C00000"/>
                </a:solidFill>
                <a:cs typeface="Arial" panose="020B0604020202020204" pitchFamily="34" charset="0"/>
              </a:rPr>
              <a:t>     </a:t>
            </a:r>
            <a:r>
              <a:rPr lang="tr-TR" altLang="tr-TR" sz="2200" b="1" dirty="0">
                <a:solidFill>
                  <a:srgbClr val="C00000"/>
                </a:solidFill>
                <a:cs typeface="Arial" panose="020B0604020202020204" pitchFamily="34" charset="0"/>
              </a:rPr>
              <a:t>  Terzi Modeli</a:t>
            </a: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Farklı İş Modellerine, Farklı Destekler</a:t>
            </a:r>
            <a:endParaRPr lang="tr-TR" altLang="tr-TR" sz="2200" b="1" dirty="0">
              <a:solidFill>
                <a:srgbClr val="1E315D"/>
              </a:solidFill>
              <a:latin typeface="+mn-lt"/>
              <a:cs typeface="Arial" panose="020B0604020202020204" pitchFamily="34" charset="0"/>
            </a:endParaRPr>
          </a:p>
          <a:p>
            <a:pPr marL="342900" indent="-342900" algn="just" eaLnBrk="0" fontAlgn="base" hangingPunct="0">
              <a:spcBef>
                <a:spcPct val="0"/>
              </a:spcBef>
              <a:spcAft>
                <a:spcPct val="0"/>
              </a:spcAft>
              <a:buSzPct val="75000"/>
              <a:buFont typeface="Wingdings" panose="05000000000000000000" pitchFamily="2" charset="2"/>
              <a:buChar char="Ø"/>
            </a:pPr>
            <a:r>
              <a:rPr lang="en-US" altLang="tr-TR" sz="2200" b="1" dirty="0">
                <a:solidFill>
                  <a:srgbClr val="C00000"/>
                </a:solidFill>
                <a:cs typeface="Arial" panose="020B0604020202020204" pitchFamily="34" charset="0"/>
              </a:rPr>
              <a:t>     </a:t>
            </a:r>
            <a:r>
              <a:rPr lang="tr-TR" altLang="tr-TR" sz="2200" b="1" dirty="0">
                <a:solidFill>
                  <a:srgbClr val="C00000"/>
                </a:solidFill>
                <a:cs typeface="Arial" panose="020B0604020202020204" pitchFamily="34" charset="0"/>
              </a:rPr>
              <a:t>  </a:t>
            </a:r>
            <a:r>
              <a:rPr lang="en-US" altLang="tr-TR" sz="2200" b="1" dirty="0" err="1">
                <a:solidFill>
                  <a:srgbClr val="C00000"/>
                </a:solidFill>
                <a:cs typeface="Arial" panose="020B0604020202020204" pitchFamily="34" charset="0"/>
              </a:rPr>
              <a:t>Hedef</a:t>
            </a:r>
            <a:r>
              <a:rPr lang="en-US" altLang="tr-TR" sz="2200" b="1" dirty="0">
                <a:solidFill>
                  <a:srgbClr val="C00000"/>
                </a:solidFill>
                <a:cs typeface="Arial" panose="020B0604020202020204" pitchFamily="34" charset="0"/>
              </a:rPr>
              <a:t> </a:t>
            </a:r>
            <a:r>
              <a:rPr lang="en-US" altLang="tr-TR" sz="2200" b="1" dirty="0" err="1">
                <a:solidFill>
                  <a:srgbClr val="C00000"/>
                </a:solidFill>
                <a:cs typeface="Arial" panose="020B0604020202020204" pitchFamily="34" charset="0"/>
              </a:rPr>
              <a:t>Ülkeler</a:t>
            </a:r>
            <a:r>
              <a:rPr lang="en-US" altLang="tr-TR" sz="2200" b="1" dirty="0">
                <a:solidFill>
                  <a:srgbClr val="C00000"/>
                </a:solidFill>
                <a:cs typeface="Arial" panose="020B0604020202020204" pitchFamily="34" charset="0"/>
              </a:rPr>
              <a:t>    </a:t>
            </a:r>
            <a:endParaRPr lang="tr-TR" altLang="tr-TR" sz="2200" b="1" dirty="0">
              <a:solidFill>
                <a:srgbClr val="C00000"/>
              </a:solidFill>
              <a:cs typeface="Arial" panose="020B0604020202020204" pitchFamily="34" charset="0"/>
            </a:endParaRP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Hedef Ülkelere Özel Destekler</a:t>
            </a:r>
            <a:endParaRPr lang="tr-TR" altLang="tr-TR" sz="2200" b="1" dirty="0">
              <a:solidFill>
                <a:srgbClr val="1E315D"/>
              </a:solidFill>
              <a:latin typeface="+mn-lt"/>
              <a:cs typeface="Arial" panose="020B0604020202020204" pitchFamily="34" charset="0"/>
            </a:endParaRPr>
          </a:p>
          <a:p>
            <a:pPr marL="342900" indent="-342900" algn="just" eaLnBrk="0" fontAlgn="base" hangingPunct="0">
              <a:spcBef>
                <a:spcPct val="0"/>
              </a:spcBef>
              <a:spcAft>
                <a:spcPct val="0"/>
              </a:spcAft>
              <a:buSzPct val="75000"/>
              <a:buFont typeface="Wingdings" panose="05000000000000000000" pitchFamily="2" charset="2"/>
              <a:buChar char="Ø"/>
            </a:pPr>
            <a:r>
              <a:rPr lang="en-US" altLang="tr-TR" sz="2200" b="1" dirty="0">
                <a:solidFill>
                  <a:srgbClr val="C00000"/>
                </a:solidFill>
                <a:cs typeface="Arial" panose="020B0604020202020204" pitchFamily="34" charset="0"/>
              </a:rPr>
              <a:t>     </a:t>
            </a:r>
            <a:r>
              <a:rPr lang="tr-TR" altLang="tr-TR" sz="2200" b="1" dirty="0">
                <a:solidFill>
                  <a:srgbClr val="C00000"/>
                </a:solidFill>
                <a:cs typeface="Arial" panose="020B0604020202020204" pitchFamily="34" charset="0"/>
              </a:rPr>
              <a:t>  </a:t>
            </a:r>
            <a:r>
              <a:rPr lang="en-US" altLang="tr-TR" sz="2200" b="1" dirty="0">
                <a:solidFill>
                  <a:srgbClr val="C00000"/>
                </a:solidFill>
                <a:cs typeface="Arial" panose="020B0604020202020204" pitchFamily="34" charset="0"/>
              </a:rPr>
              <a:t>E-</a:t>
            </a:r>
            <a:r>
              <a:rPr lang="en-US" altLang="tr-TR" sz="2200" b="1" dirty="0" err="1">
                <a:solidFill>
                  <a:srgbClr val="C00000"/>
                </a:solidFill>
                <a:cs typeface="Arial" panose="020B0604020202020204" pitchFamily="34" charset="0"/>
              </a:rPr>
              <a:t>İhracat</a:t>
            </a:r>
            <a:r>
              <a:rPr lang="en-US" altLang="tr-TR" sz="2200" b="1" dirty="0">
                <a:solidFill>
                  <a:srgbClr val="C00000"/>
                </a:solidFill>
                <a:cs typeface="Arial" panose="020B0604020202020204" pitchFamily="34" charset="0"/>
              </a:rPr>
              <a:t> </a:t>
            </a:r>
            <a:r>
              <a:rPr lang="en-US" altLang="tr-TR" sz="2200" b="1" dirty="0" err="1">
                <a:solidFill>
                  <a:srgbClr val="C00000"/>
                </a:solidFill>
                <a:cs typeface="Arial" panose="020B0604020202020204" pitchFamily="34" charset="0"/>
              </a:rPr>
              <a:t>Konsorsiyumu</a:t>
            </a:r>
            <a:endParaRPr lang="en-US" altLang="tr-TR" sz="2200" b="1" dirty="0">
              <a:solidFill>
                <a:srgbClr val="C00000"/>
              </a:solidFill>
              <a:cs typeface="Arial" panose="020B0604020202020204" pitchFamily="34" charset="0"/>
            </a:endParaRP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Aracı İhracatçı Modeli</a:t>
            </a:r>
            <a:endParaRPr lang="en-US" sz="1600" kern="0" dirty="0">
              <a:solidFill>
                <a:srgbClr val="1E315D"/>
              </a:solidFill>
              <a:latin typeface="+mn-lt"/>
              <a:ea typeface="Lato Light" panose="020F0502020204030203" pitchFamily="34" charset="0"/>
              <a:cs typeface="Lato Light" panose="020F0502020204030203" pitchFamily="34" charset="0"/>
            </a:endParaRPr>
          </a:p>
          <a:p>
            <a:pPr marL="285750" indent="-285750" defTabSz="1828434">
              <a:spcBef>
                <a:spcPts val="0"/>
              </a:spcBef>
              <a:buFont typeface="Wingdings" panose="05000000000000000000" pitchFamily="2" charset="2"/>
              <a:buChar char="Ø"/>
              <a:defRPr/>
            </a:pPr>
            <a:r>
              <a:rPr lang="en-US" sz="1600" kern="0" dirty="0">
                <a:solidFill>
                  <a:srgbClr val="C00000"/>
                </a:solidFill>
                <a:latin typeface="+mn-lt"/>
                <a:ea typeface="Lato Light" panose="020F0502020204030203" pitchFamily="34" charset="0"/>
                <a:cs typeface="Lato Light" panose="020F0502020204030203" pitchFamily="34" charset="0"/>
              </a:rPr>
              <a:t>        </a:t>
            </a:r>
            <a:r>
              <a:rPr lang="tr-TR" sz="1600" kern="0" dirty="0">
                <a:solidFill>
                  <a:srgbClr val="C00000"/>
                </a:solidFill>
                <a:latin typeface="+mn-lt"/>
                <a:ea typeface="Lato Light" panose="020F0502020204030203" pitchFamily="34" charset="0"/>
                <a:cs typeface="Lato Light" panose="020F0502020204030203" pitchFamily="34" charset="0"/>
              </a:rPr>
              <a:t>  </a:t>
            </a:r>
            <a:r>
              <a:rPr lang="tr-TR" sz="2200" b="1" kern="0" dirty="0">
                <a:solidFill>
                  <a:srgbClr val="C00000"/>
                </a:solidFill>
                <a:latin typeface="+mn-lt"/>
                <a:ea typeface="Lato Light" panose="020F0502020204030203" pitchFamily="34" charset="0"/>
                <a:cs typeface="Poppins" pitchFamily="2" charset="77"/>
              </a:rPr>
              <a:t>Türk Ürünlerinin İzlenmesi</a:t>
            </a:r>
            <a:endParaRPr lang="en-US" sz="2200" b="1" kern="0" dirty="0">
              <a:solidFill>
                <a:srgbClr val="C00000"/>
              </a:solidFill>
              <a:latin typeface="+mn-lt"/>
              <a:ea typeface="Lato Light" panose="020F0502020204030203" pitchFamily="34" charset="0"/>
              <a:cs typeface="Poppins" pitchFamily="2" charset="77"/>
            </a:endParaRP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Türk Ürünlerinin Pazaryerlerinde Satışının Takibi – GTİN</a:t>
            </a:r>
            <a:endParaRPr lang="en-US" sz="1600" kern="0" dirty="0">
              <a:solidFill>
                <a:srgbClr val="1E315D"/>
              </a:solidFill>
              <a:latin typeface="+mn-lt"/>
              <a:ea typeface="Lato Light" panose="020F0502020204030203" pitchFamily="34" charset="0"/>
              <a:cs typeface="Lato Light" panose="020F0502020204030203" pitchFamily="34" charset="0"/>
            </a:endParaRPr>
          </a:p>
          <a:p>
            <a:pPr marL="285750" indent="-285750" defTabSz="1828434">
              <a:spcBef>
                <a:spcPts val="0"/>
              </a:spcBef>
              <a:buFont typeface="Wingdings" panose="05000000000000000000" pitchFamily="2" charset="2"/>
              <a:buChar char="Ø"/>
              <a:defRPr/>
            </a:pPr>
            <a:r>
              <a:rPr lang="en-US" sz="1600" kern="0" dirty="0">
                <a:solidFill>
                  <a:srgbClr val="C00000"/>
                </a:solidFill>
                <a:latin typeface="+mn-lt"/>
                <a:ea typeface="Lato Light" panose="020F0502020204030203" pitchFamily="34" charset="0"/>
                <a:cs typeface="Lato Light" panose="020F0502020204030203" pitchFamily="34" charset="0"/>
              </a:rPr>
              <a:t>        </a:t>
            </a:r>
            <a:r>
              <a:rPr lang="tr-TR" sz="1600" kern="0" dirty="0">
                <a:solidFill>
                  <a:srgbClr val="C00000"/>
                </a:solidFill>
                <a:latin typeface="+mn-lt"/>
                <a:ea typeface="Lato Light" panose="020F0502020204030203" pitchFamily="34" charset="0"/>
                <a:cs typeface="Lato Light" panose="020F0502020204030203" pitchFamily="34" charset="0"/>
              </a:rPr>
              <a:t>  </a:t>
            </a:r>
            <a:r>
              <a:rPr lang="tr-TR" sz="2200" b="1" kern="0" dirty="0">
                <a:solidFill>
                  <a:srgbClr val="C00000"/>
                </a:solidFill>
                <a:latin typeface="+mn-lt"/>
                <a:ea typeface="Lato Light" panose="020F0502020204030203" pitchFamily="34" charset="0"/>
                <a:cs typeface="Poppins" pitchFamily="2" charset="77"/>
              </a:rPr>
              <a:t>Türk Ürünlerinin Bilinirliği</a:t>
            </a:r>
            <a:endParaRPr lang="en-US" sz="2200" b="1" kern="0" dirty="0">
              <a:solidFill>
                <a:srgbClr val="C00000"/>
              </a:solidFill>
              <a:latin typeface="+mn-lt"/>
              <a:ea typeface="Lato Light" panose="020F0502020204030203" pitchFamily="34" charset="0"/>
              <a:cs typeface="Poppins" pitchFamily="2" charset="77"/>
            </a:endParaRP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Dijital Reklam ve </a:t>
            </a:r>
            <a:r>
              <a:rPr lang="tr-TR" sz="1600" kern="0" dirty="0">
                <a:solidFill>
                  <a:srgbClr val="1E315D"/>
                </a:solidFill>
                <a:latin typeface="+mn-lt"/>
              </a:rPr>
              <a:t>Özel Tanıtım Projeleri ile </a:t>
            </a:r>
            <a:r>
              <a:rPr lang="tr-TR" sz="1600" kern="0" dirty="0">
                <a:solidFill>
                  <a:srgbClr val="1E315D"/>
                </a:solidFill>
                <a:latin typeface="+mn-lt"/>
                <a:ea typeface="Lato Light" panose="020F0502020204030203" pitchFamily="34" charset="0"/>
                <a:cs typeface="Lato Light" panose="020F0502020204030203" pitchFamily="34" charset="0"/>
              </a:rPr>
              <a:t>Türk Ürünlerinin Bilinirliğinin Sağlanması</a:t>
            </a:r>
            <a:endParaRPr lang="en-US" sz="1600" kern="0" dirty="0">
              <a:solidFill>
                <a:srgbClr val="1E315D"/>
              </a:solidFill>
              <a:latin typeface="+mn-lt"/>
              <a:ea typeface="Lato Light" panose="020F0502020204030203" pitchFamily="34" charset="0"/>
              <a:cs typeface="Lato Light" panose="020F0502020204030203" pitchFamily="34" charset="0"/>
            </a:endParaRPr>
          </a:p>
          <a:p>
            <a:pPr marL="285750" lvl="0" indent="-285750" defTabSz="1828434">
              <a:spcBef>
                <a:spcPts val="0"/>
              </a:spcBef>
              <a:buFont typeface="Wingdings" panose="05000000000000000000" pitchFamily="2" charset="2"/>
              <a:buChar char="Ø"/>
              <a:tabLst>
                <a:tab pos="801688" algn="l"/>
              </a:tabLst>
              <a:defRPr/>
            </a:pPr>
            <a:r>
              <a:rPr lang="en-US" sz="1600" b="1" kern="0" dirty="0">
                <a:solidFill>
                  <a:srgbClr val="C00000"/>
                </a:solidFill>
                <a:latin typeface="+mn-lt"/>
                <a:ea typeface="Lato Light" panose="020F0502020204030203" pitchFamily="34" charset="0"/>
                <a:cs typeface="Lato Light" panose="020F0502020204030203" pitchFamily="34" charset="0"/>
              </a:rPr>
              <a:t>        </a:t>
            </a:r>
            <a:r>
              <a:rPr lang="tr-TR" sz="1600" b="1" kern="0" dirty="0">
                <a:solidFill>
                  <a:srgbClr val="C00000"/>
                </a:solidFill>
                <a:latin typeface="+mn-lt"/>
                <a:ea typeface="Lato Light" panose="020F0502020204030203" pitchFamily="34" charset="0"/>
                <a:cs typeface="Lato Light" panose="020F0502020204030203" pitchFamily="34" charset="0"/>
              </a:rPr>
              <a:t>  </a:t>
            </a:r>
            <a:r>
              <a:rPr lang="tr-TR" sz="2200" b="1" kern="0" dirty="0">
                <a:solidFill>
                  <a:srgbClr val="C00000"/>
                </a:solidFill>
                <a:latin typeface="+mn-lt"/>
              </a:rPr>
              <a:t>Türkiye</a:t>
            </a:r>
            <a:r>
              <a:rPr lang="tr-TR" sz="1600" b="1" kern="0" dirty="0">
                <a:solidFill>
                  <a:srgbClr val="C00000"/>
                </a:solidFill>
                <a:latin typeface="+mn-lt"/>
                <a:ea typeface="Lato Light" panose="020F0502020204030203" pitchFamily="34" charset="0"/>
                <a:cs typeface="Lato Light" panose="020F0502020204030203" pitchFamily="34" charset="0"/>
              </a:rPr>
              <a:t> </a:t>
            </a:r>
            <a:r>
              <a:rPr lang="en-US" sz="2200" b="1" kern="0" dirty="0">
                <a:solidFill>
                  <a:srgbClr val="C00000"/>
                </a:solidFill>
                <a:latin typeface="+mn-lt"/>
                <a:ea typeface="Lato Light" panose="020F0502020204030203" pitchFamily="34" charset="0"/>
                <a:cs typeface="Lato Light" panose="020F0502020204030203" pitchFamily="34" charset="0"/>
              </a:rPr>
              <a:t>E-İhracat </a:t>
            </a:r>
            <a:r>
              <a:rPr lang="en-US" sz="2200" b="1" kern="0" dirty="0" err="1">
                <a:solidFill>
                  <a:srgbClr val="C00000"/>
                </a:solidFill>
                <a:latin typeface="+mn-lt"/>
                <a:ea typeface="Lato Light" panose="020F0502020204030203" pitchFamily="34" charset="0"/>
                <a:cs typeface="Lato Light" panose="020F0502020204030203" pitchFamily="34" charset="0"/>
              </a:rPr>
              <a:t>Platformu</a:t>
            </a:r>
            <a:r>
              <a:rPr lang="en-US" sz="2200" b="1" kern="0" dirty="0">
                <a:solidFill>
                  <a:srgbClr val="C00000"/>
                </a:solidFill>
                <a:latin typeface="+mn-lt"/>
                <a:ea typeface="Lato Light" panose="020F0502020204030203" pitchFamily="34" charset="0"/>
                <a:cs typeface="Lato Light" panose="020F0502020204030203" pitchFamily="34" charset="0"/>
              </a:rPr>
              <a:t> (B2B Milli Platform)</a:t>
            </a:r>
            <a:endParaRPr lang="tr-TR" sz="2200" b="1" kern="0" dirty="0">
              <a:solidFill>
                <a:srgbClr val="C00000"/>
              </a:solidFill>
              <a:latin typeface="+mn-lt"/>
              <a:ea typeface="Lato Light" panose="020F0502020204030203" pitchFamily="34" charset="0"/>
              <a:cs typeface="Lato Light" panose="020F0502020204030203" pitchFamily="34" charset="0"/>
            </a:endParaRPr>
          </a:p>
          <a:p>
            <a:pPr lvl="0" defTabSz="1828434">
              <a:spcBef>
                <a:spcPts val="0"/>
              </a:spcBef>
              <a:buNone/>
              <a:defRPr/>
            </a:pPr>
            <a:r>
              <a:rPr lang="tr-TR" sz="1600" kern="0" dirty="0">
                <a:solidFill>
                  <a:srgbClr val="1E315D"/>
                </a:solidFill>
                <a:latin typeface="+mn-lt"/>
                <a:ea typeface="Lato Light" panose="020F0502020204030203" pitchFamily="34" charset="0"/>
                <a:cs typeface="Lato Light" panose="020F0502020204030203" pitchFamily="34" charset="0"/>
              </a:rPr>
              <a:t>E-İhracat envanteri, dijitalleşme ve ortak satış platformunun kurulması</a:t>
            </a:r>
          </a:p>
          <a:p>
            <a:pPr lvl="0" defTabSz="1828434">
              <a:spcBef>
                <a:spcPts val="0"/>
              </a:spcBef>
              <a:buNone/>
              <a:defRPr/>
            </a:pPr>
            <a:endParaRPr lang="tr-TR" sz="1600" kern="0" dirty="0">
              <a:solidFill>
                <a:srgbClr val="C00000"/>
              </a:solidFill>
              <a:latin typeface="+mn-lt"/>
              <a:ea typeface="Lato Light" panose="020F0502020204030203" pitchFamily="34" charset="0"/>
              <a:cs typeface="Lato Light" panose="020F0502020204030203" pitchFamily="34" charset="0"/>
            </a:endParaRPr>
          </a:p>
          <a:p>
            <a:pPr lvl="0" defTabSz="1828434">
              <a:spcBef>
                <a:spcPts val="0"/>
              </a:spcBef>
              <a:buNone/>
              <a:defRPr/>
            </a:pPr>
            <a:endParaRPr lang="tr-TR" sz="1600" kern="0" dirty="0">
              <a:solidFill>
                <a:srgbClr val="C00000"/>
              </a:solidFill>
              <a:latin typeface="+mn-lt"/>
              <a:ea typeface="Lato Light" panose="020F0502020204030203" pitchFamily="34" charset="0"/>
              <a:cs typeface="Lato Light" panose="020F0502020204030203" pitchFamily="34" charset="0"/>
            </a:endParaRPr>
          </a:p>
          <a:p>
            <a:pPr algn="just" eaLnBrk="0" fontAlgn="base" hangingPunct="0">
              <a:spcBef>
                <a:spcPct val="0"/>
              </a:spcBef>
              <a:spcAft>
                <a:spcPct val="0"/>
              </a:spcAft>
              <a:buNone/>
            </a:pPr>
            <a:endParaRPr lang="tr-TR" altLang="tr-TR" sz="2200" b="1" dirty="0">
              <a:solidFill>
                <a:srgbClr val="C00000"/>
              </a:solidFill>
              <a:cs typeface="Arial" panose="020B0604020202020204" pitchFamily="34" charset="0"/>
            </a:endParaRPr>
          </a:p>
        </p:txBody>
      </p:sp>
      <p:grpSp>
        <p:nvGrpSpPr>
          <p:cNvPr id="17" name="Grup 16">
            <a:extLst>
              <a:ext uri="{FF2B5EF4-FFF2-40B4-BE49-F238E27FC236}">
                <a16:creationId xmlns:a16="http://schemas.microsoft.com/office/drawing/2014/main" id="{6620EBAB-4907-4B2F-85DA-27B846E2D98B}"/>
              </a:ext>
            </a:extLst>
          </p:cNvPr>
          <p:cNvGrpSpPr/>
          <p:nvPr/>
        </p:nvGrpSpPr>
        <p:grpSpPr>
          <a:xfrm>
            <a:off x="2838186" y="728084"/>
            <a:ext cx="6515625" cy="616624"/>
            <a:chOff x="3387882" y="567275"/>
            <a:chExt cx="5535624" cy="567733"/>
          </a:xfrm>
        </p:grpSpPr>
        <p:pic>
          <p:nvPicPr>
            <p:cNvPr id="18" name="Picture 26">
              <a:extLst>
                <a:ext uri="{FF2B5EF4-FFF2-40B4-BE49-F238E27FC236}">
                  <a16:creationId xmlns:a16="http://schemas.microsoft.com/office/drawing/2014/main" id="{20B96279-A40A-49C5-8DB5-820AD6F9B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19" name="Grup 18">
              <a:extLst>
                <a:ext uri="{FF2B5EF4-FFF2-40B4-BE49-F238E27FC236}">
                  <a16:creationId xmlns:a16="http://schemas.microsoft.com/office/drawing/2014/main" id="{317B806C-3662-4E99-83FF-22CC824BA0B1}"/>
                </a:ext>
              </a:extLst>
            </p:cNvPr>
            <p:cNvGrpSpPr/>
            <p:nvPr/>
          </p:nvGrpSpPr>
          <p:grpSpPr>
            <a:xfrm>
              <a:off x="3387883" y="567275"/>
              <a:ext cx="5371764" cy="560536"/>
              <a:chOff x="3387883" y="567275"/>
              <a:chExt cx="5371764" cy="560536"/>
            </a:xfrm>
          </p:grpSpPr>
          <p:pic>
            <p:nvPicPr>
              <p:cNvPr id="20" name="Picture 33">
                <a:extLst>
                  <a:ext uri="{FF2B5EF4-FFF2-40B4-BE49-F238E27FC236}">
                    <a16:creationId xmlns:a16="http://schemas.microsoft.com/office/drawing/2014/main" id="{2AC2FD98-6CFD-44B8-BAC9-99916C0AC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21" name="TextBox 37">
                <a:extLst>
                  <a:ext uri="{FF2B5EF4-FFF2-40B4-BE49-F238E27FC236}">
                    <a16:creationId xmlns:a16="http://schemas.microsoft.com/office/drawing/2014/main" id="{CD51C389-2379-45E8-8C66-E4F467376175}"/>
                  </a:ext>
                </a:extLst>
              </p:cNvPr>
              <p:cNvSpPr txBox="1"/>
              <p:nvPr/>
            </p:nvSpPr>
            <p:spPr>
              <a:xfrm>
                <a:off x="3736342" y="644430"/>
                <a:ext cx="5023305" cy="425060"/>
              </a:xfrm>
              <a:prstGeom prst="rect">
                <a:avLst/>
              </a:prstGeom>
              <a:noFill/>
            </p:spPr>
            <p:txBody>
              <a:bodyPr wrap="square" rtlCol="0">
                <a:spAutoFit/>
              </a:bodyPr>
              <a:lstStyle/>
              <a:p>
                <a:pPr lvl="0" algn="ctr" eaLnBrk="0" fontAlgn="base" hangingPunct="0">
                  <a:spcBef>
                    <a:spcPct val="0"/>
                  </a:spcBef>
                  <a:spcAft>
                    <a:spcPct val="0"/>
                  </a:spcAft>
                  <a:defRPr/>
                </a:pPr>
                <a:r>
                  <a:rPr lang="en-US" altLang="tr-TR" sz="2300" b="1" dirty="0">
                    <a:solidFill>
                      <a:schemeClr val="accent4">
                        <a:lumMod val="60000"/>
                        <a:lumOff val="40000"/>
                      </a:schemeClr>
                    </a:solidFill>
                    <a:latin typeface="Calibri" panose="020F0502020204030204" pitchFamily="34" charset="0"/>
                    <a:cs typeface="Arial" panose="020B0604020202020204" pitchFamily="34" charset="0"/>
                  </a:rPr>
                  <a:t>E-İHRACAT DESTEK MODELİ</a:t>
                </a:r>
                <a:endParaRPr lang="tr-TR" altLang="tr-TR" sz="2300" b="1" dirty="0">
                  <a:solidFill>
                    <a:schemeClr val="accent4">
                      <a:lumMod val="60000"/>
                      <a:lumOff val="40000"/>
                    </a:schemeClr>
                  </a:solidFill>
                  <a:latin typeface="Calibri" panose="020F0502020204030204" pitchFamily="34" charset="0"/>
                  <a:cs typeface="Arial" panose="020B0604020202020204" pitchFamily="34" charset="0"/>
                </a:endParaRPr>
              </a:p>
            </p:txBody>
          </p:sp>
        </p:grpSp>
      </p:grpSp>
      <p:pic>
        <p:nvPicPr>
          <p:cNvPr id="12" name="Picture 11"/>
          <p:cNvPicPr>
            <a:picLocks noChangeAspect="1"/>
          </p:cNvPicPr>
          <p:nvPr/>
        </p:nvPicPr>
        <p:blipFill>
          <a:blip r:embed="rId6" cstate="print"/>
          <a:srcRect/>
          <a:stretch>
            <a:fillRect/>
          </a:stretch>
        </p:blipFill>
        <p:spPr bwMode="auto">
          <a:xfrm>
            <a:off x="7997938" y="4585820"/>
            <a:ext cx="1268741" cy="846761"/>
          </a:xfrm>
          <a:prstGeom prst="rect">
            <a:avLst/>
          </a:prstGeom>
          <a:noFill/>
          <a:ln w="9525">
            <a:noFill/>
            <a:miter lim="800000"/>
            <a:headEnd/>
            <a:tailEnd/>
          </a:ln>
          <a:effectLst>
            <a:glow rad="101600">
              <a:srgbClr val="FF0000">
                <a:alpha val="40000"/>
              </a:srgbClr>
            </a:glow>
          </a:effectLst>
        </p:spPr>
      </p:pic>
      <p:pic>
        <p:nvPicPr>
          <p:cNvPr id="13" name="Picture 7">
            <a:extLst>
              <a:ext uri="{FF2B5EF4-FFF2-40B4-BE49-F238E27FC236}">
                <a16:creationId xmlns:a16="http://schemas.microsoft.com/office/drawing/2014/main" id="{58603773-B020-457B-B0A0-A716E0D69C7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51428" y="5009201"/>
            <a:ext cx="1412296" cy="951070"/>
          </a:xfrm>
          <a:prstGeom prst="rect">
            <a:avLst/>
          </a:prstGeom>
          <a:noFill/>
          <a:ln>
            <a:noFill/>
          </a:ln>
          <a:effectLst>
            <a:glow rad="127000">
              <a:srgbClr val="D2A966"/>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824572" y="2132675"/>
            <a:ext cx="1554801" cy="1212900"/>
          </a:xfrm>
          <a:prstGeom prst="rect">
            <a:avLst/>
          </a:prstGeom>
          <a:effectLst>
            <a:glow rad="127000">
              <a:schemeClr val="tx2">
                <a:lumMod val="75000"/>
              </a:schemeClr>
            </a:glow>
          </a:effectLst>
        </p:spPr>
      </p:pic>
      <p:sp>
        <p:nvSpPr>
          <p:cNvPr id="24" name="Freeform 55">
            <a:extLst>
              <a:ext uri="{FF2B5EF4-FFF2-40B4-BE49-F238E27FC236}">
                <a16:creationId xmlns:a16="http://schemas.microsoft.com/office/drawing/2014/main" id="{D2CC6FD8-29BA-485C-8916-91E1DFC4FD7C}"/>
              </a:ext>
            </a:extLst>
          </p:cNvPr>
          <p:cNvSpPr>
            <a:spLocks noChangeArrowheads="1"/>
          </p:cNvSpPr>
          <p:nvPr/>
        </p:nvSpPr>
        <p:spPr bwMode="auto">
          <a:xfrm>
            <a:off x="1087911" y="1862986"/>
            <a:ext cx="419228" cy="286983"/>
          </a:xfrm>
          <a:custGeom>
            <a:avLst/>
            <a:gdLst>
              <a:gd name="connsiteX0" fmla="*/ 0 w 899752"/>
              <a:gd name="connsiteY0" fmla="*/ 674688 h 731474"/>
              <a:gd name="connsiteX1" fmla="*/ 899752 w 899752"/>
              <a:gd name="connsiteY1" fmla="*/ 674688 h 731474"/>
              <a:gd name="connsiteX2" fmla="*/ 899752 w 899752"/>
              <a:gd name="connsiteY2" fmla="*/ 731474 h 731474"/>
              <a:gd name="connsiteX3" fmla="*/ 0 w 899752"/>
              <a:gd name="connsiteY3" fmla="*/ 731474 h 731474"/>
              <a:gd name="connsiteX4" fmla="*/ 477948 w 899752"/>
              <a:gd name="connsiteY4" fmla="*/ 0 h 731474"/>
              <a:gd name="connsiteX5" fmla="*/ 646742 w 899752"/>
              <a:gd name="connsiteY5" fmla="*/ 0 h 731474"/>
              <a:gd name="connsiteX6" fmla="*/ 646742 w 899752"/>
              <a:gd name="connsiteY6" fmla="*/ 562219 h 731474"/>
              <a:gd name="connsiteX7" fmla="*/ 702886 w 899752"/>
              <a:gd name="connsiteY7" fmla="*/ 562219 h 731474"/>
              <a:gd name="connsiteX8" fmla="*/ 702886 w 899752"/>
              <a:gd name="connsiteY8" fmla="*/ 140465 h 731474"/>
              <a:gd name="connsiteX9" fmla="*/ 871680 w 899752"/>
              <a:gd name="connsiteY9" fmla="*/ 140465 h 731474"/>
              <a:gd name="connsiteX10" fmla="*/ 871680 w 899752"/>
              <a:gd name="connsiteY10" fmla="*/ 562219 h 731474"/>
              <a:gd name="connsiteX11" fmla="*/ 899752 w 899752"/>
              <a:gd name="connsiteY11" fmla="*/ 562219 h 731474"/>
              <a:gd name="connsiteX12" fmla="*/ 899752 w 899752"/>
              <a:gd name="connsiteY12" fmla="*/ 618765 h 731474"/>
              <a:gd name="connsiteX13" fmla="*/ 815176 w 899752"/>
              <a:gd name="connsiteY13" fmla="*/ 618765 h 731474"/>
              <a:gd name="connsiteX14" fmla="*/ 815176 w 899752"/>
              <a:gd name="connsiteY14" fmla="*/ 196651 h 731474"/>
              <a:gd name="connsiteX15" fmla="*/ 759031 w 899752"/>
              <a:gd name="connsiteY15" fmla="*/ 196651 h 731474"/>
              <a:gd name="connsiteX16" fmla="*/ 759031 w 899752"/>
              <a:gd name="connsiteY16" fmla="*/ 618765 h 731474"/>
              <a:gd name="connsiteX17" fmla="*/ 590597 w 899752"/>
              <a:gd name="connsiteY17" fmla="*/ 618765 h 731474"/>
              <a:gd name="connsiteX18" fmla="*/ 590597 w 899752"/>
              <a:gd name="connsiteY18" fmla="*/ 56186 h 731474"/>
              <a:gd name="connsiteX19" fmla="*/ 534093 w 899752"/>
              <a:gd name="connsiteY19" fmla="*/ 56186 h 731474"/>
              <a:gd name="connsiteX20" fmla="*/ 534093 w 899752"/>
              <a:gd name="connsiteY20" fmla="*/ 618765 h 731474"/>
              <a:gd name="connsiteX21" fmla="*/ 365659 w 899752"/>
              <a:gd name="connsiteY21" fmla="*/ 618765 h 731474"/>
              <a:gd name="connsiteX22" fmla="*/ 365659 w 899752"/>
              <a:gd name="connsiteY22" fmla="*/ 252837 h 731474"/>
              <a:gd name="connsiteX23" fmla="*/ 309155 w 899752"/>
              <a:gd name="connsiteY23" fmla="*/ 252837 h 731474"/>
              <a:gd name="connsiteX24" fmla="*/ 309155 w 899752"/>
              <a:gd name="connsiteY24" fmla="*/ 618765 h 731474"/>
              <a:gd name="connsiteX25" fmla="*/ 140721 w 899752"/>
              <a:gd name="connsiteY25" fmla="*/ 618765 h 731474"/>
              <a:gd name="connsiteX26" fmla="*/ 140721 w 899752"/>
              <a:gd name="connsiteY26" fmla="*/ 393661 h 731474"/>
              <a:gd name="connsiteX27" fmla="*/ 84217 w 899752"/>
              <a:gd name="connsiteY27" fmla="*/ 393661 h 731474"/>
              <a:gd name="connsiteX28" fmla="*/ 84217 w 899752"/>
              <a:gd name="connsiteY28" fmla="*/ 618765 h 731474"/>
              <a:gd name="connsiteX29" fmla="*/ 0 w 899752"/>
              <a:gd name="connsiteY29" fmla="*/ 618765 h 731474"/>
              <a:gd name="connsiteX30" fmla="*/ 0 w 899752"/>
              <a:gd name="connsiteY30" fmla="*/ 562219 h 731474"/>
              <a:gd name="connsiteX31" fmla="*/ 28072 w 899752"/>
              <a:gd name="connsiteY31" fmla="*/ 562219 h 731474"/>
              <a:gd name="connsiteX32" fmla="*/ 28072 w 899752"/>
              <a:gd name="connsiteY32" fmla="*/ 337476 h 731474"/>
              <a:gd name="connsiteX33" fmla="*/ 196866 w 899752"/>
              <a:gd name="connsiteY33" fmla="*/ 337476 h 731474"/>
              <a:gd name="connsiteX34" fmla="*/ 196866 w 899752"/>
              <a:gd name="connsiteY34" fmla="*/ 562219 h 731474"/>
              <a:gd name="connsiteX35" fmla="*/ 253010 w 899752"/>
              <a:gd name="connsiteY35" fmla="*/ 562219 h 731474"/>
              <a:gd name="connsiteX36" fmla="*/ 253010 w 899752"/>
              <a:gd name="connsiteY36" fmla="*/ 196651 h 731474"/>
              <a:gd name="connsiteX37" fmla="*/ 421804 w 899752"/>
              <a:gd name="connsiteY37" fmla="*/ 196651 h 731474"/>
              <a:gd name="connsiteX38" fmla="*/ 421804 w 899752"/>
              <a:gd name="connsiteY38" fmla="*/ 562219 h 731474"/>
              <a:gd name="connsiteX39" fmla="*/ 477948 w 899752"/>
              <a:gd name="connsiteY39" fmla="*/ 562219 h 7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9752" h="731474">
                <a:moveTo>
                  <a:pt x="0" y="674688"/>
                </a:moveTo>
                <a:lnTo>
                  <a:pt x="899752" y="674688"/>
                </a:lnTo>
                <a:lnTo>
                  <a:pt x="899752" y="731474"/>
                </a:lnTo>
                <a:lnTo>
                  <a:pt x="0" y="731474"/>
                </a:lnTo>
                <a:close/>
                <a:moveTo>
                  <a:pt x="477948" y="0"/>
                </a:moveTo>
                <a:lnTo>
                  <a:pt x="646742" y="0"/>
                </a:lnTo>
                <a:lnTo>
                  <a:pt x="646742" y="562219"/>
                </a:lnTo>
                <a:lnTo>
                  <a:pt x="702886" y="562219"/>
                </a:lnTo>
                <a:lnTo>
                  <a:pt x="702886" y="140465"/>
                </a:lnTo>
                <a:lnTo>
                  <a:pt x="871680" y="140465"/>
                </a:lnTo>
                <a:lnTo>
                  <a:pt x="871680" y="562219"/>
                </a:lnTo>
                <a:lnTo>
                  <a:pt x="899752" y="562219"/>
                </a:lnTo>
                <a:lnTo>
                  <a:pt x="899752" y="618765"/>
                </a:lnTo>
                <a:lnTo>
                  <a:pt x="815176" y="618765"/>
                </a:lnTo>
                <a:lnTo>
                  <a:pt x="815176" y="196651"/>
                </a:lnTo>
                <a:lnTo>
                  <a:pt x="759031" y="196651"/>
                </a:lnTo>
                <a:lnTo>
                  <a:pt x="759031" y="618765"/>
                </a:lnTo>
                <a:lnTo>
                  <a:pt x="590597" y="618765"/>
                </a:lnTo>
                <a:lnTo>
                  <a:pt x="590597" y="56186"/>
                </a:lnTo>
                <a:lnTo>
                  <a:pt x="534093" y="56186"/>
                </a:lnTo>
                <a:lnTo>
                  <a:pt x="534093" y="618765"/>
                </a:lnTo>
                <a:lnTo>
                  <a:pt x="365659" y="618765"/>
                </a:lnTo>
                <a:lnTo>
                  <a:pt x="365659" y="252837"/>
                </a:lnTo>
                <a:lnTo>
                  <a:pt x="309155" y="252837"/>
                </a:lnTo>
                <a:lnTo>
                  <a:pt x="309155" y="618765"/>
                </a:lnTo>
                <a:lnTo>
                  <a:pt x="140721" y="618765"/>
                </a:lnTo>
                <a:lnTo>
                  <a:pt x="140721" y="393661"/>
                </a:lnTo>
                <a:lnTo>
                  <a:pt x="84217" y="393661"/>
                </a:lnTo>
                <a:lnTo>
                  <a:pt x="84217" y="618765"/>
                </a:lnTo>
                <a:lnTo>
                  <a:pt x="0" y="618765"/>
                </a:lnTo>
                <a:lnTo>
                  <a:pt x="0" y="562219"/>
                </a:lnTo>
                <a:lnTo>
                  <a:pt x="28072" y="562219"/>
                </a:lnTo>
                <a:lnTo>
                  <a:pt x="28072" y="337476"/>
                </a:lnTo>
                <a:lnTo>
                  <a:pt x="196866" y="337476"/>
                </a:lnTo>
                <a:lnTo>
                  <a:pt x="196866" y="562219"/>
                </a:lnTo>
                <a:lnTo>
                  <a:pt x="253010" y="562219"/>
                </a:lnTo>
                <a:lnTo>
                  <a:pt x="253010" y="196651"/>
                </a:lnTo>
                <a:lnTo>
                  <a:pt x="421804" y="196651"/>
                </a:lnTo>
                <a:lnTo>
                  <a:pt x="421804" y="562219"/>
                </a:lnTo>
                <a:lnTo>
                  <a:pt x="477948" y="562219"/>
                </a:lnTo>
                <a:close/>
              </a:path>
            </a:pathLst>
          </a:custGeom>
          <a:solidFill>
            <a:srgbClr val="C00000"/>
          </a:solidFill>
          <a:ln>
            <a:noFill/>
          </a:ln>
          <a:effectLst/>
        </p:spPr>
        <p:txBody>
          <a:bodyPr wrap="square"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5" name="Freeform 57">
            <a:extLst>
              <a:ext uri="{FF2B5EF4-FFF2-40B4-BE49-F238E27FC236}">
                <a16:creationId xmlns:a16="http://schemas.microsoft.com/office/drawing/2014/main" id="{64A78793-D5D8-4011-A293-926A7DD135E4}"/>
              </a:ext>
            </a:extLst>
          </p:cNvPr>
          <p:cNvSpPr>
            <a:spLocks noChangeArrowheads="1"/>
          </p:cNvSpPr>
          <p:nvPr/>
        </p:nvSpPr>
        <p:spPr bwMode="auto">
          <a:xfrm>
            <a:off x="1115476" y="2427620"/>
            <a:ext cx="364098" cy="342589"/>
          </a:xfrm>
          <a:custGeom>
            <a:avLst/>
            <a:gdLst>
              <a:gd name="connsiteX0" fmla="*/ 642085 w 899753"/>
              <a:gd name="connsiteY0" fmla="*/ 505575 h 842602"/>
              <a:gd name="connsiteX1" fmla="*/ 781355 w 899753"/>
              <a:gd name="connsiteY1" fmla="*/ 645275 h 842602"/>
              <a:gd name="connsiteX2" fmla="*/ 838935 w 899753"/>
              <a:gd name="connsiteY2" fmla="*/ 505575 h 842602"/>
              <a:gd name="connsiteX3" fmla="*/ 506413 w 899753"/>
              <a:gd name="connsiteY3" fmla="*/ 449262 h 842602"/>
              <a:gd name="connsiteX4" fmla="*/ 899753 w 899753"/>
              <a:gd name="connsiteY4" fmla="*/ 449262 h 842602"/>
              <a:gd name="connsiteX5" fmla="*/ 784594 w 899753"/>
              <a:gd name="connsiteY5" fmla="*/ 728301 h 842602"/>
              <a:gd name="connsiteX6" fmla="*/ 506990 w 899753"/>
              <a:gd name="connsiteY6" fmla="*/ 61123 h 842602"/>
              <a:gd name="connsiteX7" fmla="*/ 506990 w 899753"/>
              <a:gd name="connsiteY7" fmla="*/ 336892 h 842602"/>
              <a:gd name="connsiteX8" fmla="*/ 783372 w 899753"/>
              <a:gd name="connsiteY8" fmla="*/ 336892 h 842602"/>
              <a:gd name="connsiteX9" fmla="*/ 506990 w 899753"/>
              <a:gd name="connsiteY9" fmla="*/ 61123 h 842602"/>
              <a:gd name="connsiteX10" fmla="*/ 394203 w 899753"/>
              <a:gd name="connsiteY10" fmla="*/ 55562 h 842602"/>
              <a:gd name="connsiteX11" fmla="*/ 394203 w 899753"/>
              <a:gd name="connsiteY11" fmla="*/ 449082 h 842602"/>
              <a:gd name="connsiteX12" fmla="*/ 672740 w 899753"/>
              <a:gd name="connsiteY12" fmla="*/ 727390 h 842602"/>
              <a:gd name="connsiteX13" fmla="*/ 394203 w 899753"/>
              <a:gd name="connsiteY13" fmla="*/ 842602 h 842602"/>
              <a:gd name="connsiteX14" fmla="*/ 0 w 899753"/>
              <a:gd name="connsiteY14" fmla="*/ 449082 h 842602"/>
              <a:gd name="connsiteX15" fmla="*/ 394203 w 899753"/>
              <a:gd name="connsiteY15" fmla="*/ 55562 h 842602"/>
              <a:gd name="connsiteX16" fmla="*/ 450850 w 899753"/>
              <a:gd name="connsiteY16" fmla="*/ 0 h 842602"/>
              <a:gd name="connsiteX17" fmla="*/ 844190 w 899753"/>
              <a:gd name="connsiteY17" fmla="*/ 393341 h 842602"/>
              <a:gd name="connsiteX18" fmla="*/ 450850 w 899753"/>
              <a:gd name="connsiteY18" fmla="*/ 393341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9753" h="842602">
                <a:moveTo>
                  <a:pt x="642085" y="505575"/>
                </a:moveTo>
                <a:lnTo>
                  <a:pt x="781355" y="645275"/>
                </a:lnTo>
                <a:cubicBezTo>
                  <a:pt x="810865" y="603763"/>
                  <a:pt x="830658" y="556113"/>
                  <a:pt x="838935" y="505575"/>
                </a:cubicBezTo>
                <a:close/>
                <a:moveTo>
                  <a:pt x="506413" y="449262"/>
                </a:moveTo>
                <a:lnTo>
                  <a:pt x="899753" y="449262"/>
                </a:lnTo>
                <a:cubicBezTo>
                  <a:pt x="899753" y="558279"/>
                  <a:pt x="855849" y="656827"/>
                  <a:pt x="784594" y="728301"/>
                </a:cubicBezTo>
                <a:close/>
                <a:moveTo>
                  <a:pt x="506990" y="61123"/>
                </a:moveTo>
                <a:lnTo>
                  <a:pt x="506990" y="336892"/>
                </a:lnTo>
                <a:lnTo>
                  <a:pt x="783372" y="336892"/>
                </a:lnTo>
                <a:cubicBezTo>
                  <a:pt x="759620" y="195951"/>
                  <a:pt x="648060" y="84493"/>
                  <a:pt x="506990" y="61123"/>
                </a:cubicBezTo>
                <a:close/>
                <a:moveTo>
                  <a:pt x="394203" y="55562"/>
                </a:moveTo>
                <a:lnTo>
                  <a:pt x="394203" y="449082"/>
                </a:lnTo>
                <a:lnTo>
                  <a:pt x="672740" y="727390"/>
                </a:lnTo>
                <a:cubicBezTo>
                  <a:pt x="601394" y="798678"/>
                  <a:pt x="502663" y="842602"/>
                  <a:pt x="394203" y="842602"/>
                </a:cubicBezTo>
                <a:cubicBezTo>
                  <a:pt x="176203" y="842602"/>
                  <a:pt x="0" y="666544"/>
                  <a:pt x="0" y="449082"/>
                </a:cubicBezTo>
                <a:cubicBezTo>
                  <a:pt x="0" y="231620"/>
                  <a:pt x="176203" y="55562"/>
                  <a:pt x="394203" y="55562"/>
                </a:cubicBezTo>
                <a:close/>
                <a:moveTo>
                  <a:pt x="450850" y="0"/>
                </a:moveTo>
                <a:cubicBezTo>
                  <a:pt x="668213" y="0"/>
                  <a:pt x="844190" y="176176"/>
                  <a:pt x="844190" y="393341"/>
                </a:cubicBezTo>
                <a:lnTo>
                  <a:pt x="450850" y="393341"/>
                </a:lnTo>
                <a:close/>
              </a:path>
            </a:pathLst>
          </a:custGeom>
          <a:solidFill>
            <a:srgbClr val="C00000"/>
          </a:solidFill>
          <a:ln>
            <a:noFill/>
          </a:ln>
          <a:effectLst/>
        </p:spPr>
        <p:txBody>
          <a:bodyPr wrap="square"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ndParaRPr>
          </a:p>
        </p:txBody>
      </p:sp>
      <p:sp>
        <p:nvSpPr>
          <p:cNvPr id="27" name="Freeform 56">
            <a:extLst>
              <a:ext uri="{FF2B5EF4-FFF2-40B4-BE49-F238E27FC236}">
                <a16:creationId xmlns:a16="http://schemas.microsoft.com/office/drawing/2014/main" id="{DBE7159C-B182-4053-B6BC-F54CB29A3E6C}"/>
              </a:ext>
            </a:extLst>
          </p:cNvPr>
          <p:cNvSpPr>
            <a:spLocks noChangeArrowheads="1"/>
          </p:cNvSpPr>
          <p:nvPr/>
        </p:nvSpPr>
        <p:spPr bwMode="auto">
          <a:xfrm>
            <a:off x="1087911" y="3006154"/>
            <a:ext cx="419229" cy="342589"/>
          </a:xfrm>
          <a:custGeom>
            <a:avLst/>
            <a:gdLst>
              <a:gd name="connsiteX0" fmla="*/ 619798 w 901340"/>
              <a:gd name="connsiteY0" fmla="*/ 730250 h 842602"/>
              <a:gd name="connsiteX1" fmla="*/ 845104 w 901340"/>
              <a:gd name="connsiteY1" fmla="*/ 730250 h 842602"/>
              <a:gd name="connsiteX2" fmla="*/ 901340 w 901340"/>
              <a:gd name="connsiteY2" fmla="*/ 786426 h 842602"/>
              <a:gd name="connsiteX3" fmla="*/ 901340 w 901340"/>
              <a:gd name="connsiteY3" fmla="*/ 842602 h 842602"/>
              <a:gd name="connsiteX4" fmla="*/ 563562 w 901340"/>
              <a:gd name="connsiteY4" fmla="*/ 842602 h 842602"/>
              <a:gd name="connsiteX5" fmla="*/ 563562 w 901340"/>
              <a:gd name="connsiteY5" fmla="*/ 786426 h 842602"/>
              <a:gd name="connsiteX6" fmla="*/ 56536 w 901340"/>
              <a:gd name="connsiteY6" fmla="*/ 730250 h 842602"/>
              <a:gd name="connsiteX7" fmla="*/ 281241 w 901340"/>
              <a:gd name="connsiteY7" fmla="*/ 730250 h 842602"/>
              <a:gd name="connsiteX8" fmla="*/ 337777 w 901340"/>
              <a:gd name="connsiteY8" fmla="*/ 786426 h 842602"/>
              <a:gd name="connsiteX9" fmla="*/ 337777 w 901340"/>
              <a:gd name="connsiteY9" fmla="*/ 842602 h 842602"/>
              <a:gd name="connsiteX10" fmla="*/ 0 w 901340"/>
              <a:gd name="connsiteY10" fmla="*/ 842602 h 842602"/>
              <a:gd name="connsiteX11" fmla="*/ 0 w 901340"/>
              <a:gd name="connsiteY11" fmla="*/ 786426 h 842602"/>
              <a:gd name="connsiteX12" fmla="*/ 318349 w 901340"/>
              <a:gd name="connsiteY12" fmla="*/ 612775 h 842602"/>
              <a:gd name="connsiteX13" fmla="*/ 582992 w 901340"/>
              <a:gd name="connsiteY13" fmla="*/ 612775 h 842602"/>
              <a:gd name="connsiteX14" fmla="*/ 609241 w 901340"/>
              <a:gd name="connsiteY14" fmla="*/ 662402 h 842602"/>
              <a:gd name="connsiteX15" fmla="*/ 450670 w 901340"/>
              <a:gd name="connsiteY15" fmla="*/ 701318 h 842602"/>
              <a:gd name="connsiteX16" fmla="*/ 292100 w 901340"/>
              <a:gd name="connsiteY16" fmla="*/ 662402 h 842602"/>
              <a:gd name="connsiteX17" fmla="*/ 732270 w 901340"/>
              <a:gd name="connsiteY17" fmla="*/ 504825 h 842602"/>
              <a:gd name="connsiteX18" fmla="*/ 817201 w 901340"/>
              <a:gd name="connsiteY18" fmla="*/ 588881 h 842602"/>
              <a:gd name="connsiteX19" fmla="*/ 817201 w 901340"/>
              <a:gd name="connsiteY19" fmla="*/ 616900 h 842602"/>
              <a:gd name="connsiteX20" fmla="*/ 732270 w 901340"/>
              <a:gd name="connsiteY20" fmla="*/ 701316 h 842602"/>
              <a:gd name="connsiteX21" fmla="*/ 647700 w 901340"/>
              <a:gd name="connsiteY21" fmla="*/ 616900 h 842602"/>
              <a:gd name="connsiteX22" fmla="*/ 647700 w 901340"/>
              <a:gd name="connsiteY22" fmla="*/ 588881 h 842602"/>
              <a:gd name="connsiteX23" fmla="*/ 732270 w 901340"/>
              <a:gd name="connsiteY23" fmla="*/ 504825 h 842602"/>
              <a:gd name="connsiteX24" fmla="*/ 168095 w 901340"/>
              <a:gd name="connsiteY24" fmla="*/ 504825 h 842602"/>
              <a:gd name="connsiteX25" fmla="*/ 252053 w 901340"/>
              <a:gd name="connsiteY25" fmla="*/ 588881 h 842602"/>
              <a:gd name="connsiteX26" fmla="*/ 252053 w 901340"/>
              <a:gd name="connsiteY26" fmla="*/ 616900 h 842602"/>
              <a:gd name="connsiteX27" fmla="*/ 168095 w 901340"/>
              <a:gd name="connsiteY27" fmla="*/ 701316 h 842602"/>
              <a:gd name="connsiteX28" fmla="*/ 84137 w 901340"/>
              <a:gd name="connsiteY28" fmla="*/ 616900 h 842602"/>
              <a:gd name="connsiteX29" fmla="*/ 84137 w 901340"/>
              <a:gd name="connsiteY29" fmla="*/ 588881 h 842602"/>
              <a:gd name="connsiteX30" fmla="*/ 168095 w 901340"/>
              <a:gd name="connsiteY30" fmla="*/ 504825 h 842602"/>
              <a:gd name="connsiteX31" fmla="*/ 337524 w 901340"/>
              <a:gd name="connsiteY31" fmla="*/ 223837 h 842602"/>
              <a:gd name="connsiteX32" fmla="*/ 562589 w 901340"/>
              <a:gd name="connsiteY32" fmla="*/ 223837 h 842602"/>
              <a:gd name="connsiteX33" fmla="*/ 618765 w 901340"/>
              <a:gd name="connsiteY33" fmla="*/ 280013 h 842602"/>
              <a:gd name="connsiteX34" fmla="*/ 618765 w 901340"/>
              <a:gd name="connsiteY34" fmla="*/ 336190 h 842602"/>
              <a:gd name="connsiteX35" fmla="*/ 280987 w 901340"/>
              <a:gd name="connsiteY35" fmla="*/ 336190 h 842602"/>
              <a:gd name="connsiteX36" fmla="*/ 280987 w 901340"/>
              <a:gd name="connsiteY36" fmla="*/ 280013 h 842602"/>
              <a:gd name="connsiteX37" fmla="*/ 337524 w 901340"/>
              <a:gd name="connsiteY37" fmla="*/ 223837 h 842602"/>
              <a:gd name="connsiteX38" fmla="*/ 637877 w 901340"/>
              <a:gd name="connsiteY38" fmla="*/ 142875 h 842602"/>
              <a:gd name="connsiteX39" fmla="*/ 788626 w 901340"/>
              <a:gd name="connsiteY39" fmla="*/ 421914 h 842602"/>
              <a:gd name="connsiteX40" fmla="*/ 732230 w 901340"/>
              <a:gd name="connsiteY40" fmla="*/ 421914 h 842602"/>
              <a:gd name="connsiteX41" fmla="*/ 606425 w 901340"/>
              <a:gd name="connsiteY41" fmla="*/ 189742 h 842602"/>
              <a:gd name="connsiteX42" fmla="*/ 261899 w 901340"/>
              <a:gd name="connsiteY42" fmla="*/ 142875 h 842602"/>
              <a:gd name="connsiteX43" fmla="*/ 293326 w 901340"/>
              <a:gd name="connsiteY43" fmla="*/ 189657 h 842602"/>
              <a:gd name="connsiteX44" fmla="*/ 169064 w 901340"/>
              <a:gd name="connsiteY44" fmla="*/ 420327 h 842602"/>
              <a:gd name="connsiteX45" fmla="*/ 112712 w 901340"/>
              <a:gd name="connsiteY45" fmla="*/ 420327 h 842602"/>
              <a:gd name="connsiteX46" fmla="*/ 261899 w 901340"/>
              <a:gd name="connsiteY46" fmla="*/ 142875 h 842602"/>
              <a:gd name="connsiteX47" fmla="*/ 450670 w 901340"/>
              <a:gd name="connsiteY47" fmla="*/ 0 h 842602"/>
              <a:gd name="connsiteX48" fmla="*/ 534628 w 901340"/>
              <a:gd name="connsiteY48" fmla="*/ 84415 h 842602"/>
              <a:gd name="connsiteX49" fmla="*/ 534628 w 901340"/>
              <a:gd name="connsiteY49" fmla="*/ 112434 h 842602"/>
              <a:gd name="connsiteX50" fmla="*/ 450670 w 901340"/>
              <a:gd name="connsiteY50" fmla="*/ 196491 h 842602"/>
              <a:gd name="connsiteX51" fmla="*/ 366712 w 901340"/>
              <a:gd name="connsiteY51" fmla="*/ 112434 h 842602"/>
              <a:gd name="connsiteX52" fmla="*/ 366712 w 901340"/>
              <a:gd name="connsiteY52" fmla="*/ 84415 h 842602"/>
              <a:gd name="connsiteX53" fmla="*/ 450670 w 901340"/>
              <a:gd name="connsiteY53" fmla="*/ 0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1340" h="842602">
                <a:moveTo>
                  <a:pt x="619798" y="730250"/>
                </a:moveTo>
                <a:lnTo>
                  <a:pt x="845104" y="730250"/>
                </a:lnTo>
                <a:cubicBezTo>
                  <a:pt x="867093" y="752216"/>
                  <a:pt x="879350" y="764460"/>
                  <a:pt x="901340" y="786426"/>
                </a:cubicBezTo>
                <a:lnTo>
                  <a:pt x="901340" y="842602"/>
                </a:lnTo>
                <a:lnTo>
                  <a:pt x="563562" y="842602"/>
                </a:lnTo>
                <a:lnTo>
                  <a:pt x="563562" y="786426"/>
                </a:lnTo>
                <a:close/>
                <a:moveTo>
                  <a:pt x="56536" y="730250"/>
                </a:moveTo>
                <a:lnTo>
                  <a:pt x="281241" y="730250"/>
                </a:lnTo>
                <a:lnTo>
                  <a:pt x="337777" y="786426"/>
                </a:lnTo>
                <a:lnTo>
                  <a:pt x="337777" y="842602"/>
                </a:lnTo>
                <a:lnTo>
                  <a:pt x="0" y="842602"/>
                </a:lnTo>
                <a:lnTo>
                  <a:pt x="0" y="786426"/>
                </a:lnTo>
                <a:close/>
                <a:moveTo>
                  <a:pt x="318349" y="612775"/>
                </a:moveTo>
                <a:cubicBezTo>
                  <a:pt x="399252" y="655618"/>
                  <a:pt x="502089" y="655618"/>
                  <a:pt x="582992" y="612775"/>
                </a:cubicBezTo>
                <a:lnTo>
                  <a:pt x="609241" y="662402"/>
                </a:lnTo>
                <a:cubicBezTo>
                  <a:pt x="561058" y="687751"/>
                  <a:pt x="506044" y="701318"/>
                  <a:pt x="450670" y="701318"/>
                </a:cubicBezTo>
                <a:cubicBezTo>
                  <a:pt x="395297" y="701318"/>
                  <a:pt x="340642" y="687751"/>
                  <a:pt x="292100" y="662402"/>
                </a:cubicBezTo>
                <a:close/>
                <a:moveTo>
                  <a:pt x="732270" y="504825"/>
                </a:moveTo>
                <a:cubicBezTo>
                  <a:pt x="778892" y="504825"/>
                  <a:pt x="817201" y="542542"/>
                  <a:pt x="817201" y="588881"/>
                </a:cubicBezTo>
                <a:lnTo>
                  <a:pt x="817201" y="616900"/>
                </a:lnTo>
                <a:cubicBezTo>
                  <a:pt x="817201" y="663598"/>
                  <a:pt x="778892" y="701316"/>
                  <a:pt x="732270" y="701316"/>
                </a:cubicBezTo>
                <a:cubicBezTo>
                  <a:pt x="685648" y="701316"/>
                  <a:pt x="647700" y="663598"/>
                  <a:pt x="647700" y="616900"/>
                </a:cubicBezTo>
                <a:lnTo>
                  <a:pt x="647700" y="588881"/>
                </a:lnTo>
                <a:cubicBezTo>
                  <a:pt x="647700" y="542542"/>
                  <a:pt x="685648" y="504825"/>
                  <a:pt x="732270" y="504825"/>
                </a:cubicBezTo>
                <a:close/>
                <a:moveTo>
                  <a:pt x="168095" y="504825"/>
                </a:moveTo>
                <a:cubicBezTo>
                  <a:pt x="214739" y="504825"/>
                  <a:pt x="252053" y="542542"/>
                  <a:pt x="252053" y="588881"/>
                </a:cubicBezTo>
                <a:lnTo>
                  <a:pt x="252053" y="616900"/>
                </a:lnTo>
                <a:cubicBezTo>
                  <a:pt x="252053" y="663598"/>
                  <a:pt x="214739" y="701316"/>
                  <a:pt x="168095" y="701316"/>
                </a:cubicBezTo>
                <a:cubicBezTo>
                  <a:pt x="121811" y="701316"/>
                  <a:pt x="84137" y="663598"/>
                  <a:pt x="84137" y="616900"/>
                </a:cubicBezTo>
                <a:lnTo>
                  <a:pt x="84137" y="588881"/>
                </a:lnTo>
                <a:cubicBezTo>
                  <a:pt x="84137" y="542542"/>
                  <a:pt x="121811" y="504825"/>
                  <a:pt x="168095" y="504825"/>
                </a:cubicBezTo>
                <a:close/>
                <a:moveTo>
                  <a:pt x="337524" y="223837"/>
                </a:moveTo>
                <a:lnTo>
                  <a:pt x="562589" y="223837"/>
                </a:lnTo>
                <a:cubicBezTo>
                  <a:pt x="584555" y="245803"/>
                  <a:pt x="596799" y="258407"/>
                  <a:pt x="618765" y="280013"/>
                </a:cubicBezTo>
                <a:lnTo>
                  <a:pt x="618765" y="336190"/>
                </a:lnTo>
                <a:lnTo>
                  <a:pt x="280987" y="336190"/>
                </a:lnTo>
                <a:lnTo>
                  <a:pt x="280987" y="280013"/>
                </a:lnTo>
                <a:cubicBezTo>
                  <a:pt x="302954" y="258407"/>
                  <a:pt x="315557" y="245803"/>
                  <a:pt x="337524" y="223837"/>
                </a:cubicBezTo>
                <a:close/>
                <a:moveTo>
                  <a:pt x="637877" y="142875"/>
                </a:moveTo>
                <a:cubicBezTo>
                  <a:pt x="732230" y="205605"/>
                  <a:pt x="788626" y="309794"/>
                  <a:pt x="788626" y="421914"/>
                </a:cubicBezTo>
                <a:lnTo>
                  <a:pt x="732230" y="421914"/>
                </a:lnTo>
                <a:cubicBezTo>
                  <a:pt x="732230" y="328901"/>
                  <a:pt x="685234" y="242017"/>
                  <a:pt x="606425" y="189742"/>
                </a:cubicBezTo>
                <a:close/>
                <a:moveTo>
                  <a:pt x="261899" y="142875"/>
                </a:moveTo>
                <a:lnTo>
                  <a:pt x="293326" y="189657"/>
                </a:lnTo>
                <a:cubicBezTo>
                  <a:pt x="215301" y="241477"/>
                  <a:pt x="169064" y="327843"/>
                  <a:pt x="169064" y="420327"/>
                </a:cubicBezTo>
                <a:lnTo>
                  <a:pt x="112712" y="420327"/>
                </a:lnTo>
                <a:cubicBezTo>
                  <a:pt x="112712" y="309130"/>
                  <a:pt x="168341" y="205491"/>
                  <a:pt x="261899" y="142875"/>
                </a:cubicBezTo>
                <a:close/>
                <a:moveTo>
                  <a:pt x="450670" y="0"/>
                </a:moveTo>
                <a:cubicBezTo>
                  <a:pt x="496955" y="0"/>
                  <a:pt x="534628" y="37717"/>
                  <a:pt x="534628" y="84415"/>
                </a:cubicBezTo>
                <a:lnTo>
                  <a:pt x="534628" y="112434"/>
                </a:lnTo>
                <a:cubicBezTo>
                  <a:pt x="534628" y="158773"/>
                  <a:pt x="496955" y="196491"/>
                  <a:pt x="450670" y="196491"/>
                </a:cubicBezTo>
                <a:cubicBezTo>
                  <a:pt x="404386" y="196491"/>
                  <a:pt x="366712" y="158773"/>
                  <a:pt x="366712" y="112434"/>
                </a:cubicBezTo>
                <a:lnTo>
                  <a:pt x="366712" y="84415"/>
                </a:lnTo>
                <a:cubicBezTo>
                  <a:pt x="366712" y="37717"/>
                  <a:pt x="404386" y="0"/>
                  <a:pt x="450670" y="0"/>
                </a:cubicBezTo>
                <a:close/>
              </a:path>
            </a:pathLst>
          </a:custGeom>
          <a:solidFill>
            <a:srgbClr val="C00000"/>
          </a:solidFill>
          <a:ln>
            <a:noFill/>
          </a:ln>
          <a:effectLst/>
        </p:spPr>
        <p:txBody>
          <a:bodyPr wrap="square"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ndParaRPr>
          </a:p>
        </p:txBody>
      </p:sp>
      <p:pic>
        <p:nvPicPr>
          <p:cNvPr id="4" name="Resim 3">
            <a:extLst>
              <a:ext uri="{FF2B5EF4-FFF2-40B4-BE49-F238E27FC236}">
                <a16:creationId xmlns:a16="http://schemas.microsoft.com/office/drawing/2014/main" id="{68D6A0AC-3A85-4769-BA6B-5CA5D7475B93}"/>
              </a:ext>
            </a:extLst>
          </p:cNvPr>
          <p:cNvPicPr>
            <a:picLocks noChangeAspect="1"/>
          </p:cNvPicPr>
          <p:nvPr/>
        </p:nvPicPr>
        <p:blipFill>
          <a:blip r:embed="rId9"/>
          <a:stretch>
            <a:fillRect/>
          </a:stretch>
        </p:blipFill>
        <p:spPr>
          <a:xfrm>
            <a:off x="1125979" y="3649526"/>
            <a:ext cx="365130" cy="295668"/>
          </a:xfrm>
          <a:prstGeom prst="rect">
            <a:avLst/>
          </a:prstGeom>
          <a:solidFill>
            <a:srgbClr val="C00000"/>
          </a:solidFill>
        </p:spPr>
      </p:pic>
      <p:pic>
        <p:nvPicPr>
          <p:cNvPr id="6" name="Resim 5">
            <a:extLst>
              <a:ext uri="{FF2B5EF4-FFF2-40B4-BE49-F238E27FC236}">
                <a16:creationId xmlns:a16="http://schemas.microsoft.com/office/drawing/2014/main" id="{21D88ECA-A38F-4093-AE7A-43839CE15435}"/>
              </a:ext>
            </a:extLst>
          </p:cNvPr>
          <p:cNvPicPr>
            <a:picLocks noChangeAspect="1"/>
          </p:cNvPicPr>
          <p:nvPr/>
        </p:nvPicPr>
        <p:blipFill>
          <a:blip r:embed="rId10"/>
          <a:stretch>
            <a:fillRect/>
          </a:stretch>
        </p:blipFill>
        <p:spPr>
          <a:xfrm>
            <a:off x="1087911" y="4238997"/>
            <a:ext cx="419228" cy="310312"/>
          </a:xfrm>
          <a:prstGeom prst="rect">
            <a:avLst/>
          </a:prstGeom>
          <a:solidFill>
            <a:srgbClr val="C00000"/>
          </a:solidFill>
        </p:spPr>
      </p:pic>
      <p:sp>
        <p:nvSpPr>
          <p:cNvPr id="28" name="Freeform 53">
            <a:extLst>
              <a:ext uri="{FF2B5EF4-FFF2-40B4-BE49-F238E27FC236}">
                <a16:creationId xmlns:a16="http://schemas.microsoft.com/office/drawing/2014/main" id="{E8625516-E8BC-4A4E-9A8B-73BD2014F70D}"/>
              </a:ext>
            </a:extLst>
          </p:cNvPr>
          <p:cNvSpPr>
            <a:spLocks noChangeArrowheads="1"/>
          </p:cNvSpPr>
          <p:nvPr/>
        </p:nvSpPr>
        <p:spPr bwMode="auto">
          <a:xfrm>
            <a:off x="1071525" y="4783665"/>
            <a:ext cx="452000" cy="286983"/>
          </a:xfrm>
          <a:custGeom>
            <a:avLst/>
            <a:gdLst>
              <a:gd name="connsiteX0" fmla="*/ 788807 w 901339"/>
              <a:gd name="connsiteY0" fmla="*/ 617537 h 842602"/>
              <a:gd name="connsiteX1" fmla="*/ 901339 w 901339"/>
              <a:gd name="connsiteY1" fmla="*/ 730250 h 842602"/>
              <a:gd name="connsiteX2" fmla="*/ 788807 w 901339"/>
              <a:gd name="connsiteY2" fmla="*/ 842602 h 842602"/>
              <a:gd name="connsiteX3" fmla="*/ 676275 w 901339"/>
              <a:gd name="connsiteY3" fmla="*/ 730250 h 842602"/>
              <a:gd name="connsiteX4" fmla="*/ 788807 w 901339"/>
              <a:gd name="connsiteY4" fmla="*/ 617537 h 842602"/>
              <a:gd name="connsiteX5" fmla="*/ 450851 w 901339"/>
              <a:gd name="connsiteY5" fmla="*/ 617537 h 842602"/>
              <a:gd name="connsiteX6" fmla="*/ 563203 w 901339"/>
              <a:gd name="connsiteY6" fmla="*/ 730250 h 842602"/>
              <a:gd name="connsiteX7" fmla="*/ 450851 w 901339"/>
              <a:gd name="connsiteY7" fmla="*/ 842602 h 842602"/>
              <a:gd name="connsiteX8" fmla="*/ 338138 w 901339"/>
              <a:gd name="connsiteY8" fmla="*/ 730250 h 842602"/>
              <a:gd name="connsiteX9" fmla="*/ 450851 w 901339"/>
              <a:gd name="connsiteY9" fmla="*/ 617537 h 842602"/>
              <a:gd name="connsiteX10" fmla="*/ 112352 w 901339"/>
              <a:gd name="connsiteY10" fmla="*/ 617537 h 842602"/>
              <a:gd name="connsiteX11" fmla="*/ 225065 w 901339"/>
              <a:gd name="connsiteY11" fmla="*/ 730250 h 842602"/>
              <a:gd name="connsiteX12" fmla="*/ 112352 w 901339"/>
              <a:gd name="connsiteY12" fmla="*/ 842602 h 842602"/>
              <a:gd name="connsiteX13" fmla="*/ 0 w 901339"/>
              <a:gd name="connsiteY13" fmla="*/ 730250 h 842602"/>
              <a:gd name="connsiteX14" fmla="*/ 112352 w 901339"/>
              <a:gd name="connsiteY14" fmla="*/ 617537 h 842602"/>
              <a:gd name="connsiteX15" fmla="*/ 421604 w 901339"/>
              <a:gd name="connsiteY15" fmla="*/ 223837 h 842602"/>
              <a:gd name="connsiteX16" fmla="*/ 478149 w 901339"/>
              <a:gd name="connsiteY16" fmla="*/ 223837 h 842602"/>
              <a:gd name="connsiteX17" fmla="*/ 478149 w 901339"/>
              <a:gd name="connsiteY17" fmla="*/ 364428 h 842602"/>
              <a:gd name="connsiteX18" fmla="*/ 742863 w 901339"/>
              <a:gd name="connsiteY18" fmla="*/ 364428 h 842602"/>
              <a:gd name="connsiteX19" fmla="*/ 815615 w 901339"/>
              <a:gd name="connsiteY19" fmla="*/ 437246 h 842602"/>
              <a:gd name="connsiteX20" fmla="*/ 815615 w 901339"/>
              <a:gd name="connsiteY20" fmla="*/ 561615 h 842602"/>
              <a:gd name="connsiteX21" fmla="*/ 759431 w 901339"/>
              <a:gd name="connsiteY21" fmla="*/ 561615 h 842602"/>
              <a:gd name="connsiteX22" fmla="*/ 759431 w 901339"/>
              <a:gd name="connsiteY22" fmla="*/ 460678 h 842602"/>
              <a:gd name="connsiteX23" fmla="*/ 719453 w 901339"/>
              <a:gd name="connsiteY23" fmla="*/ 420664 h 842602"/>
              <a:gd name="connsiteX24" fmla="*/ 478149 w 901339"/>
              <a:gd name="connsiteY24" fmla="*/ 420664 h 842602"/>
              <a:gd name="connsiteX25" fmla="*/ 478149 w 901339"/>
              <a:gd name="connsiteY25" fmla="*/ 561615 h 842602"/>
              <a:gd name="connsiteX26" fmla="*/ 421604 w 901339"/>
              <a:gd name="connsiteY26" fmla="*/ 561615 h 842602"/>
              <a:gd name="connsiteX27" fmla="*/ 421604 w 901339"/>
              <a:gd name="connsiteY27" fmla="*/ 420664 h 842602"/>
              <a:gd name="connsiteX28" fmla="*/ 180300 w 901339"/>
              <a:gd name="connsiteY28" fmla="*/ 420664 h 842602"/>
              <a:gd name="connsiteX29" fmla="*/ 140322 w 901339"/>
              <a:gd name="connsiteY29" fmla="*/ 460678 h 842602"/>
              <a:gd name="connsiteX30" fmla="*/ 140322 w 901339"/>
              <a:gd name="connsiteY30" fmla="*/ 561615 h 842602"/>
              <a:gd name="connsiteX31" fmla="*/ 84138 w 901339"/>
              <a:gd name="connsiteY31" fmla="*/ 561615 h 842602"/>
              <a:gd name="connsiteX32" fmla="*/ 84138 w 901339"/>
              <a:gd name="connsiteY32" fmla="*/ 437246 h 842602"/>
              <a:gd name="connsiteX33" fmla="*/ 156890 w 901339"/>
              <a:gd name="connsiteY33" fmla="*/ 364428 h 842602"/>
              <a:gd name="connsiteX34" fmla="*/ 421604 w 901339"/>
              <a:gd name="connsiteY34" fmla="*/ 364428 h 842602"/>
              <a:gd name="connsiteX35" fmla="*/ 225425 w 901339"/>
              <a:gd name="connsiteY35" fmla="*/ 0 h 842602"/>
              <a:gd name="connsiteX36" fmla="*/ 675915 w 901339"/>
              <a:gd name="connsiteY36" fmla="*/ 0 h 842602"/>
              <a:gd name="connsiteX37" fmla="*/ 675915 w 901339"/>
              <a:gd name="connsiteY37" fmla="*/ 167916 h 842602"/>
              <a:gd name="connsiteX38" fmla="*/ 225425 w 901339"/>
              <a:gd name="connsiteY38" fmla="*/ 167916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1339" h="842602">
                <a:moveTo>
                  <a:pt x="788807" y="617537"/>
                </a:moveTo>
                <a:cubicBezTo>
                  <a:pt x="850844" y="617537"/>
                  <a:pt x="901339" y="668312"/>
                  <a:pt x="901339" y="730250"/>
                </a:cubicBezTo>
                <a:cubicBezTo>
                  <a:pt x="901339" y="792188"/>
                  <a:pt x="850844" y="842602"/>
                  <a:pt x="788807" y="842602"/>
                </a:cubicBezTo>
                <a:cubicBezTo>
                  <a:pt x="726410" y="842602"/>
                  <a:pt x="676275" y="792188"/>
                  <a:pt x="676275" y="730250"/>
                </a:cubicBezTo>
                <a:cubicBezTo>
                  <a:pt x="676275" y="668312"/>
                  <a:pt x="726410" y="617537"/>
                  <a:pt x="788807" y="617537"/>
                </a:cubicBezTo>
                <a:close/>
                <a:moveTo>
                  <a:pt x="450851" y="617537"/>
                </a:moveTo>
                <a:cubicBezTo>
                  <a:pt x="512788" y="617537"/>
                  <a:pt x="563203" y="668312"/>
                  <a:pt x="563203" y="730250"/>
                </a:cubicBezTo>
                <a:cubicBezTo>
                  <a:pt x="563203" y="792188"/>
                  <a:pt x="512788" y="842602"/>
                  <a:pt x="450851" y="842602"/>
                </a:cubicBezTo>
                <a:cubicBezTo>
                  <a:pt x="388553" y="842602"/>
                  <a:pt x="338138" y="792188"/>
                  <a:pt x="338138" y="730250"/>
                </a:cubicBezTo>
                <a:cubicBezTo>
                  <a:pt x="338138" y="668312"/>
                  <a:pt x="388553" y="617537"/>
                  <a:pt x="450851" y="617537"/>
                </a:cubicBezTo>
                <a:close/>
                <a:moveTo>
                  <a:pt x="112352" y="617537"/>
                </a:moveTo>
                <a:cubicBezTo>
                  <a:pt x="174290" y="617537"/>
                  <a:pt x="225065" y="668312"/>
                  <a:pt x="225065" y="730250"/>
                </a:cubicBezTo>
                <a:cubicBezTo>
                  <a:pt x="225065" y="792188"/>
                  <a:pt x="174290" y="842602"/>
                  <a:pt x="112352" y="842602"/>
                </a:cubicBezTo>
                <a:cubicBezTo>
                  <a:pt x="50414" y="842602"/>
                  <a:pt x="0" y="792188"/>
                  <a:pt x="0" y="730250"/>
                </a:cubicBezTo>
                <a:cubicBezTo>
                  <a:pt x="0" y="668312"/>
                  <a:pt x="50414" y="617537"/>
                  <a:pt x="112352" y="617537"/>
                </a:cubicBezTo>
                <a:close/>
                <a:moveTo>
                  <a:pt x="421604" y="223837"/>
                </a:moveTo>
                <a:lnTo>
                  <a:pt x="478149" y="223837"/>
                </a:lnTo>
                <a:lnTo>
                  <a:pt x="478149" y="364428"/>
                </a:lnTo>
                <a:lnTo>
                  <a:pt x="742863" y="364428"/>
                </a:lnTo>
                <a:lnTo>
                  <a:pt x="815615" y="437246"/>
                </a:lnTo>
                <a:lnTo>
                  <a:pt x="815615" y="561615"/>
                </a:lnTo>
                <a:lnTo>
                  <a:pt x="759431" y="561615"/>
                </a:lnTo>
                <a:lnTo>
                  <a:pt x="759431" y="460678"/>
                </a:lnTo>
                <a:lnTo>
                  <a:pt x="719453" y="420664"/>
                </a:lnTo>
                <a:lnTo>
                  <a:pt x="478149" y="420664"/>
                </a:lnTo>
                <a:lnTo>
                  <a:pt x="478149" y="561615"/>
                </a:lnTo>
                <a:lnTo>
                  <a:pt x="421604" y="561615"/>
                </a:lnTo>
                <a:lnTo>
                  <a:pt x="421604" y="420664"/>
                </a:lnTo>
                <a:lnTo>
                  <a:pt x="180300" y="420664"/>
                </a:lnTo>
                <a:lnTo>
                  <a:pt x="140322" y="460678"/>
                </a:lnTo>
                <a:lnTo>
                  <a:pt x="140322" y="561615"/>
                </a:lnTo>
                <a:lnTo>
                  <a:pt x="84138" y="561615"/>
                </a:lnTo>
                <a:lnTo>
                  <a:pt x="84138" y="437246"/>
                </a:lnTo>
                <a:lnTo>
                  <a:pt x="156890" y="364428"/>
                </a:lnTo>
                <a:lnTo>
                  <a:pt x="421604" y="364428"/>
                </a:lnTo>
                <a:close/>
                <a:moveTo>
                  <a:pt x="225425" y="0"/>
                </a:moveTo>
                <a:lnTo>
                  <a:pt x="675915" y="0"/>
                </a:lnTo>
                <a:lnTo>
                  <a:pt x="675915" y="167916"/>
                </a:lnTo>
                <a:lnTo>
                  <a:pt x="225425" y="167916"/>
                </a:lnTo>
                <a:close/>
              </a:path>
            </a:pathLst>
          </a:custGeom>
          <a:solidFill>
            <a:srgbClr val="C00000"/>
          </a:solidFill>
          <a:ln>
            <a:noFill/>
          </a:ln>
          <a:effectLst/>
        </p:spPr>
        <p:txBody>
          <a:bodyPr wrap="square" anchor="ctr">
            <a:noAutofit/>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ndParaRPr>
          </a:p>
        </p:txBody>
      </p:sp>
    </p:spTree>
    <p:extLst>
      <p:ext uri="{BB962C8B-B14F-4D97-AF65-F5344CB8AC3E}">
        <p14:creationId xmlns:p14="http://schemas.microsoft.com/office/powerpoint/2010/main" val="241598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AC55F3C8-D106-4144-8BF7-3213224173AE}"/>
              </a:ext>
            </a:extLst>
          </p:cNvPr>
          <p:cNvGrpSpPr/>
          <p:nvPr/>
        </p:nvGrpSpPr>
        <p:grpSpPr>
          <a:xfrm>
            <a:off x="3052792" y="735574"/>
            <a:ext cx="6593945" cy="616624"/>
            <a:chOff x="3387882" y="567275"/>
            <a:chExt cx="5602164" cy="567733"/>
          </a:xfrm>
        </p:grpSpPr>
        <p:pic>
          <p:nvPicPr>
            <p:cNvPr id="3" name="Picture 26">
              <a:extLst>
                <a:ext uri="{FF2B5EF4-FFF2-40B4-BE49-F238E27FC236}">
                  <a16:creationId xmlns:a16="http://schemas.microsoft.com/office/drawing/2014/main" id="{D7C78475-2206-4D99-B1C5-E50E0F0E4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4" name="Grup 3">
              <a:extLst>
                <a:ext uri="{FF2B5EF4-FFF2-40B4-BE49-F238E27FC236}">
                  <a16:creationId xmlns:a16="http://schemas.microsoft.com/office/drawing/2014/main" id="{CE4042A1-E910-42B4-886A-EA5C03D97BC7}"/>
                </a:ext>
              </a:extLst>
            </p:cNvPr>
            <p:cNvGrpSpPr/>
            <p:nvPr/>
          </p:nvGrpSpPr>
          <p:grpSpPr>
            <a:xfrm>
              <a:off x="3387883" y="567275"/>
              <a:ext cx="5602163" cy="560536"/>
              <a:chOff x="3387883" y="567275"/>
              <a:chExt cx="5602163" cy="560536"/>
            </a:xfrm>
          </p:grpSpPr>
          <p:pic>
            <p:nvPicPr>
              <p:cNvPr id="5" name="Picture 33">
                <a:extLst>
                  <a:ext uri="{FF2B5EF4-FFF2-40B4-BE49-F238E27FC236}">
                    <a16:creationId xmlns:a16="http://schemas.microsoft.com/office/drawing/2014/main" id="{E04E253D-7F0C-4366-825F-E19C25A2A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6" name="TextBox 37">
                <a:extLst>
                  <a:ext uri="{FF2B5EF4-FFF2-40B4-BE49-F238E27FC236}">
                    <a16:creationId xmlns:a16="http://schemas.microsoft.com/office/drawing/2014/main" id="{12A1DB6E-5982-4898-BF0D-EC35715E7328}"/>
                  </a:ext>
                </a:extLst>
              </p:cNvPr>
              <p:cNvSpPr txBox="1"/>
              <p:nvPr/>
            </p:nvSpPr>
            <p:spPr>
              <a:xfrm>
                <a:off x="3850489" y="656404"/>
                <a:ext cx="5139557" cy="368386"/>
              </a:xfrm>
              <a:prstGeom prst="rect">
                <a:avLst/>
              </a:prstGeom>
              <a:noFill/>
            </p:spPr>
            <p:txBody>
              <a:bodyPr wrap="square" rtlCol="0">
                <a:spAutoFit/>
              </a:bodyPr>
              <a:lstStyle/>
              <a:p>
                <a:pPr lvl="0" algn="ctr" eaLnBrk="0" fontAlgn="base" hangingPunct="0">
                  <a:spcBef>
                    <a:spcPct val="0"/>
                  </a:spcBef>
                  <a:spcAft>
                    <a:spcPct val="0"/>
                  </a:spcAft>
                  <a:defRPr/>
                </a:pPr>
                <a:r>
                  <a:rPr lang="tr-TR" altLang="tr-TR" sz="2000" b="1" dirty="0">
                    <a:solidFill>
                      <a:schemeClr val="accent4">
                        <a:lumMod val="60000"/>
                        <a:lumOff val="40000"/>
                      </a:schemeClr>
                    </a:solidFill>
                    <a:latin typeface="Calibri" panose="020F0502020204030204" pitchFamily="34" charset="0"/>
                    <a:cs typeface="Arial" panose="020B0604020202020204" pitchFamily="34" charset="0"/>
                  </a:rPr>
                  <a:t>YARARLANICILAR</a:t>
                </a:r>
              </a:p>
            </p:txBody>
          </p:sp>
        </p:grpSp>
      </p:grpSp>
      <p:sp>
        <p:nvSpPr>
          <p:cNvPr id="17" name="Dikdörtgen 16">
            <a:extLst>
              <a:ext uri="{FF2B5EF4-FFF2-40B4-BE49-F238E27FC236}">
                <a16:creationId xmlns:a16="http://schemas.microsoft.com/office/drawing/2014/main" id="{AEEB84CC-31FE-4598-8730-1267A73936BF}"/>
              </a:ext>
            </a:extLst>
          </p:cNvPr>
          <p:cNvSpPr/>
          <p:nvPr/>
        </p:nvSpPr>
        <p:spPr>
          <a:xfrm flipV="1">
            <a:off x="0" y="157898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tr-TR">
              <a:solidFill>
                <a:srgbClr val="1E315D"/>
              </a:solidFill>
              <a:latin typeface="Calibri"/>
            </a:endParaRPr>
          </a:p>
        </p:txBody>
      </p:sp>
      <p:grpSp>
        <p:nvGrpSpPr>
          <p:cNvPr id="11" name="Group 10">
            <a:extLst>
              <a:ext uri="{FF2B5EF4-FFF2-40B4-BE49-F238E27FC236}">
                <a16:creationId xmlns:a16="http://schemas.microsoft.com/office/drawing/2014/main" id="{B7474C4D-2C8A-419A-B47C-0F6C1EC85833}"/>
              </a:ext>
            </a:extLst>
          </p:cNvPr>
          <p:cNvGrpSpPr/>
          <p:nvPr/>
        </p:nvGrpSpPr>
        <p:grpSpPr>
          <a:xfrm>
            <a:off x="1922142" y="1677978"/>
            <a:ext cx="2347406" cy="2073382"/>
            <a:chOff x="1063625" y="1603374"/>
            <a:chExt cx="2036763" cy="1855789"/>
          </a:xfrm>
        </p:grpSpPr>
        <p:sp>
          <p:nvSpPr>
            <p:cNvPr id="12" name="Freeform 9">
              <a:extLst>
                <a:ext uri="{FF2B5EF4-FFF2-40B4-BE49-F238E27FC236}">
                  <a16:creationId xmlns:a16="http://schemas.microsoft.com/office/drawing/2014/main" id="{B8F0E0E4-5AE8-47A4-A561-4D97A2AEA3C7}"/>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0F548AE1-F93D-4166-A07D-2F70D59F77FD}"/>
                </a:ext>
              </a:extLst>
            </p:cNvPr>
            <p:cNvSpPr>
              <a:spLocks/>
            </p:cNvSpPr>
            <p:nvPr/>
          </p:nvSpPr>
          <p:spPr bwMode="auto">
            <a:xfrm>
              <a:off x="1063625" y="1603374"/>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14">
            <a:extLst>
              <a:ext uri="{FF2B5EF4-FFF2-40B4-BE49-F238E27FC236}">
                <a16:creationId xmlns:a16="http://schemas.microsoft.com/office/drawing/2014/main" id="{4B63CAFA-91CE-418C-AC7C-65C5290FAA66}"/>
              </a:ext>
            </a:extLst>
          </p:cNvPr>
          <p:cNvGrpSpPr/>
          <p:nvPr/>
        </p:nvGrpSpPr>
        <p:grpSpPr>
          <a:xfrm>
            <a:off x="8062777" y="1692741"/>
            <a:ext cx="2497747" cy="2058619"/>
            <a:chOff x="1063625" y="1603375"/>
            <a:chExt cx="2036763" cy="1855788"/>
          </a:xfrm>
        </p:grpSpPr>
        <p:sp>
          <p:nvSpPr>
            <p:cNvPr id="15" name="Freeform 9">
              <a:extLst>
                <a:ext uri="{FF2B5EF4-FFF2-40B4-BE49-F238E27FC236}">
                  <a16:creationId xmlns:a16="http://schemas.microsoft.com/office/drawing/2014/main" id="{4CCA4DB8-ABBD-487E-A220-70E51119689F}"/>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42A5DCE8-CDAB-4B3B-89DD-061D8C54591D}"/>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8" name="Group 10">
            <a:extLst>
              <a:ext uri="{FF2B5EF4-FFF2-40B4-BE49-F238E27FC236}">
                <a16:creationId xmlns:a16="http://schemas.microsoft.com/office/drawing/2014/main" id="{06E168D0-B6DD-4167-8D65-31D1ECE205CF}"/>
              </a:ext>
            </a:extLst>
          </p:cNvPr>
          <p:cNvGrpSpPr/>
          <p:nvPr/>
        </p:nvGrpSpPr>
        <p:grpSpPr>
          <a:xfrm>
            <a:off x="5020849" y="1683747"/>
            <a:ext cx="2347406" cy="2073381"/>
            <a:chOff x="1063625" y="1603375"/>
            <a:chExt cx="2036763" cy="1855788"/>
          </a:xfrm>
        </p:grpSpPr>
        <p:sp>
          <p:nvSpPr>
            <p:cNvPr id="19" name="Freeform 9">
              <a:extLst>
                <a:ext uri="{FF2B5EF4-FFF2-40B4-BE49-F238E27FC236}">
                  <a16:creationId xmlns:a16="http://schemas.microsoft.com/office/drawing/2014/main" id="{06C89022-B0C4-4689-A4C1-4748E29D0B35}"/>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520DF473-2FA1-47F1-9660-79FBC9FBCA71}"/>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10">
            <a:extLst>
              <a:ext uri="{FF2B5EF4-FFF2-40B4-BE49-F238E27FC236}">
                <a16:creationId xmlns:a16="http://schemas.microsoft.com/office/drawing/2014/main" id="{4B70484D-0E3E-4EC0-B2DF-A5DF4461DBD2}"/>
              </a:ext>
            </a:extLst>
          </p:cNvPr>
          <p:cNvGrpSpPr/>
          <p:nvPr/>
        </p:nvGrpSpPr>
        <p:grpSpPr>
          <a:xfrm>
            <a:off x="3448591" y="3957084"/>
            <a:ext cx="2347406" cy="2073381"/>
            <a:chOff x="1063625" y="1603375"/>
            <a:chExt cx="2036763" cy="1855788"/>
          </a:xfrm>
        </p:grpSpPr>
        <p:sp>
          <p:nvSpPr>
            <p:cNvPr id="28" name="Freeform 9">
              <a:extLst>
                <a:ext uri="{FF2B5EF4-FFF2-40B4-BE49-F238E27FC236}">
                  <a16:creationId xmlns:a16="http://schemas.microsoft.com/office/drawing/2014/main" id="{E5C026DB-4A6A-4B1D-8C74-BBAD9FECC1C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CD4FB736-5DE1-4246-8E72-EABAFE374452}"/>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10">
            <a:extLst>
              <a:ext uri="{FF2B5EF4-FFF2-40B4-BE49-F238E27FC236}">
                <a16:creationId xmlns:a16="http://schemas.microsoft.com/office/drawing/2014/main" id="{D6203D2A-E59B-4BD8-9166-E2B833869D67}"/>
              </a:ext>
            </a:extLst>
          </p:cNvPr>
          <p:cNvGrpSpPr/>
          <p:nvPr/>
        </p:nvGrpSpPr>
        <p:grpSpPr>
          <a:xfrm>
            <a:off x="6704299" y="3958294"/>
            <a:ext cx="2347406" cy="2073381"/>
            <a:chOff x="1063625" y="1603375"/>
            <a:chExt cx="2036763" cy="1855788"/>
          </a:xfrm>
        </p:grpSpPr>
        <p:sp>
          <p:nvSpPr>
            <p:cNvPr id="31" name="Freeform 9">
              <a:extLst>
                <a:ext uri="{FF2B5EF4-FFF2-40B4-BE49-F238E27FC236}">
                  <a16:creationId xmlns:a16="http://schemas.microsoft.com/office/drawing/2014/main" id="{A59DC8CF-2DF0-4D7B-9EB1-C373FAD71D54}"/>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32308E34-F907-47E0-9F1D-0385515982CD}"/>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3" name="Picture 4" descr="D:\DONE\NEW\list of tasks\images\23.png">
            <a:extLst>
              <a:ext uri="{FF2B5EF4-FFF2-40B4-BE49-F238E27FC236}">
                <a16:creationId xmlns:a16="http://schemas.microsoft.com/office/drawing/2014/main" id="{3507D527-1173-4D54-AA1E-B262C49A003E}"/>
              </a:ext>
            </a:extLst>
          </p:cNvPr>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9167014" y="1621670"/>
            <a:ext cx="370786" cy="379189"/>
          </a:xfrm>
          <a:prstGeom prst="rect">
            <a:avLst/>
          </a:prstGeom>
          <a:noFill/>
        </p:spPr>
      </p:pic>
      <p:pic>
        <p:nvPicPr>
          <p:cNvPr id="34" name="Picture 4" descr="D:\DONE\NEW\list of tasks\images\23.png">
            <a:extLst>
              <a:ext uri="{FF2B5EF4-FFF2-40B4-BE49-F238E27FC236}">
                <a16:creationId xmlns:a16="http://schemas.microsoft.com/office/drawing/2014/main" id="{D72A5FEE-CE09-4213-A339-84D5811E862F}"/>
              </a:ext>
            </a:extLst>
          </p:cNvPr>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6059832" y="1644524"/>
            <a:ext cx="370786" cy="379189"/>
          </a:xfrm>
          <a:prstGeom prst="rect">
            <a:avLst/>
          </a:prstGeom>
          <a:noFill/>
        </p:spPr>
      </p:pic>
      <p:pic>
        <p:nvPicPr>
          <p:cNvPr id="35" name="Picture 4" descr="D:\DONE\NEW\list of tasks\images\23.png">
            <a:extLst>
              <a:ext uri="{FF2B5EF4-FFF2-40B4-BE49-F238E27FC236}">
                <a16:creationId xmlns:a16="http://schemas.microsoft.com/office/drawing/2014/main" id="{C05D42A8-A8B9-4846-A54D-6BE348463598}"/>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2937364" y="1623854"/>
            <a:ext cx="370786" cy="379189"/>
          </a:xfrm>
          <a:prstGeom prst="rect">
            <a:avLst/>
          </a:prstGeom>
          <a:noFill/>
        </p:spPr>
      </p:pic>
      <p:pic>
        <p:nvPicPr>
          <p:cNvPr id="36" name="Picture 4" descr="D:\DONE\NEW\list of tasks\images\23.png">
            <a:extLst>
              <a:ext uri="{FF2B5EF4-FFF2-40B4-BE49-F238E27FC236}">
                <a16:creationId xmlns:a16="http://schemas.microsoft.com/office/drawing/2014/main" id="{734A4F34-7E8B-43D5-9474-37113350E93C}"/>
              </a:ext>
            </a:extLst>
          </p:cNvPr>
          <p:cNvPicPr>
            <a:picLocks noChangeAspect="1" noChangeArrowheads="1"/>
          </p:cNvPicPr>
          <p:nvPr/>
        </p:nvPicPr>
        <p:blipFill>
          <a:blip r:embed="rId4">
            <a:duotone>
              <a:schemeClr val="accent6">
                <a:shade val="45000"/>
                <a:satMod val="135000"/>
              </a:schemeClr>
              <a:prstClr val="white"/>
            </a:duotone>
          </a:blip>
          <a:srcRect/>
          <a:stretch>
            <a:fillRect/>
          </a:stretch>
        </p:blipFill>
        <p:spPr bwMode="auto">
          <a:xfrm>
            <a:off x="4478429" y="3865934"/>
            <a:ext cx="370568" cy="378966"/>
          </a:xfrm>
          <a:prstGeom prst="rect">
            <a:avLst/>
          </a:prstGeom>
          <a:noFill/>
        </p:spPr>
      </p:pic>
      <p:pic>
        <p:nvPicPr>
          <p:cNvPr id="37" name="Picture 4" descr="D:\DONE\NEW\list of tasks\images\23.png">
            <a:extLst>
              <a:ext uri="{FF2B5EF4-FFF2-40B4-BE49-F238E27FC236}">
                <a16:creationId xmlns:a16="http://schemas.microsoft.com/office/drawing/2014/main" id="{41C561E1-D95E-4CC1-ABD6-B4CB51F994F9}"/>
              </a:ext>
            </a:extLst>
          </p:cNvPr>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765943" y="3887480"/>
            <a:ext cx="370568" cy="378966"/>
          </a:xfrm>
          <a:prstGeom prst="rect">
            <a:avLst/>
          </a:prstGeom>
          <a:noFill/>
        </p:spPr>
      </p:pic>
      <p:sp>
        <p:nvSpPr>
          <p:cNvPr id="8" name="Metin kutusu 7">
            <a:extLst>
              <a:ext uri="{FF2B5EF4-FFF2-40B4-BE49-F238E27FC236}">
                <a16:creationId xmlns:a16="http://schemas.microsoft.com/office/drawing/2014/main" id="{97BFF4C7-9801-4572-9474-3291A999B5A5}"/>
              </a:ext>
            </a:extLst>
          </p:cNvPr>
          <p:cNvSpPr txBox="1"/>
          <p:nvPr/>
        </p:nvSpPr>
        <p:spPr>
          <a:xfrm>
            <a:off x="1992048" y="2624167"/>
            <a:ext cx="2081347" cy="1015663"/>
          </a:xfrm>
          <a:prstGeom prst="rect">
            <a:avLst/>
          </a:prstGeom>
          <a:noFill/>
        </p:spPr>
        <p:txBody>
          <a:bodyPr wrap="square" rtlCol="0">
            <a:spAutoFit/>
          </a:bodyPr>
          <a:lstStyle/>
          <a:p>
            <a:pPr algn="ctr"/>
            <a:r>
              <a:rPr lang="tr-TR" sz="2000" b="1" dirty="0">
                <a:solidFill>
                  <a:schemeClr val="accent1">
                    <a:lumMod val="50000"/>
                  </a:schemeClr>
                </a:solidFill>
              </a:rPr>
              <a:t>ŞİRKETLER</a:t>
            </a:r>
          </a:p>
          <a:p>
            <a:pPr algn="ctr"/>
            <a:endParaRPr lang="tr-TR" sz="2000" b="1" dirty="0">
              <a:solidFill>
                <a:schemeClr val="accent1">
                  <a:lumMod val="50000"/>
                </a:schemeClr>
              </a:solidFill>
            </a:endParaRPr>
          </a:p>
          <a:p>
            <a:pPr algn="ctr"/>
            <a:r>
              <a:rPr lang="tr-TR" sz="2000" b="1" dirty="0">
                <a:solidFill>
                  <a:srgbClr val="990000"/>
                </a:solidFill>
              </a:rPr>
              <a:t>27 Milyon 149 TL </a:t>
            </a:r>
          </a:p>
        </p:txBody>
      </p:sp>
      <p:sp>
        <p:nvSpPr>
          <p:cNvPr id="38" name="Metin kutusu 37">
            <a:extLst>
              <a:ext uri="{FF2B5EF4-FFF2-40B4-BE49-F238E27FC236}">
                <a16:creationId xmlns:a16="http://schemas.microsoft.com/office/drawing/2014/main" id="{A4A83899-7693-4245-98CF-A9B88C57EF41}"/>
              </a:ext>
            </a:extLst>
          </p:cNvPr>
          <p:cNvSpPr txBox="1"/>
          <p:nvPr/>
        </p:nvSpPr>
        <p:spPr>
          <a:xfrm>
            <a:off x="4929387" y="2335455"/>
            <a:ext cx="2404084" cy="1323439"/>
          </a:xfrm>
          <a:prstGeom prst="rect">
            <a:avLst/>
          </a:prstGeom>
          <a:noFill/>
        </p:spPr>
        <p:txBody>
          <a:bodyPr wrap="square" rtlCol="0">
            <a:spAutoFit/>
          </a:bodyPr>
          <a:lstStyle/>
          <a:p>
            <a:pPr algn="ctr"/>
            <a:r>
              <a:rPr lang="tr-TR" sz="2000" b="1" dirty="0">
                <a:solidFill>
                  <a:schemeClr val="accent1">
                    <a:lumMod val="50000"/>
                  </a:schemeClr>
                </a:solidFill>
              </a:rPr>
              <a:t>E-İHRACAT KONSORSİYUMLARI</a:t>
            </a:r>
          </a:p>
          <a:p>
            <a:pPr algn="ctr"/>
            <a:endParaRPr lang="tr-TR" sz="2000" b="1" dirty="0">
              <a:solidFill>
                <a:schemeClr val="accent1">
                  <a:lumMod val="50000"/>
                </a:schemeClr>
              </a:solidFill>
            </a:endParaRPr>
          </a:p>
          <a:p>
            <a:pPr lvl="0" algn="ctr"/>
            <a:r>
              <a:rPr lang="tr-TR" sz="2000" b="1" dirty="0">
                <a:solidFill>
                  <a:srgbClr val="990000"/>
                </a:solidFill>
              </a:rPr>
              <a:t>81 Milyon 447 TL </a:t>
            </a:r>
          </a:p>
        </p:txBody>
      </p:sp>
      <p:sp>
        <p:nvSpPr>
          <p:cNvPr id="39" name="Metin kutusu 38">
            <a:extLst>
              <a:ext uri="{FF2B5EF4-FFF2-40B4-BE49-F238E27FC236}">
                <a16:creationId xmlns:a16="http://schemas.microsoft.com/office/drawing/2014/main" id="{4BC435DE-B15D-4A7C-A44D-378357ACA91C}"/>
              </a:ext>
            </a:extLst>
          </p:cNvPr>
          <p:cNvSpPr txBox="1"/>
          <p:nvPr/>
        </p:nvSpPr>
        <p:spPr>
          <a:xfrm>
            <a:off x="8074158" y="2335455"/>
            <a:ext cx="2340653" cy="1631216"/>
          </a:xfrm>
          <a:prstGeom prst="rect">
            <a:avLst/>
          </a:prstGeom>
          <a:noFill/>
        </p:spPr>
        <p:txBody>
          <a:bodyPr wrap="square" rtlCol="0">
            <a:spAutoFit/>
          </a:bodyPr>
          <a:lstStyle/>
          <a:p>
            <a:pPr algn="ctr"/>
            <a:r>
              <a:rPr lang="tr-TR" sz="2000" b="1" dirty="0">
                <a:solidFill>
                  <a:schemeClr val="accent1">
                    <a:lumMod val="50000"/>
                  </a:schemeClr>
                </a:solidFill>
              </a:rPr>
              <a:t>PERAKENDE </a:t>
            </a:r>
          </a:p>
          <a:p>
            <a:pPr algn="ctr"/>
            <a:r>
              <a:rPr lang="tr-TR" sz="2000" b="1" dirty="0">
                <a:solidFill>
                  <a:schemeClr val="accent1">
                    <a:lumMod val="50000"/>
                  </a:schemeClr>
                </a:solidFill>
              </a:rPr>
              <a:t>E-TİCARET SİTELERİ</a:t>
            </a:r>
          </a:p>
          <a:p>
            <a:pPr algn="ctr"/>
            <a:endParaRPr lang="tr-TR" sz="2000" b="1" dirty="0">
              <a:solidFill>
                <a:schemeClr val="accent1">
                  <a:lumMod val="50000"/>
                </a:schemeClr>
              </a:solidFill>
            </a:endParaRPr>
          </a:p>
          <a:p>
            <a:pPr lvl="0" algn="ctr"/>
            <a:r>
              <a:rPr lang="tr-TR" sz="2000" b="1" dirty="0">
                <a:solidFill>
                  <a:srgbClr val="990000"/>
                </a:solidFill>
              </a:rPr>
              <a:t>81 Milyon 447 TL </a:t>
            </a:r>
          </a:p>
          <a:p>
            <a:pPr algn="ctr"/>
            <a:endParaRPr lang="tr-TR" sz="2000" b="1" dirty="0">
              <a:solidFill>
                <a:schemeClr val="accent1">
                  <a:lumMod val="50000"/>
                </a:schemeClr>
              </a:solidFill>
            </a:endParaRPr>
          </a:p>
        </p:txBody>
      </p:sp>
      <p:sp>
        <p:nvSpPr>
          <p:cNvPr id="40" name="Metin kutusu 39">
            <a:extLst>
              <a:ext uri="{FF2B5EF4-FFF2-40B4-BE49-F238E27FC236}">
                <a16:creationId xmlns:a16="http://schemas.microsoft.com/office/drawing/2014/main" id="{50CD4ABF-6DE8-425C-A61B-18E3E5E56688}"/>
              </a:ext>
            </a:extLst>
          </p:cNvPr>
          <p:cNvSpPr txBox="1"/>
          <p:nvPr/>
        </p:nvSpPr>
        <p:spPr>
          <a:xfrm>
            <a:off x="3525311" y="4766069"/>
            <a:ext cx="2040299" cy="1323439"/>
          </a:xfrm>
          <a:prstGeom prst="rect">
            <a:avLst/>
          </a:prstGeom>
          <a:noFill/>
        </p:spPr>
        <p:txBody>
          <a:bodyPr wrap="square" rtlCol="0">
            <a:spAutoFit/>
          </a:bodyPr>
          <a:lstStyle/>
          <a:p>
            <a:pPr algn="ctr"/>
            <a:r>
              <a:rPr lang="tr-TR" sz="2000" b="1" dirty="0">
                <a:solidFill>
                  <a:schemeClr val="accent1">
                    <a:lumMod val="50000"/>
                  </a:schemeClr>
                </a:solidFill>
              </a:rPr>
              <a:t>PAZARYERLERİ</a:t>
            </a:r>
          </a:p>
          <a:p>
            <a:pPr algn="ctr"/>
            <a:endParaRPr lang="tr-TR" sz="2000" b="1" dirty="0">
              <a:solidFill>
                <a:schemeClr val="accent1">
                  <a:lumMod val="50000"/>
                </a:schemeClr>
              </a:solidFill>
            </a:endParaRPr>
          </a:p>
          <a:p>
            <a:pPr lvl="0" algn="ctr"/>
            <a:r>
              <a:rPr lang="tr-TR" sz="2000" b="1" dirty="0">
                <a:solidFill>
                  <a:srgbClr val="990000"/>
                </a:solidFill>
              </a:rPr>
              <a:t>81 Milyon 447 TL </a:t>
            </a:r>
          </a:p>
          <a:p>
            <a:pPr algn="ctr"/>
            <a:endParaRPr lang="tr-TR" sz="2000" b="1" dirty="0">
              <a:solidFill>
                <a:schemeClr val="accent1">
                  <a:lumMod val="50000"/>
                </a:schemeClr>
              </a:solidFill>
            </a:endParaRPr>
          </a:p>
        </p:txBody>
      </p:sp>
      <p:sp>
        <p:nvSpPr>
          <p:cNvPr id="41" name="Metin kutusu 40">
            <a:extLst>
              <a:ext uri="{FF2B5EF4-FFF2-40B4-BE49-F238E27FC236}">
                <a16:creationId xmlns:a16="http://schemas.microsoft.com/office/drawing/2014/main" id="{F7BBB654-A0F7-41FE-AE08-F291FC0D8F86}"/>
              </a:ext>
            </a:extLst>
          </p:cNvPr>
          <p:cNvSpPr txBox="1"/>
          <p:nvPr/>
        </p:nvSpPr>
        <p:spPr>
          <a:xfrm>
            <a:off x="6842934" y="4534072"/>
            <a:ext cx="1943889" cy="1323439"/>
          </a:xfrm>
          <a:prstGeom prst="rect">
            <a:avLst/>
          </a:prstGeom>
          <a:noFill/>
        </p:spPr>
        <p:txBody>
          <a:bodyPr wrap="square" rtlCol="0">
            <a:spAutoFit/>
          </a:bodyPr>
          <a:lstStyle/>
          <a:p>
            <a:pPr algn="ctr"/>
            <a:r>
              <a:rPr lang="tr-TR" sz="2000" b="1" dirty="0">
                <a:solidFill>
                  <a:schemeClr val="accent1">
                    <a:lumMod val="50000"/>
                  </a:schemeClr>
                </a:solidFill>
              </a:rPr>
              <a:t>B2B PLATFORMLARI</a:t>
            </a:r>
          </a:p>
          <a:p>
            <a:pPr algn="ctr"/>
            <a:endParaRPr lang="tr-TR" sz="2000" b="1" dirty="0">
              <a:solidFill>
                <a:schemeClr val="accent1">
                  <a:lumMod val="50000"/>
                </a:schemeClr>
              </a:solidFill>
            </a:endParaRPr>
          </a:p>
          <a:p>
            <a:pPr lvl="0" algn="ctr"/>
            <a:r>
              <a:rPr lang="tr-TR" sz="2000" b="1" dirty="0">
                <a:solidFill>
                  <a:srgbClr val="990000"/>
                </a:solidFill>
              </a:rPr>
              <a:t>7 Milyon 239 TL </a:t>
            </a:r>
          </a:p>
        </p:txBody>
      </p:sp>
      <p:pic>
        <p:nvPicPr>
          <p:cNvPr id="7" name="Resim 6">
            <a:extLst>
              <a:ext uri="{FF2B5EF4-FFF2-40B4-BE49-F238E27FC236}">
                <a16:creationId xmlns:a16="http://schemas.microsoft.com/office/drawing/2014/main" id="{4A0490CC-44DE-4B28-AF41-351BD61B08FE}"/>
              </a:ext>
            </a:extLst>
          </p:cNvPr>
          <p:cNvPicPr>
            <a:picLocks noChangeAspect="1"/>
          </p:cNvPicPr>
          <p:nvPr/>
        </p:nvPicPr>
        <p:blipFill>
          <a:blip r:embed="rId5"/>
          <a:stretch>
            <a:fillRect/>
          </a:stretch>
        </p:blipFill>
        <p:spPr>
          <a:xfrm>
            <a:off x="291578" y="4055417"/>
            <a:ext cx="1744918" cy="1402914"/>
          </a:xfrm>
          <a:prstGeom prst="rect">
            <a:avLst/>
          </a:prstGeom>
        </p:spPr>
      </p:pic>
      <p:pic>
        <p:nvPicPr>
          <p:cNvPr id="1026" name="Picture 2" descr="Türk malı - Vikipedi">
            <a:extLst>
              <a:ext uri="{FF2B5EF4-FFF2-40B4-BE49-F238E27FC236}">
                <a16:creationId xmlns:a16="http://schemas.microsoft.com/office/drawing/2014/main" id="{13E28E2B-747D-4168-876B-2322B6DF910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493703" y="4205197"/>
            <a:ext cx="2388726" cy="1031133"/>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4B5B6EC7-9915-4D6A-AF14-C0EF3B28D549}"/>
              </a:ext>
            </a:extLst>
          </p:cNvPr>
          <p:cNvSpPr txBox="1"/>
          <p:nvPr/>
        </p:nvSpPr>
        <p:spPr>
          <a:xfrm>
            <a:off x="2272517" y="6262120"/>
            <a:ext cx="8316201" cy="461665"/>
          </a:xfrm>
          <a:prstGeom prst="rect">
            <a:avLst/>
          </a:prstGeom>
          <a:noFill/>
        </p:spPr>
        <p:txBody>
          <a:bodyPr wrap="square" rtlCol="0">
            <a:spAutoFit/>
          </a:bodyPr>
          <a:lstStyle/>
          <a:p>
            <a:r>
              <a:rPr lang="en-US" sz="2400" b="1" dirty="0" err="1">
                <a:solidFill>
                  <a:srgbClr val="990000"/>
                </a:solidFill>
              </a:rPr>
              <a:t>Statünü</a:t>
            </a:r>
            <a:r>
              <a:rPr lang="en-US" sz="2400" b="1" dirty="0">
                <a:solidFill>
                  <a:srgbClr val="990000"/>
                </a:solidFill>
              </a:rPr>
              <a:t> </a:t>
            </a:r>
            <a:r>
              <a:rPr lang="tr-TR" sz="2400" b="1" dirty="0">
                <a:solidFill>
                  <a:srgbClr val="990000"/>
                </a:solidFill>
              </a:rPr>
              <a:t>b</a:t>
            </a:r>
            <a:r>
              <a:rPr lang="en-US" sz="2400" b="1" dirty="0" err="1">
                <a:solidFill>
                  <a:srgbClr val="990000"/>
                </a:solidFill>
              </a:rPr>
              <a:t>elirle</a:t>
            </a:r>
            <a:r>
              <a:rPr lang="tr-TR" sz="2400" b="1" dirty="0">
                <a:solidFill>
                  <a:srgbClr val="990000"/>
                </a:solidFill>
              </a:rPr>
              <a:t>!</a:t>
            </a:r>
            <a:r>
              <a:rPr lang="en-US" sz="2400" b="1" dirty="0">
                <a:solidFill>
                  <a:srgbClr val="990000"/>
                </a:solidFill>
              </a:rPr>
              <a:t> Her </a:t>
            </a:r>
            <a:r>
              <a:rPr lang="en-US" sz="2400" b="1" dirty="0" err="1">
                <a:solidFill>
                  <a:srgbClr val="990000"/>
                </a:solidFill>
              </a:rPr>
              <a:t>destek</a:t>
            </a:r>
            <a:r>
              <a:rPr lang="en-US" sz="2400" b="1" dirty="0">
                <a:solidFill>
                  <a:srgbClr val="990000"/>
                </a:solidFill>
              </a:rPr>
              <a:t> </a:t>
            </a:r>
            <a:r>
              <a:rPr lang="en-US" sz="2400" b="1" dirty="0" err="1">
                <a:solidFill>
                  <a:srgbClr val="990000"/>
                </a:solidFill>
              </a:rPr>
              <a:t>için</a:t>
            </a:r>
            <a:r>
              <a:rPr lang="en-US" sz="2400" b="1" dirty="0">
                <a:solidFill>
                  <a:srgbClr val="990000"/>
                </a:solidFill>
              </a:rPr>
              <a:t> </a:t>
            </a:r>
            <a:r>
              <a:rPr lang="en-US" sz="2400" b="1" dirty="0" err="1">
                <a:solidFill>
                  <a:srgbClr val="990000"/>
                </a:solidFill>
              </a:rPr>
              <a:t>ön</a:t>
            </a:r>
            <a:r>
              <a:rPr lang="en-US" sz="2400" b="1" dirty="0">
                <a:solidFill>
                  <a:srgbClr val="990000"/>
                </a:solidFill>
              </a:rPr>
              <a:t> </a:t>
            </a:r>
            <a:r>
              <a:rPr lang="en-US" sz="2400" b="1" dirty="0" err="1">
                <a:solidFill>
                  <a:srgbClr val="990000"/>
                </a:solidFill>
              </a:rPr>
              <a:t>başvuru</a:t>
            </a:r>
            <a:r>
              <a:rPr lang="en-US" sz="2400" b="1" dirty="0">
                <a:solidFill>
                  <a:srgbClr val="990000"/>
                </a:solidFill>
              </a:rPr>
              <a:t> </a:t>
            </a:r>
            <a:r>
              <a:rPr lang="en-US" sz="2400" b="1" dirty="0" err="1">
                <a:solidFill>
                  <a:srgbClr val="990000"/>
                </a:solidFill>
              </a:rPr>
              <a:t>dosyasını</a:t>
            </a:r>
            <a:r>
              <a:rPr lang="en-US" sz="2400" b="1" dirty="0">
                <a:solidFill>
                  <a:srgbClr val="990000"/>
                </a:solidFill>
              </a:rPr>
              <a:t> </a:t>
            </a:r>
            <a:r>
              <a:rPr lang="en-US" sz="2400" b="1" dirty="0" err="1">
                <a:solidFill>
                  <a:srgbClr val="990000"/>
                </a:solidFill>
              </a:rPr>
              <a:t>hazırla</a:t>
            </a:r>
            <a:r>
              <a:rPr lang="en-US" sz="2400" b="1" dirty="0">
                <a:solidFill>
                  <a:srgbClr val="990000"/>
                </a:solidFill>
              </a:rPr>
              <a:t>!</a:t>
            </a:r>
            <a:endParaRPr lang="tr-TR" sz="2400" b="1" dirty="0">
              <a:solidFill>
                <a:srgbClr val="990000"/>
              </a:solidFill>
            </a:endParaRPr>
          </a:p>
        </p:txBody>
      </p:sp>
    </p:spTree>
    <p:extLst>
      <p:ext uri="{BB962C8B-B14F-4D97-AF65-F5344CB8AC3E}">
        <p14:creationId xmlns:p14="http://schemas.microsoft.com/office/powerpoint/2010/main" val="385445095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tekCro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a:noFill/>
        </a:ln>
        <a:effectLst>
          <a:outerShdw blurRad="63500" sx="102000" sy="102000" algn="ctr" rotWithShape="0">
            <a:prstClr val="black">
              <a:alpha val="40000"/>
            </a:prstClr>
          </a:outerShdw>
        </a:effectLst>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sz="1400" b="1" dirty="0" smtClean="0">
            <a:solidFill>
              <a:prstClr val="white"/>
            </a:solidFill>
            <a:latin typeface="Calibri" panose="020F0502020204030204" pitchFamily="34" charset="0"/>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10313</TotalTime>
  <Words>2246</Words>
  <Application>Microsoft Office PowerPoint</Application>
  <PresentationFormat>Geniş ekran</PresentationFormat>
  <Paragraphs>440</Paragraphs>
  <Slides>24</Slides>
  <Notes>12</Notes>
  <HiddenSlides>0</HiddenSlides>
  <MMClips>0</MMClips>
  <ScaleCrop>false</ScaleCrop>
  <HeadingPairs>
    <vt:vector size="6" baseType="variant">
      <vt:variant>
        <vt:lpstr>Kullanılan Yazı Tipleri</vt:lpstr>
      </vt:variant>
      <vt:variant>
        <vt:i4>17</vt:i4>
      </vt:variant>
      <vt:variant>
        <vt:lpstr>Tema</vt:lpstr>
      </vt:variant>
      <vt:variant>
        <vt:i4>3</vt:i4>
      </vt:variant>
      <vt:variant>
        <vt:lpstr>Slayt Başlıkları</vt:lpstr>
      </vt:variant>
      <vt:variant>
        <vt:i4>24</vt:i4>
      </vt:variant>
    </vt:vector>
  </HeadingPairs>
  <TitlesOfParts>
    <vt:vector size="44" baseType="lpstr">
      <vt:lpstr>Calibri Light</vt:lpstr>
      <vt:lpstr>Poppins</vt:lpstr>
      <vt:lpstr>Myriad Pro Cond</vt:lpstr>
      <vt:lpstr>Mukta ExtraLight</vt:lpstr>
      <vt:lpstr>Helvetica Neue</vt:lpstr>
      <vt:lpstr>Calibri</vt:lpstr>
      <vt:lpstr>Arial</vt:lpstr>
      <vt:lpstr>Myriad Pro Condensed</vt:lpstr>
      <vt:lpstr>Open Sans</vt:lpstr>
      <vt:lpstr>Lato Light</vt:lpstr>
      <vt:lpstr>Times New Roman</vt:lpstr>
      <vt:lpstr>Helvetica Neue Medium</vt:lpstr>
      <vt:lpstr>맑은 고딕</vt:lpstr>
      <vt:lpstr>League Spartan</vt:lpstr>
      <vt:lpstr>Helvetica Light</vt:lpstr>
      <vt:lpstr>Chronicle Display Black</vt:lpstr>
      <vt:lpstr>Wingdings</vt:lpstr>
      <vt:lpstr>2_Office Theme</vt:lpstr>
      <vt:lpstr>PetekCross</vt:lpstr>
      <vt:lpstr>21_BasicWhite</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Developer</dc:creator>
  <cp:lastModifiedBy>Edanur Ertürk</cp:lastModifiedBy>
  <cp:revision>1675</cp:revision>
  <cp:lastPrinted>2022-08-08T07:02:15Z</cp:lastPrinted>
  <dcterms:created xsi:type="dcterms:W3CDTF">2019-10-31T08:10:08Z</dcterms:created>
  <dcterms:modified xsi:type="dcterms:W3CDTF">2023-02-21T07:13:24Z</dcterms:modified>
</cp:coreProperties>
</file>