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820" r:id="rId2"/>
  </p:sldMasterIdLst>
  <p:notesMasterIdLst>
    <p:notesMasterId r:id="rId67"/>
  </p:notesMasterIdLst>
  <p:handoutMasterIdLst>
    <p:handoutMasterId r:id="rId68"/>
  </p:handoutMasterIdLst>
  <p:sldIdLst>
    <p:sldId id="373" r:id="rId3"/>
    <p:sldId id="918" r:id="rId4"/>
    <p:sldId id="842" r:id="rId5"/>
    <p:sldId id="843" r:id="rId6"/>
    <p:sldId id="844" r:id="rId7"/>
    <p:sldId id="490" r:id="rId8"/>
    <p:sldId id="494" r:id="rId9"/>
    <p:sldId id="919" r:id="rId10"/>
    <p:sldId id="929" r:id="rId11"/>
    <p:sldId id="928" r:id="rId12"/>
    <p:sldId id="847" r:id="rId13"/>
    <p:sldId id="848" r:id="rId14"/>
    <p:sldId id="849" r:id="rId15"/>
    <p:sldId id="850" r:id="rId16"/>
    <p:sldId id="851" r:id="rId17"/>
    <p:sldId id="852" r:id="rId18"/>
    <p:sldId id="855" r:id="rId19"/>
    <p:sldId id="856" r:id="rId20"/>
    <p:sldId id="857" r:id="rId21"/>
    <p:sldId id="858" r:id="rId22"/>
    <p:sldId id="859" r:id="rId23"/>
    <p:sldId id="860" r:id="rId24"/>
    <p:sldId id="862" r:id="rId25"/>
    <p:sldId id="872" r:id="rId26"/>
    <p:sldId id="863" r:id="rId27"/>
    <p:sldId id="864" r:id="rId28"/>
    <p:sldId id="865" r:id="rId29"/>
    <p:sldId id="866" r:id="rId30"/>
    <p:sldId id="867" r:id="rId31"/>
    <p:sldId id="868" r:id="rId32"/>
    <p:sldId id="869" r:id="rId33"/>
    <p:sldId id="870" r:id="rId34"/>
    <p:sldId id="871" r:id="rId35"/>
    <p:sldId id="873" r:id="rId36"/>
    <p:sldId id="875" r:id="rId37"/>
    <p:sldId id="878" r:id="rId38"/>
    <p:sldId id="880" r:id="rId39"/>
    <p:sldId id="874" r:id="rId40"/>
    <p:sldId id="886" r:id="rId41"/>
    <p:sldId id="887" r:id="rId42"/>
    <p:sldId id="888" r:id="rId43"/>
    <p:sldId id="890" r:id="rId44"/>
    <p:sldId id="892" r:id="rId45"/>
    <p:sldId id="893" r:id="rId46"/>
    <p:sldId id="894" r:id="rId47"/>
    <p:sldId id="895" r:id="rId48"/>
    <p:sldId id="896" r:id="rId49"/>
    <p:sldId id="921" r:id="rId50"/>
    <p:sldId id="913" r:id="rId51"/>
    <p:sldId id="897" r:id="rId52"/>
    <p:sldId id="898" r:id="rId53"/>
    <p:sldId id="899" r:id="rId54"/>
    <p:sldId id="901" r:id="rId55"/>
    <p:sldId id="933" r:id="rId56"/>
    <p:sldId id="934" r:id="rId57"/>
    <p:sldId id="935" r:id="rId58"/>
    <p:sldId id="936" r:id="rId59"/>
    <p:sldId id="937" r:id="rId60"/>
    <p:sldId id="938" r:id="rId61"/>
    <p:sldId id="947" r:id="rId62"/>
    <p:sldId id="940" r:id="rId63"/>
    <p:sldId id="941" r:id="rId64"/>
    <p:sldId id="942" r:id="rId65"/>
    <p:sldId id="824" r:id="rId66"/>
  </p:sldIdLst>
  <p:sldSz cx="9144000" cy="6858000" type="screen4x3"/>
  <p:notesSz cx="9944100" cy="6805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048"/>
    <a:srgbClr val="000000"/>
    <a:srgbClr val="FF0000"/>
    <a:srgbClr val="E9EFEE"/>
    <a:srgbClr val="494949"/>
    <a:srgbClr val="0066FF"/>
    <a:srgbClr val="4D968B"/>
    <a:srgbClr val="31859C"/>
    <a:srgbClr val="163C74"/>
    <a:srgbClr val="D0D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6792" autoAdjust="0"/>
  </p:normalViewPr>
  <p:slideViewPr>
    <p:cSldViewPr>
      <p:cViewPr varScale="1">
        <p:scale>
          <a:sx n="99" d="100"/>
          <a:sy n="99" d="100"/>
        </p:scale>
        <p:origin x="1746" y="72"/>
      </p:cViewPr>
      <p:guideLst>
        <p:guide orient="horz" pos="2160"/>
        <p:guide pos="2880"/>
      </p:guideLst>
    </p:cSldViewPr>
  </p:slideViewPr>
  <p:outlineViewPr>
    <p:cViewPr>
      <p:scale>
        <a:sx n="33" d="100"/>
        <a:sy n="33" d="100"/>
      </p:scale>
      <p:origin x="0" y="-1891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2" d="100"/>
          <a:sy n="72" d="100"/>
        </p:scale>
        <p:origin x="3132" y="-210"/>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00E5-9BB7-4A62-9FEB-FA1C71F253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FC0B873D-7363-49EF-B6E2-A913D930B9DE}">
      <dgm:prSet phldrT="[Metin]" custT="1"/>
      <dgm:spPr/>
      <dgm:t>
        <a:bodyPr/>
        <a:lstStyle/>
        <a:p>
          <a:r>
            <a:rPr lang="tr-TR" sz="3200" b="1" dirty="0">
              <a:latin typeface="+mn-lt"/>
              <a:ea typeface="Tahoma" panose="020B0604030504040204" pitchFamily="34" charset="0"/>
              <a:cs typeface="Tahoma" panose="020B0604030504040204" pitchFamily="34" charset="0"/>
            </a:rPr>
            <a:t>1. Dahilde İşleme Rejimi Nedir?</a:t>
          </a:r>
        </a:p>
      </dgm:t>
    </dgm:pt>
    <dgm:pt modelId="{961BCD94-50E9-4E82-A2D5-0C9B4CF72415}" type="parTrans" cxnId="{F647A3BC-236A-4409-A3DF-541CB1B440F8}">
      <dgm:prSet/>
      <dgm:spPr/>
      <dgm:t>
        <a:bodyPr/>
        <a:lstStyle/>
        <a:p>
          <a:endParaRPr lang="tr-TR" b="1"/>
        </a:p>
      </dgm:t>
    </dgm:pt>
    <dgm:pt modelId="{EA496B0C-8DBF-4712-A24C-6909F3B1F11E}" type="sibTrans" cxnId="{F647A3BC-236A-4409-A3DF-541CB1B440F8}">
      <dgm:prSet/>
      <dgm:spPr/>
      <dgm:t>
        <a:bodyPr/>
        <a:lstStyle/>
        <a:p>
          <a:endParaRPr lang="tr-TR" b="1"/>
        </a:p>
      </dgm:t>
    </dgm:pt>
    <dgm:pt modelId="{269141B6-00CF-471E-A051-AEA5F379001D}">
      <dgm:prSet phldrT="[Metin]" custT="1"/>
      <dgm:spPr>
        <a:solidFill>
          <a:schemeClr val="bg1">
            <a:lumMod val="6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a:t>2. Dahilde İşleme Rejimi İstatistikleri</a:t>
          </a:r>
        </a:p>
      </dgm:t>
    </dgm:pt>
    <dgm:pt modelId="{F2E26100-F9C6-4E9F-8CF1-10C2FFF4E963}" type="parTrans" cxnId="{3BCFAC40-8279-43B4-A283-C440A6EAEA80}">
      <dgm:prSet/>
      <dgm:spPr/>
      <dgm:t>
        <a:bodyPr/>
        <a:lstStyle/>
        <a:p>
          <a:endParaRPr lang="tr-TR" b="1"/>
        </a:p>
      </dgm:t>
    </dgm:pt>
    <dgm:pt modelId="{B64AEABA-DEC2-4D4F-95DA-B5BF9E1E78B0}" type="sibTrans" cxnId="{3BCFAC40-8279-43B4-A283-C440A6EAEA80}">
      <dgm:prSet/>
      <dgm:spPr/>
      <dgm:t>
        <a:bodyPr/>
        <a:lstStyle/>
        <a:p>
          <a:endParaRPr lang="tr-TR" b="1"/>
        </a:p>
      </dgm:t>
    </dgm:pt>
    <dgm:pt modelId="{A1B2C352-473D-4244-A96C-D1A157685675}">
      <dgm:prSet phldrT="[Metin]" custT="1"/>
      <dgm:spPr>
        <a:solidFill>
          <a:schemeClr val="bg1">
            <a:lumMod val="6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a:latin typeface="+mn-lt"/>
              <a:cs typeface="Times New Roman" panose="02020603050405020304" pitchFamily="18" charset="0"/>
            </a:rPr>
            <a:t>3. Dahilde İşleme Rejimi Mevzuatı</a:t>
          </a:r>
          <a:endParaRPr lang="tr-TR" sz="3200" b="1" dirty="0">
            <a:latin typeface="+mn-lt"/>
            <a:cs typeface="Times New Roman" panose="02020603050405020304" pitchFamily="18" charset="0"/>
          </a:endParaRPr>
        </a:p>
      </dgm:t>
    </dgm:pt>
    <dgm:pt modelId="{A89F78AB-6AB9-497D-AC5F-885EA10E05CA}" type="parTrans" cxnId="{595D726F-48CE-4C2D-8481-7CBF27FA213F}">
      <dgm:prSet/>
      <dgm:spPr/>
      <dgm:t>
        <a:bodyPr/>
        <a:lstStyle/>
        <a:p>
          <a:endParaRPr lang="tr-TR" b="1"/>
        </a:p>
      </dgm:t>
    </dgm:pt>
    <dgm:pt modelId="{6B724A5D-501C-4FA9-AF54-0A3FE2943BAF}" type="sibTrans" cxnId="{595D726F-48CE-4C2D-8481-7CBF27FA213F}">
      <dgm:prSet/>
      <dgm:spPr/>
      <dgm:t>
        <a:bodyPr/>
        <a:lstStyle/>
        <a:p>
          <a:endParaRPr lang="tr-TR" b="1"/>
        </a:p>
      </dgm:t>
    </dgm:pt>
    <dgm:pt modelId="{EDC5B74A-F84C-45DE-B8DE-62664688B791}" type="pres">
      <dgm:prSet presAssocID="{A7BC00E5-9BB7-4A62-9FEB-FA1C71F25336}" presName="linear" presStyleCnt="0">
        <dgm:presLayoutVars>
          <dgm:dir/>
          <dgm:animLvl val="lvl"/>
          <dgm:resizeHandles val="exact"/>
        </dgm:presLayoutVars>
      </dgm:prSet>
      <dgm:spPr/>
    </dgm:pt>
    <dgm:pt modelId="{0ECAA468-B7E4-4D20-98E5-268D29BA2A48}" type="pres">
      <dgm:prSet presAssocID="{FC0B873D-7363-49EF-B6E2-A913D930B9DE}" presName="parentLin" presStyleCnt="0"/>
      <dgm:spPr/>
    </dgm:pt>
    <dgm:pt modelId="{D0775FF7-B72A-4C13-A355-CD91BC4102E1}" type="pres">
      <dgm:prSet presAssocID="{FC0B873D-7363-49EF-B6E2-A913D930B9DE}" presName="parentLeftMargin" presStyleLbl="node1" presStyleIdx="0" presStyleCnt="3"/>
      <dgm:spPr/>
    </dgm:pt>
    <dgm:pt modelId="{05C43303-0EB1-4519-AC44-CFB50613ED11}" type="pres">
      <dgm:prSet presAssocID="{FC0B873D-7363-49EF-B6E2-A913D930B9DE}" presName="parentText" presStyleLbl="node1" presStyleIdx="0" presStyleCnt="3" custScaleX="142857" custLinFactNeighborX="29862" custLinFactNeighborY="-6414">
        <dgm:presLayoutVars>
          <dgm:chMax val="0"/>
          <dgm:bulletEnabled val="1"/>
        </dgm:presLayoutVars>
      </dgm:prSet>
      <dgm:spPr/>
    </dgm:pt>
    <dgm:pt modelId="{4D41A9A8-2039-4F7B-B64D-63FBBD5C0832}" type="pres">
      <dgm:prSet presAssocID="{FC0B873D-7363-49EF-B6E2-A913D930B9DE}" presName="negativeSpace" presStyleCnt="0"/>
      <dgm:spPr/>
    </dgm:pt>
    <dgm:pt modelId="{8C47876F-117B-40F7-98A0-675FFD34710A}" type="pres">
      <dgm:prSet presAssocID="{FC0B873D-7363-49EF-B6E2-A913D930B9DE}" presName="childText" presStyleLbl="conFgAcc1" presStyleIdx="0" presStyleCnt="3">
        <dgm:presLayoutVars>
          <dgm:bulletEnabled val="1"/>
        </dgm:presLayoutVars>
      </dgm:prSet>
      <dgm:spPr/>
    </dgm:pt>
    <dgm:pt modelId="{2AE5AEB4-3133-4B00-8387-4577CE3022F1}" type="pres">
      <dgm:prSet presAssocID="{EA496B0C-8DBF-4712-A24C-6909F3B1F11E}" presName="spaceBetweenRectangles" presStyleCnt="0"/>
      <dgm:spPr/>
    </dgm:pt>
    <dgm:pt modelId="{E5D60FC9-02EB-4323-87FD-7596AE963EA4}" type="pres">
      <dgm:prSet presAssocID="{269141B6-00CF-471E-A051-AEA5F379001D}" presName="parentLin" presStyleCnt="0"/>
      <dgm:spPr/>
    </dgm:pt>
    <dgm:pt modelId="{9B540A0B-EE73-4C51-90E0-B15040534841}" type="pres">
      <dgm:prSet presAssocID="{269141B6-00CF-471E-A051-AEA5F379001D}" presName="parentLeftMargin" presStyleLbl="node1" presStyleIdx="0" presStyleCnt="3"/>
      <dgm:spPr/>
    </dgm:pt>
    <dgm:pt modelId="{33854D9A-C535-431E-93A7-649166227AEE}" type="pres">
      <dgm:prSet presAssocID="{269141B6-00CF-471E-A051-AEA5F379001D}" presName="parentText" presStyleLbl="node1" presStyleIdx="1" presStyleCnt="3" custScaleX="142857">
        <dgm:presLayoutVars>
          <dgm:chMax val="0"/>
          <dgm:bulletEnabled val="1"/>
        </dgm:presLayoutVars>
      </dgm:prSet>
      <dgm:spPr/>
    </dgm:pt>
    <dgm:pt modelId="{6C0CD6E5-B2ED-4F0C-AB9D-1AAED5B80FC1}" type="pres">
      <dgm:prSet presAssocID="{269141B6-00CF-471E-A051-AEA5F379001D}" presName="negativeSpace" presStyleCnt="0"/>
      <dgm:spPr/>
    </dgm:pt>
    <dgm:pt modelId="{C7284F5F-3CA2-4685-B444-7FA40EC0B8B2}" type="pres">
      <dgm:prSet presAssocID="{269141B6-00CF-471E-A051-AEA5F379001D}" presName="childText" presStyleLbl="conFgAcc1" presStyleIdx="1" presStyleCnt="3">
        <dgm:presLayoutVars>
          <dgm:bulletEnabled val="1"/>
        </dgm:presLayoutVars>
      </dgm:prSet>
      <dgm:spPr>
        <a:ln>
          <a:solidFill>
            <a:schemeClr val="bg1">
              <a:lumMod val="65000"/>
            </a:schemeClr>
          </a:solidFill>
        </a:ln>
      </dgm:spPr>
    </dgm:pt>
    <dgm:pt modelId="{CF5EF765-D532-4AA3-A008-D5D5EE491782}" type="pres">
      <dgm:prSet presAssocID="{B64AEABA-DEC2-4D4F-95DA-B5BF9E1E78B0}" presName="spaceBetweenRectangles" presStyleCnt="0"/>
      <dgm:spPr/>
    </dgm:pt>
    <dgm:pt modelId="{8DBF3048-67EC-4A36-AEB1-24F1DA1D07ED}" type="pres">
      <dgm:prSet presAssocID="{A1B2C352-473D-4244-A96C-D1A157685675}" presName="parentLin" presStyleCnt="0"/>
      <dgm:spPr/>
    </dgm:pt>
    <dgm:pt modelId="{8FA0C882-4711-4AA9-8E7C-B3A7B90D2C73}" type="pres">
      <dgm:prSet presAssocID="{A1B2C352-473D-4244-A96C-D1A157685675}" presName="parentLeftMargin" presStyleLbl="node1" presStyleIdx="1" presStyleCnt="3"/>
      <dgm:spPr/>
    </dgm:pt>
    <dgm:pt modelId="{49287DE4-0B06-43DA-A1C2-A67C064E4C96}" type="pres">
      <dgm:prSet presAssocID="{A1B2C352-473D-4244-A96C-D1A157685675}" presName="parentText" presStyleLbl="node1" presStyleIdx="2" presStyleCnt="3" custScaleX="142857">
        <dgm:presLayoutVars>
          <dgm:chMax val="0"/>
          <dgm:bulletEnabled val="1"/>
        </dgm:presLayoutVars>
      </dgm:prSet>
      <dgm:spPr/>
    </dgm:pt>
    <dgm:pt modelId="{A2B579BE-2DF5-4ABA-A454-F68FC5CF0E59}" type="pres">
      <dgm:prSet presAssocID="{A1B2C352-473D-4244-A96C-D1A157685675}" presName="negativeSpace" presStyleCnt="0"/>
      <dgm:spPr/>
    </dgm:pt>
    <dgm:pt modelId="{719FCA32-DC07-4170-BEBE-3F588AA4EFAF}" type="pres">
      <dgm:prSet presAssocID="{A1B2C352-473D-4244-A96C-D1A157685675}" presName="childText" presStyleLbl="conFgAcc1" presStyleIdx="2" presStyleCnt="3">
        <dgm:presLayoutVars>
          <dgm:bulletEnabled val="1"/>
        </dgm:presLayoutVars>
      </dgm:prSet>
      <dgm:spPr>
        <a:ln>
          <a:solidFill>
            <a:schemeClr val="bg1">
              <a:lumMod val="65000"/>
            </a:schemeClr>
          </a:solidFill>
        </a:ln>
      </dgm:spPr>
    </dgm:pt>
  </dgm:ptLst>
  <dgm:cxnLst>
    <dgm:cxn modelId="{159D6D28-7744-4B10-9638-04CC8107B807}" type="presOf" srcId="{FC0B873D-7363-49EF-B6E2-A913D930B9DE}" destId="{D0775FF7-B72A-4C13-A355-CD91BC4102E1}" srcOrd="0" destOrd="0" presId="urn:microsoft.com/office/officeart/2005/8/layout/list1"/>
    <dgm:cxn modelId="{3BCFAC40-8279-43B4-A283-C440A6EAEA80}" srcId="{A7BC00E5-9BB7-4A62-9FEB-FA1C71F25336}" destId="{269141B6-00CF-471E-A051-AEA5F379001D}" srcOrd="1" destOrd="0" parTransId="{F2E26100-F9C6-4E9F-8CF1-10C2FFF4E963}" sibTransId="{B64AEABA-DEC2-4D4F-95DA-B5BF9E1E78B0}"/>
    <dgm:cxn modelId="{9E6EF164-A0FA-4518-9A80-2AC3130C69C8}" type="presOf" srcId="{269141B6-00CF-471E-A051-AEA5F379001D}" destId="{9B540A0B-EE73-4C51-90E0-B15040534841}" srcOrd="0" destOrd="0" presId="urn:microsoft.com/office/officeart/2005/8/layout/list1"/>
    <dgm:cxn modelId="{537B4B6B-54CF-445C-AA34-9D9FA7F7A389}" type="presOf" srcId="{FC0B873D-7363-49EF-B6E2-A913D930B9DE}" destId="{05C43303-0EB1-4519-AC44-CFB50613ED11}" srcOrd="1" destOrd="0" presId="urn:microsoft.com/office/officeart/2005/8/layout/list1"/>
    <dgm:cxn modelId="{595D726F-48CE-4C2D-8481-7CBF27FA213F}" srcId="{A7BC00E5-9BB7-4A62-9FEB-FA1C71F25336}" destId="{A1B2C352-473D-4244-A96C-D1A157685675}" srcOrd="2" destOrd="0" parTransId="{A89F78AB-6AB9-497D-AC5F-885EA10E05CA}" sibTransId="{6B724A5D-501C-4FA9-AF54-0A3FE2943BAF}"/>
    <dgm:cxn modelId="{EFFD7B72-9DD4-445F-9407-F2AB6E15B19B}" type="presOf" srcId="{A1B2C352-473D-4244-A96C-D1A157685675}" destId="{8FA0C882-4711-4AA9-8E7C-B3A7B90D2C73}" srcOrd="0" destOrd="0" presId="urn:microsoft.com/office/officeart/2005/8/layout/list1"/>
    <dgm:cxn modelId="{70969CA0-F3D5-4BEE-8C6B-E4877F2A0324}" type="presOf" srcId="{269141B6-00CF-471E-A051-AEA5F379001D}" destId="{33854D9A-C535-431E-93A7-649166227AEE}" srcOrd="1" destOrd="0" presId="urn:microsoft.com/office/officeart/2005/8/layout/list1"/>
    <dgm:cxn modelId="{266F46AD-7F83-4BF2-A272-FF4DE1D554A8}" type="presOf" srcId="{A1B2C352-473D-4244-A96C-D1A157685675}" destId="{49287DE4-0B06-43DA-A1C2-A67C064E4C96}" srcOrd="1" destOrd="0" presId="urn:microsoft.com/office/officeart/2005/8/layout/list1"/>
    <dgm:cxn modelId="{F647A3BC-236A-4409-A3DF-541CB1B440F8}" srcId="{A7BC00E5-9BB7-4A62-9FEB-FA1C71F25336}" destId="{FC0B873D-7363-49EF-B6E2-A913D930B9DE}" srcOrd="0" destOrd="0" parTransId="{961BCD94-50E9-4E82-A2D5-0C9B4CF72415}" sibTransId="{EA496B0C-8DBF-4712-A24C-6909F3B1F11E}"/>
    <dgm:cxn modelId="{0635B2C2-7C61-4D3C-A255-1F25FFB7732B}" type="presOf" srcId="{A7BC00E5-9BB7-4A62-9FEB-FA1C71F25336}" destId="{EDC5B74A-F84C-45DE-B8DE-62664688B791}" srcOrd="0" destOrd="0" presId="urn:microsoft.com/office/officeart/2005/8/layout/list1"/>
    <dgm:cxn modelId="{19E617E8-15E6-4B2F-B91E-C70FBDEAEA01}" type="presParOf" srcId="{EDC5B74A-F84C-45DE-B8DE-62664688B791}" destId="{0ECAA468-B7E4-4D20-98E5-268D29BA2A48}" srcOrd="0" destOrd="0" presId="urn:microsoft.com/office/officeart/2005/8/layout/list1"/>
    <dgm:cxn modelId="{FDCD944E-B1D6-417E-864A-70938125248C}" type="presParOf" srcId="{0ECAA468-B7E4-4D20-98E5-268D29BA2A48}" destId="{D0775FF7-B72A-4C13-A355-CD91BC4102E1}" srcOrd="0" destOrd="0" presId="urn:microsoft.com/office/officeart/2005/8/layout/list1"/>
    <dgm:cxn modelId="{4EC43AF6-193E-48D6-A04B-DD5DED213E09}" type="presParOf" srcId="{0ECAA468-B7E4-4D20-98E5-268D29BA2A48}" destId="{05C43303-0EB1-4519-AC44-CFB50613ED11}" srcOrd="1" destOrd="0" presId="urn:microsoft.com/office/officeart/2005/8/layout/list1"/>
    <dgm:cxn modelId="{E1986EBF-9FB1-4C4D-BF81-62683E11ACEA}" type="presParOf" srcId="{EDC5B74A-F84C-45DE-B8DE-62664688B791}" destId="{4D41A9A8-2039-4F7B-B64D-63FBBD5C0832}" srcOrd="1" destOrd="0" presId="urn:microsoft.com/office/officeart/2005/8/layout/list1"/>
    <dgm:cxn modelId="{3BFEC64D-BDBE-4883-816A-AD68C783AC0B}" type="presParOf" srcId="{EDC5B74A-F84C-45DE-B8DE-62664688B791}" destId="{8C47876F-117B-40F7-98A0-675FFD34710A}" srcOrd="2" destOrd="0" presId="urn:microsoft.com/office/officeart/2005/8/layout/list1"/>
    <dgm:cxn modelId="{E9C2B155-96D7-4265-8FF6-0780479E8CFB}" type="presParOf" srcId="{EDC5B74A-F84C-45DE-B8DE-62664688B791}" destId="{2AE5AEB4-3133-4B00-8387-4577CE3022F1}" srcOrd="3" destOrd="0" presId="urn:microsoft.com/office/officeart/2005/8/layout/list1"/>
    <dgm:cxn modelId="{9B690780-E026-4B66-92A9-12172AC6F755}" type="presParOf" srcId="{EDC5B74A-F84C-45DE-B8DE-62664688B791}" destId="{E5D60FC9-02EB-4323-87FD-7596AE963EA4}" srcOrd="4" destOrd="0" presId="urn:microsoft.com/office/officeart/2005/8/layout/list1"/>
    <dgm:cxn modelId="{76143B72-3E67-47A6-B261-0F94090B377A}" type="presParOf" srcId="{E5D60FC9-02EB-4323-87FD-7596AE963EA4}" destId="{9B540A0B-EE73-4C51-90E0-B15040534841}" srcOrd="0" destOrd="0" presId="urn:microsoft.com/office/officeart/2005/8/layout/list1"/>
    <dgm:cxn modelId="{D0838F78-3345-4FBB-AC09-0E1E92F234EF}" type="presParOf" srcId="{E5D60FC9-02EB-4323-87FD-7596AE963EA4}" destId="{33854D9A-C535-431E-93A7-649166227AEE}" srcOrd="1" destOrd="0" presId="urn:microsoft.com/office/officeart/2005/8/layout/list1"/>
    <dgm:cxn modelId="{DB358A42-ABC4-4484-8F76-F3AED219A530}" type="presParOf" srcId="{EDC5B74A-F84C-45DE-B8DE-62664688B791}" destId="{6C0CD6E5-B2ED-4F0C-AB9D-1AAED5B80FC1}" srcOrd="5" destOrd="0" presId="urn:microsoft.com/office/officeart/2005/8/layout/list1"/>
    <dgm:cxn modelId="{F48E0164-9B94-47F8-AF3F-3B7FFA61A905}" type="presParOf" srcId="{EDC5B74A-F84C-45DE-B8DE-62664688B791}" destId="{C7284F5F-3CA2-4685-B444-7FA40EC0B8B2}" srcOrd="6" destOrd="0" presId="urn:microsoft.com/office/officeart/2005/8/layout/list1"/>
    <dgm:cxn modelId="{620D74F4-832B-40E7-890A-0017D5A4C1EF}" type="presParOf" srcId="{EDC5B74A-F84C-45DE-B8DE-62664688B791}" destId="{CF5EF765-D532-4AA3-A008-D5D5EE491782}" srcOrd="7" destOrd="0" presId="urn:microsoft.com/office/officeart/2005/8/layout/list1"/>
    <dgm:cxn modelId="{8A099E44-8A95-4736-B1D4-41A4073DCC40}" type="presParOf" srcId="{EDC5B74A-F84C-45DE-B8DE-62664688B791}" destId="{8DBF3048-67EC-4A36-AEB1-24F1DA1D07ED}" srcOrd="8" destOrd="0" presId="urn:microsoft.com/office/officeart/2005/8/layout/list1"/>
    <dgm:cxn modelId="{4FA0F725-E8BE-4FFD-BE32-37DE98237BFD}" type="presParOf" srcId="{8DBF3048-67EC-4A36-AEB1-24F1DA1D07ED}" destId="{8FA0C882-4711-4AA9-8E7C-B3A7B90D2C73}" srcOrd="0" destOrd="0" presId="urn:microsoft.com/office/officeart/2005/8/layout/list1"/>
    <dgm:cxn modelId="{BC0B07A7-CEFF-4586-A1C3-0FD558A514A1}" type="presParOf" srcId="{8DBF3048-67EC-4A36-AEB1-24F1DA1D07ED}" destId="{49287DE4-0B06-43DA-A1C2-A67C064E4C96}" srcOrd="1" destOrd="0" presId="urn:microsoft.com/office/officeart/2005/8/layout/list1"/>
    <dgm:cxn modelId="{63D7B6FF-E0E3-4296-8DC4-43697EA75FBB}" type="presParOf" srcId="{EDC5B74A-F84C-45DE-B8DE-62664688B791}" destId="{A2B579BE-2DF5-4ABA-A454-F68FC5CF0E59}" srcOrd="9" destOrd="0" presId="urn:microsoft.com/office/officeart/2005/8/layout/list1"/>
    <dgm:cxn modelId="{FAC83D50-9F90-40BE-818C-468262FC544E}" type="presParOf" srcId="{EDC5B74A-F84C-45DE-B8DE-62664688B791}" destId="{719FCA32-DC07-4170-BEBE-3F588AA4EFAF}" srcOrd="10" destOrd="0" presId="urn:microsoft.com/office/officeart/2005/8/layout/list1"/>
  </dgm:cxnLst>
  <dgm:bg>
    <a:noFill/>
  </dgm:bg>
  <dgm:whole>
    <a:ln>
      <a:solidFill>
        <a:schemeClr val="bg1">
          <a:lumMod val="6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8A101-5492-4F78-9003-35C571105367}" type="doc">
      <dgm:prSet loTypeId="urn:microsoft.com/office/officeart/2005/8/layout/chevron1" loCatId="process" qsTypeId="urn:microsoft.com/office/officeart/2005/8/quickstyle/simple2" qsCatId="simple" csTypeId="urn:microsoft.com/office/officeart/2005/8/colors/accent1_2" csCatId="accent1" phldr="1"/>
      <dgm:spPr/>
    </dgm:pt>
    <dgm:pt modelId="{A6FF73EC-CA88-4355-B0E6-7DDA42461A02}">
      <dgm:prSet phldrT="[Metin]"/>
      <dgm:spPr>
        <a:xfrm>
          <a:off x="2320" y="1540617"/>
          <a:ext cx="2826914" cy="1130765"/>
        </a:xfrm>
        <a:prstGeom prst="chevron">
          <a:avLst/>
        </a:prstGeom>
        <a:solidFill>
          <a:srgbClr val="0070C0"/>
        </a:solidFill>
      </dgm:spPr>
      <dgm:t>
        <a:bodyPr/>
        <a:lstStyle/>
        <a:p>
          <a:r>
            <a:rPr lang="tr-TR" b="1" dirty="0">
              <a:effectLst>
                <a:outerShdw blurRad="38100" dist="38100" dir="2700000" algn="tl">
                  <a:srgbClr val="000000">
                    <a:alpha val="43137"/>
                  </a:srgbClr>
                </a:outerShdw>
              </a:effectLst>
              <a:latin typeface="Calibri"/>
              <a:ea typeface="+mn-ea"/>
              <a:cs typeface="+mn-cs"/>
            </a:rPr>
            <a:t>Gümrük muafiyetli girdi ithali</a:t>
          </a:r>
        </a:p>
      </dgm:t>
    </dgm:pt>
    <dgm:pt modelId="{D299CB1B-77EB-470D-9A5F-69BCE9248F8F}" type="parTrans" cxnId="{B3D2444C-8693-47CF-8F68-31F68548387A}">
      <dgm:prSet/>
      <dgm:spPr/>
      <dgm:t>
        <a:bodyPr/>
        <a:lstStyle/>
        <a:p>
          <a:endParaRPr lang="tr-TR">
            <a:effectLst>
              <a:outerShdw blurRad="38100" dist="38100" dir="2700000" algn="tl">
                <a:srgbClr val="000000">
                  <a:alpha val="43137"/>
                </a:srgbClr>
              </a:outerShdw>
            </a:effectLst>
          </a:endParaRPr>
        </a:p>
      </dgm:t>
    </dgm:pt>
    <dgm:pt modelId="{09800CA2-0FB5-4223-A4DC-657E34AB50BE}" type="sibTrans" cxnId="{B3D2444C-8693-47CF-8F68-31F68548387A}">
      <dgm:prSet/>
      <dgm:spPr/>
      <dgm:t>
        <a:bodyPr/>
        <a:lstStyle/>
        <a:p>
          <a:endParaRPr lang="tr-TR">
            <a:effectLst>
              <a:outerShdw blurRad="38100" dist="38100" dir="2700000" algn="tl">
                <a:srgbClr val="000000">
                  <a:alpha val="43137"/>
                </a:srgbClr>
              </a:outerShdw>
            </a:effectLst>
          </a:endParaRPr>
        </a:p>
      </dgm:t>
    </dgm:pt>
    <dgm:pt modelId="{3FAF32A6-07EA-47C3-B45F-68CFDE60CD43}">
      <dgm:prSet phldrT="[Metin]"/>
      <dgm:spPr>
        <a:xfrm>
          <a:off x="2546542" y="1540617"/>
          <a:ext cx="2826914" cy="1130765"/>
        </a:xfrm>
        <a:prstGeom prst="chevron">
          <a:avLst/>
        </a:prstGeom>
        <a:solidFill>
          <a:srgbClr val="0070C0"/>
        </a:solidFill>
      </dgm:spPr>
      <dgm:t>
        <a:bodyPr/>
        <a:lstStyle/>
        <a:p>
          <a:r>
            <a:rPr lang="tr-TR" b="1" dirty="0">
              <a:effectLst>
                <a:outerShdw blurRad="38100" dist="38100" dir="2700000" algn="tl">
                  <a:srgbClr val="000000">
                    <a:alpha val="43137"/>
                  </a:srgbClr>
                </a:outerShdw>
              </a:effectLst>
              <a:latin typeface="Calibri"/>
              <a:ea typeface="+mn-ea"/>
              <a:cs typeface="+mn-cs"/>
            </a:rPr>
            <a:t>Üretim/İşlemede maliyet avantajı</a:t>
          </a:r>
        </a:p>
      </dgm:t>
    </dgm:pt>
    <dgm:pt modelId="{2307BD32-AF2A-4E35-B25E-3B77C5DDB5C2}" type="parTrans" cxnId="{E7B081DB-5536-4E10-B0A2-64794F50904B}">
      <dgm:prSet/>
      <dgm:spPr/>
      <dgm:t>
        <a:bodyPr/>
        <a:lstStyle/>
        <a:p>
          <a:endParaRPr lang="tr-TR">
            <a:effectLst>
              <a:outerShdw blurRad="38100" dist="38100" dir="2700000" algn="tl">
                <a:srgbClr val="000000">
                  <a:alpha val="43137"/>
                </a:srgbClr>
              </a:outerShdw>
            </a:effectLst>
          </a:endParaRPr>
        </a:p>
      </dgm:t>
    </dgm:pt>
    <dgm:pt modelId="{6E6E1632-5A48-4C51-B924-5111BDF7FC60}" type="sibTrans" cxnId="{E7B081DB-5536-4E10-B0A2-64794F50904B}">
      <dgm:prSet/>
      <dgm:spPr/>
      <dgm:t>
        <a:bodyPr/>
        <a:lstStyle/>
        <a:p>
          <a:endParaRPr lang="tr-TR">
            <a:effectLst>
              <a:outerShdw blurRad="38100" dist="38100" dir="2700000" algn="tl">
                <a:srgbClr val="000000">
                  <a:alpha val="43137"/>
                </a:srgbClr>
              </a:outerShdw>
            </a:effectLst>
          </a:endParaRPr>
        </a:p>
      </dgm:t>
    </dgm:pt>
    <dgm:pt modelId="{9C72953F-B661-47AE-A57E-2A06DFC75442}">
      <dgm:prSet phldrT="[Metin]"/>
      <dgm:spPr>
        <a:xfrm>
          <a:off x="5067943" y="1563243"/>
          <a:ext cx="2826914" cy="1130765"/>
        </a:xfrm>
        <a:prstGeom prst="chevron">
          <a:avLst/>
        </a:prstGeom>
        <a:solidFill>
          <a:srgbClr val="0070C0"/>
        </a:solidFill>
      </dgm:spPr>
      <dgm:t>
        <a:bodyPr/>
        <a:lstStyle/>
        <a:p>
          <a:r>
            <a:rPr lang="tr-TR" b="1" dirty="0">
              <a:effectLst>
                <a:outerShdw blurRad="38100" dist="38100" dir="2700000" algn="tl">
                  <a:srgbClr val="000000">
                    <a:alpha val="43137"/>
                  </a:srgbClr>
                </a:outerShdw>
              </a:effectLst>
              <a:latin typeface="Calibri"/>
              <a:ea typeface="+mn-ea"/>
              <a:cs typeface="+mn-cs"/>
            </a:rPr>
            <a:t>İhracatta yüksek rekabet şansı</a:t>
          </a:r>
        </a:p>
      </dgm:t>
    </dgm:pt>
    <dgm:pt modelId="{794F9E97-634E-4A76-B321-2CB9D21DD289}" type="parTrans" cxnId="{9B1E433C-8E1C-44B5-A587-5F92FE48CF9F}">
      <dgm:prSet/>
      <dgm:spPr/>
      <dgm:t>
        <a:bodyPr/>
        <a:lstStyle/>
        <a:p>
          <a:endParaRPr lang="tr-TR">
            <a:effectLst>
              <a:outerShdw blurRad="38100" dist="38100" dir="2700000" algn="tl">
                <a:srgbClr val="000000">
                  <a:alpha val="43137"/>
                </a:srgbClr>
              </a:outerShdw>
            </a:effectLst>
          </a:endParaRPr>
        </a:p>
      </dgm:t>
    </dgm:pt>
    <dgm:pt modelId="{670009A6-80CA-4D9E-AD80-38DFFDD344F4}" type="sibTrans" cxnId="{9B1E433C-8E1C-44B5-A587-5F92FE48CF9F}">
      <dgm:prSet/>
      <dgm:spPr/>
      <dgm:t>
        <a:bodyPr/>
        <a:lstStyle/>
        <a:p>
          <a:endParaRPr lang="tr-TR">
            <a:effectLst>
              <a:outerShdw blurRad="38100" dist="38100" dir="2700000" algn="tl">
                <a:srgbClr val="000000">
                  <a:alpha val="43137"/>
                </a:srgbClr>
              </a:outerShdw>
            </a:effectLst>
          </a:endParaRPr>
        </a:p>
      </dgm:t>
    </dgm:pt>
    <dgm:pt modelId="{D2732887-4510-455D-8BA0-167DBE338A80}" type="pres">
      <dgm:prSet presAssocID="{0968A101-5492-4F78-9003-35C571105367}" presName="Name0" presStyleCnt="0">
        <dgm:presLayoutVars>
          <dgm:dir/>
          <dgm:animLvl val="lvl"/>
          <dgm:resizeHandles val="exact"/>
        </dgm:presLayoutVars>
      </dgm:prSet>
      <dgm:spPr/>
    </dgm:pt>
    <dgm:pt modelId="{C4246CCC-1EE7-48E2-8DDB-81E689498ABF}" type="pres">
      <dgm:prSet presAssocID="{A6FF73EC-CA88-4355-B0E6-7DDA42461A02}" presName="parTxOnly" presStyleLbl="node1" presStyleIdx="0" presStyleCnt="3" custLinFactNeighborX="-821">
        <dgm:presLayoutVars>
          <dgm:chMax val="0"/>
          <dgm:chPref val="0"/>
          <dgm:bulletEnabled val="1"/>
        </dgm:presLayoutVars>
      </dgm:prSet>
      <dgm:spPr>
        <a:prstGeom prst="chevron">
          <a:avLst/>
        </a:prstGeom>
      </dgm:spPr>
    </dgm:pt>
    <dgm:pt modelId="{3DC4134C-34B2-4B7D-A9F7-A35C93E90B56}" type="pres">
      <dgm:prSet presAssocID="{09800CA2-0FB5-4223-A4DC-657E34AB50BE}" presName="parTxOnlySpace" presStyleCnt="0"/>
      <dgm:spPr/>
    </dgm:pt>
    <dgm:pt modelId="{BB832C59-D60F-44BC-A218-76035E512D28}" type="pres">
      <dgm:prSet presAssocID="{3FAF32A6-07EA-47C3-B45F-68CFDE60CD43}" presName="parTxOnly" presStyleLbl="node1" presStyleIdx="1" presStyleCnt="3">
        <dgm:presLayoutVars>
          <dgm:chMax val="0"/>
          <dgm:chPref val="0"/>
          <dgm:bulletEnabled val="1"/>
        </dgm:presLayoutVars>
      </dgm:prSet>
      <dgm:spPr>
        <a:prstGeom prst="chevron">
          <a:avLst/>
        </a:prstGeom>
      </dgm:spPr>
    </dgm:pt>
    <dgm:pt modelId="{70FEF811-15DD-4097-BFEE-BEA07E763508}" type="pres">
      <dgm:prSet presAssocID="{6E6E1632-5A48-4C51-B924-5111BDF7FC60}" presName="parTxOnlySpace" presStyleCnt="0"/>
      <dgm:spPr/>
    </dgm:pt>
    <dgm:pt modelId="{E51A5C0D-359F-40F1-B70C-FE51F0CE0130}" type="pres">
      <dgm:prSet presAssocID="{9C72953F-B661-47AE-A57E-2A06DFC75442}" presName="parTxOnly" presStyleLbl="node1" presStyleIdx="2" presStyleCnt="3" custLinFactNeighborX="-8073" custLinFactNeighborY="2001">
        <dgm:presLayoutVars>
          <dgm:chMax val="0"/>
          <dgm:chPref val="0"/>
          <dgm:bulletEnabled val="1"/>
        </dgm:presLayoutVars>
      </dgm:prSet>
      <dgm:spPr>
        <a:prstGeom prst="chevron">
          <a:avLst/>
        </a:prstGeom>
      </dgm:spPr>
    </dgm:pt>
  </dgm:ptLst>
  <dgm:cxnLst>
    <dgm:cxn modelId="{D4FDE212-B4DE-4756-A9BA-9EA0BB1E610F}" type="presOf" srcId="{0968A101-5492-4F78-9003-35C571105367}" destId="{D2732887-4510-455D-8BA0-167DBE338A80}" srcOrd="0" destOrd="0" presId="urn:microsoft.com/office/officeart/2005/8/layout/chevron1"/>
    <dgm:cxn modelId="{48598817-E9D3-4EF4-A4DC-0E0DEDA3DDEA}" type="presOf" srcId="{A6FF73EC-CA88-4355-B0E6-7DDA42461A02}" destId="{C4246CCC-1EE7-48E2-8DDB-81E689498ABF}" srcOrd="0" destOrd="0" presId="urn:microsoft.com/office/officeart/2005/8/layout/chevron1"/>
    <dgm:cxn modelId="{9B1E433C-8E1C-44B5-A587-5F92FE48CF9F}" srcId="{0968A101-5492-4F78-9003-35C571105367}" destId="{9C72953F-B661-47AE-A57E-2A06DFC75442}" srcOrd="2" destOrd="0" parTransId="{794F9E97-634E-4A76-B321-2CB9D21DD289}" sibTransId="{670009A6-80CA-4D9E-AD80-38DFFDD344F4}"/>
    <dgm:cxn modelId="{B3D2444C-8693-47CF-8F68-31F68548387A}" srcId="{0968A101-5492-4F78-9003-35C571105367}" destId="{A6FF73EC-CA88-4355-B0E6-7DDA42461A02}" srcOrd="0" destOrd="0" parTransId="{D299CB1B-77EB-470D-9A5F-69BCE9248F8F}" sibTransId="{09800CA2-0FB5-4223-A4DC-657E34AB50BE}"/>
    <dgm:cxn modelId="{58280958-18A9-4883-9689-01ED7F33C4E2}" type="presOf" srcId="{3FAF32A6-07EA-47C3-B45F-68CFDE60CD43}" destId="{BB832C59-D60F-44BC-A218-76035E512D28}" srcOrd="0" destOrd="0" presId="urn:microsoft.com/office/officeart/2005/8/layout/chevron1"/>
    <dgm:cxn modelId="{700FBDD3-7037-4DAA-8894-11D72ACFFBA2}" type="presOf" srcId="{9C72953F-B661-47AE-A57E-2A06DFC75442}" destId="{E51A5C0D-359F-40F1-B70C-FE51F0CE0130}" srcOrd="0" destOrd="0" presId="urn:microsoft.com/office/officeart/2005/8/layout/chevron1"/>
    <dgm:cxn modelId="{E7B081DB-5536-4E10-B0A2-64794F50904B}" srcId="{0968A101-5492-4F78-9003-35C571105367}" destId="{3FAF32A6-07EA-47C3-B45F-68CFDE60CD43}" srcOrd="1" destOrd="0" parTransId="{2307BD32-AF2A-4E35-B25E-3B77C5DDB5C2}" sibTransId="{6E6E1632-5A48-4C51-B924-5111BDF7FC60}"/>
    <dgm:cxn modelId="{7420845F-16EB-442B-9246-932352F84B4E}" type="presParOf" srcId="{D2732887-4510-455D-8BA0-167DBE338A80}" destId="{C4246CCC-1EE7-48E2-8DDB-81E689498ABF}" srcOrd="0" destOrd="0" presId="urn:microsoft.com/office/officeart/2005/8/layout/chevron1"/>
    <dgm:cxn modelId="{4BC859C8-834A-4715-840C-F33151C001DE}" type="presParOf" srcId="{D2732887-4510-455D-8BA0-167DBE338A80}" destId="{3DC4134C-34B2-4B7D-A9F7-A35C93E90B56}" srcOrd="1" destOrd="0" presId="urn:microsoft.com/office/officeart/2005/8/layout/chevron1"/>
    <dgm:cxn modelId="{4681DA77-4FE7-4883-8894-10881759B377}" type="presParOf" srcId="{D2732887-4510-455D-8BA0-167DBE338A80}" destId="{BB832C59-D60F-44BC-A218-76035E512D28}" srcOrd="2" destOrd="0" presId="urn:microsoft.com/office/officeart/2005/8/layout/chevron1"/>
    <dgm:cxn modelId="{41AB5F52-4295-4269-B7E0-F62B109A287B}" type="presParOf" srcId="{D2732887-4510-455D-8BA0-167DBE338A80}" destId="{70FEF811-15DD-4097-BFEE-BEA07E763508}" srcOrd="3" destOrd="0" presId="urn:microsoft.com/office/officeart/2005/8/layout/chevron1"/>
    <dgm:cxn modelId="{D71E9FBF-DE17-44E1-9B84-059F5DC89942}" type="presParOf" srcId="{D2732887-4510-455D-8BA0-167DBE338A80}" destId="{E51A5C0D-359F-40F1-B70C-FE51F0CE013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93EF6-DF0A-4D2A-9AB6-9B4CC2BB90BA}" type="doc">
      <dgm:prSet loTypeId="urn:microsoft.com/office/officeart/2005/8/layout/chevron2" loCatId="list" qsTypeId="urn:microsoft.com/office/officeart/2005/8/quickstyle/simple5" qsCatId="simple" csTypeId="urn:microsoft.com/office/officeart/2005/8/colors/accent1_2#9" csCatId="accent1" phldr="1"/>
      <dgm:spPr/>
      <dgm:t>
        <a:bodyPr/>
        <a:lstStyle/>
        <a:p>
          <a:endParaRPr lang="tr-TR"/>
        </a:p>
      </dgm:t>
    </dgm:pt>
    <dgm:pt modelId="{4130C0A1-F30E-43B6-AD6C-3F798D99B437}">
      <dgm:prSet phldrT="[Metin]" custT="1">
        <dgm:style>
          <a:lnRef idx="3">
            <a:schemeClr val="lt1"/>
          </a:lnRef>
          <a:fillRef idx="1">
            <a:schemeClr val="accent4"/>
          </a:fillRef>
          <a:effectRef idx="1">
            <a:schemeClr val="accent4"/>
          </a:effectRef>
          <a:fontRef idx="minor">
            <a:schemeClr val="lt1"/>
          </a:fontRef>
        </dgm:style>
      </dgm:prSet>
      <dgm:spPr>
        <a:solidFill>
          <a:srgbClr val="0070C0"/>
        </a:solidFill>
      </dgm:spPr>
      <dgm:t>
        <a:bodyPr/>
        <a:lstStyle/>
        <a:p>
          <a:r>
            <a:rPr lang="tr-TR" sz="1700" b="1" dirty="0"/>
            <a:t>Vergi-Fon Muafiyetleri</a:t>
          </a:r>
        </a:p>
      </dgm:t>
    </dgm:pt>
    <dgm:pt modelId="{2A314647-F5B9-4827-B5D7-8CF556F7C941}" type="parTrans" cxnId="{6267B042-EF5E-4388-A430-58FB177B01C7}">
      <dgm:prSet/>
      <dgm:spPr/>
      <dgm:t>
        <a:bodyPr/>
        <a:lstStyle/>
        <a:p>
          <a:endParaRPr lang="tr-TR"/>
        </a:p>
      </dgm:t>
    </dgm:pt>
    <dgm:pt modelId="{12AEF7D7-A4AF-4652-85BA-8380562D764F}" type="sibTrans" cxnId="{6267B042-EF5E-4388-A430-58FB177B01C7}">
      <dgm:prSet/>
      <dgm:spPr/>
      <dgm:t>
        <a:bodyPr/>
        <a:lstStyle/>
        <a:p>
          <a:endParaRPr lang="tr-TR"/>
        </a:p>
      </dgm:t>
    </dgm:pt>
    <dgm:pt modelId="{0C6AEC05-6DA6-4C39-839E-32AA4391DF9D}">
      <dgm:prSet phldrT="[Metin]" custT="1"/>
      <dgm:spPr>
        <a:ln>
          <a:solidFill>
            <a:srgbClr val="163C74"/>
          </a:solidFill>
        </a:ln>
      </dgm:spPr>
      <dgm:t>
        <a:bodyPr/>
        <a:lstStyle/>
        <a:p>
          <a:r>
            <a:rPr lang="tr-TR" sz="2200" b="1" dirty="0">
              <a:solidFill>
                <a:srgbClr val="002060"/>
              </a:solidFill>
              <a:latin typeface="+mj-lt"/>
            </a:rPr>
            <a:t> İthalatta Gümrük ve Eş Etkili Vergi Muafiyeti</a:t>
          </a:r>
          <a:endParaRPr lang="tr-TR" sz="2200" dirty="0">
            <a:solidFill>
              <a:srgbClr val="002060"/>
            </a:solidFill>
          </a:endParaRPr>
        </a:p>
      </dgm:t>
    </dgm:pt>
    <dgm:pt modelId="{F0E4561C-2A6A-4799-B5D9-9D8C8B25D868}" type="parTrans" cxnId="{76E59C17-5471-404D-A67C-281EF2104919}">
      <dgm:prSet/>
      <dgm:spPr/>
      <dgm:t>
        <a:bodyPr/>
        <a:lstStyle/>
        <a:p>
          <a:endParaRPr lang="tr-TR"/>
        </a:p>
      </dgm:t>
    </dgm:pt>
    <dgm:pt modelId="{AEC60A45-DDF2-4918-B0D2-6F5E12D28A4C}" type="sibTrans" cxnId="{76E59C17-5471-404D-A67C-281EF2104919}">
      <dgm:prSet/>
      <dgm:spPr/>
      <dgm:t>
        <a:bodyPr/>
        <a:lstStyle/>
        <a:p>
          <a:endParaRPr lang="tr-TR"/>
        </a:p>
      </dgm:t>
    </dgm:pt>
    <dgm:pt modelId="{F806DA3C-7B74-4D1E-901F-41F298D121FE}">
      <dgm:prSet phldrT="[Metin]" custT="1">
        <dgm:style>
          <a:lnRef idx="3">
            <a:schemeClr val="lt1"/>
          </a:lnRef>
          <a:fillRef idx="1">
            <a:schemeClr val="accent4"/>
          </a:fillRef>
          <a:effectRef idx="1">
            <a:schemeClr val="accent4"/>
          </a:effectRef>
          <a:fontRef idx="minor">
            <a:schemeClr val="lt1"/>
          </a:fontRef>
        </dgm:style>
      </dgm:prSet>
      <dgm:spPr>
        <a:solidFill>
          <a:srgbClr val="0070C0"/>
        </a:solidFill>
      </dgm:spPr>
      <dgm:t>
        <a:bodyPr/>
        <a:lstStyle/>
        <a:p>
          <a:r>
            <a:rPr lang="tr-TR" sz="1700" b="1" dirty="0"/>
            <a:t>Yurt İçi Alım Avantajları</a:t>
          </a:r>
        </a:p>
      </dgm:t>
    </dgm:pt>
    <dgm:pt modelId="{98D16142-8A51-4EE0-A26B-E183D95CD990}" type="parTrans" cxnId="{AFF17987-B2AD-4DDD-B31C-0142D603A6B0}">
      <dgm:prSet/>
      <dgm:spPr/>
      <dgm:t>
        <a:bodyPr/>
        <a:lstStyle/>
        <a:p>
          <a:endParaRPr lang="tr-TR"/>
        </a:p>
      </dgm:t>
    </dgm:pt>
    <dgm:pt modelId="{1BE1A9C8-AD0E-4418-9AC5-1581F4DF9F03}" type="sibTrans" cxnId="{AFF17987-B2AD-4DDD-B31C-0142D603A6B0}">
      <dgm:prSet/>
      <dgm:spPr/>
      <dgm:t>
        <a:bodyPr/>
        <a:lstStyle/>
        <a:p>
          <a:endParaRPr lang="tr-TR"/>
        </a:p>
      </dgm:t>
    </dgm:pt>
    <dgm:pt modelId="{EC54E2C1-3748-4781-A5DB-69FA39CA4511}">
      <dgm:prSet phldrT="[Metin]" custT="1"/>
      <dgm:spPr>
        <a:ln>
          <a:solidFill>
            <a:srgbClr val="163C74"/>
          </a:solidFill>
        </a:ln>
      </dgm:spPr>
      <dgm:t>
        <a:bodyPr/>
        <a:lstStyle/>
        <a:p>
          <a:r>
            <a:rPr lang="tr-TR" sz="2200" b="1" dirty="0">
              <a:solidFill>
                <a:srgbClr val="002060"/>
              </a:solidFill>
              <a:latin typeface="+mj-lt"/>
            </a:rPr>
            <a:t>Yurt İçi Alımlarda KDV Tecil-Terkin Uygulaması</a:t>
          </a:r>
          <a:endParaRPr lang="tr-TR" sz="2200" dirty="0">
            <a:solidFill>
              <a:srgbClr val="002060"/>
            </a:solidFill>
          </a:endParaRPr>
        </a:p>
      </dgm:t>
    </dgm:pt>
    <dgm:pt modelId="{CA921F27-DFD0-44C8-9E2F-805122EB183A}" type="parTrans" cxnId="{FF0014DB-3BF1-42F6-A73D-236FD6332638}">
      <dgm:prSet/>
      <dgm:spPr/>
      <dgm:t>
        <a:bodyPr/>
        <a:lstStyle/>
        <a:p>
          <a:endParaRPr lang="tr-TR"/>
        </a:p>
      </dgm:t>
    </dgm:pt>
    <dgm:pt modelId="{4E5E0027-A9EC-44BB-A99B-C345FF8EDE1A}" type="sibTrans" cxnId="{FF0014DB-3BF1-42F6-A73D-236FD6332638}">
      <dgm:prSet/>
      <dgm:spPr/>
      <dgm:t>
        <a:bodyPr/>
        <a:lstStyle/>
        <a:p>
          <a:endParaRPr lang="tr-TR"/>
        </a:p>
      </dgm:t>
    </dgm:pt>
    <dgm:pt modelId="{ABDC7C5C-BDAB-421A-8AA9-135F1C81C184}">
      <dgm:prSet phldrT="[Metin]" custT="1">
        <dgm:style>
          <a:lnRef idx="3">
            <a:schemeClr val="lt1"/>
          </a:lnRef>
          <a:fillRef idx="1">
            <a:schemeClr val="accent4"/>
          </a:fillRef>
          <a:effectRef idx="1">
            <a:schemeClr val="accent4"/>
          </a:effectRef>
          <a:fontRef idx="minor">
            <a:schemeClr val="lt1"/>
          </a:fontRef>
        </dgm:style>
      </dgm:prSet>
      <dgm:spPr>
        <a:solidFill>
          <a:srgbClr val="0070C0"/>
        </a:solidFill>
      </dgm:spPr>
      <dgm:t>
        <a:bodyPr/>
        <a:lstStyle/>
        <a:p>
          <a:endParaRPr lang="tr-TR" sz="1700" b="1" dirty="0"/>
        </a:p>
        <a:p>
          <a:r>
            <a:rPr lang="tr-TR" sz="1700" b="1" dirty="0"/>
            <a:t>Diğer Özel Avantajlar</a:t>
          </a:r>
        </a:p>
      </dgm:t>
    </dgm:pt>
    <dgm:pt modelId="{5F1134FD-5088-423E-96FF-127D1F2587AA}" type="parTrans" cxnId="{D67BE625-20B2-4B75-BE90-499453DEA44D}">
      <dgm:prSet/>
      <dgm:spPr/>
      <dgm:t>
        <a:bodyPr/>
        <a:lstStyle/>
        <a:p>
          <a:endParaRPr lang="tr-TR"/>
        </a:p>
      </dgm:t>
    </dgm:pt>
    <dgm:pt modelId="{0B94E659-5717-4BAA-A6CB-CA1EC793B641}" type="sibTrans" cxnId="{D67BE625-20B2-4B75-BE90-499453DEA44D}">
      <dgm:prSet/>
      <dgm:spPr/>
      <dgm:t>
        <a:bodyPr/>
        <a:lstStyle/>
        <a:p>
          <a:endParaRPr lang="tr-TR"/>
        </a:p>
      </dgm:t>
    </dgm:pt>
    <dgm:pt modelId="{90C65845-54C1-4A2E-8DD4-C03F72E42687}">
      <dgm:prSet phldrT="[Metin]" custT="1"/>
      <dgm:spPr>
        <a:ln>
          <a:solidFill>
            <a:srgbClr val="163C74"/>
          </a:solidFill>
        </a:ln>
      </dgm:spPr>
      <dgm:t>
        <a:bodyPr/>
        <a:lstStyle/>
        <a:p>
          <a:r>
            <a:rPr lang="tr-TR" sz="2200" b="1" dirty="0">
              <a:solidFill>
                <a:srgbClr val="002060"/>
              </a:solidFill>
              <a:latin typeface="+mj-lt"/>
            </a:rPr>
            <a:t>Ticaret Politikası Önlemlerine Tabi Olmama</a:t>
          </a:r>
          <a:endParaRPr lang="tr-TR" sz="2200" dirty="0">
            <a:solidFill>
              <a:srgbClr val="002060"/>
            </a:solidFill>
          </a:endParaRPr>
        </a:p>
      </dgm:t>
    </dgm:pt>
    <dgm:pt modelId="{233A9BFE-B6C7-408A-BBBB-0244FC13FAFF}" type="parTrans" cxnId="{47D1FF83-1C4E-4984-93D0-FD2F9261FE6C}">
      <dgm:prSet/>
      <dgm:spPr/>
      <dgm:t>
        <a:bodyPr/>
        <a:lstStyle/>
        <a:p>
          <a:endParaRPr lang="tr-TR"/>
        </a:p>
      </dgm:t>
    </dgm:pt>
    <dgm:pt modelId="{80A81F26-BDB9-463D-9C22-435F525D1E03}" type="sibTrans" cxnId="{47D1FF83-1C4E-4984-93D0-FD2F9261FE6C}">
      <dgm:prSet/>
      <dgm:spPr/>
      <dgm:t>
        <a:bodyPr/>
        <a:lstStyle/>
        <a:p>
          <a:endParaRPr lang="tr-TR"/>
        </a:p>
      </dgm:t>
    </dgm:pt>
    <dgm:pt modelId="{6A0EC12B-10D8-4AC1-9A3C-19BFEA142642}">
      <dgm:prSet custT="1"/>
      <dgm:spPr>
        <a:ln>
          <a:solidFill>
            <a:srgbClr val="163C74"/>
          </a:solidFill>
        </a:ln>
      </dgm:spPr>
      <dgm:t>
        <a:bodyPr/>
        <a:lstStyle/>
        <a:p>
          <a:r>
            <a:rPr lang="tr-TR" sz="2200" b="1" dirty="0">
              <a:solidFill>
                <a:srgbClr val="002060"/>
              </a:solidFill>
              <a:latin typeface="+mj-lt"/>
            </a:rPr>
            <a:t> Vergi, Resim ve Harç İstisnası</a:t>
          </a:r>
        </a:p>
      </dgm:t>
    </dgm:pt>
    <dgm:pt modelId="{FED470BC-58DA-42F2-BA04-3EA7054C08E8}" type="parTrans" cxnId="{7C81D5FF-DB95-4C42-985B-30FCDB28C484}">
      <dgm:prSet/>
      <dgm:spPr/>
      <dgm:t>
        <a:bodyPr/>
        <a:lstStyle/>
        <a:p>
          <a:endParaRPr lang="tr-TR"/>
        </a:p>
      </dgm:t>
    </dgm:pt>
    <dgm:pt modelId="{98BF3E27-027C-417E-BF99-1E832F524C78}" type="sibTrans" cxnId="{7C81D5FF-DB95-4C42-985B-30FCDB28C484}">
      <dgm:prSet/>
      <dgm:spPr/>
      <dgm:t>
        <a:bodyPr/>
        <a:lstStyle/>
        <a:p>
          <a:endParaRPr lang="tr-TR"/>
        </a:p>
      </dgm:t>
    </dgm:pt>
    <dgm:pt modelId="{CFDDAA15-1368-4C01-B2C1-3B394C777731}">
      <dgm:prSet phldrT="[Metin]" custT="1"/>
      <dgm:spPr>
        <a:ln>
          <a:solidFill>
            <a:srgbClr val="163C74"/>
          </a:solidFill>
        </a:ln>
      </dgm:spPr>
      <dgm:t>
        <a:bodyPr/>
        <a:lstStyle/>
        <a:p>
          <a:r>
            <a:rPr lang="tr-TR" sz="2200" b="1" dirty="0">
              <a:solidFill>
                <a:srgbClr val="002060"/>
              </a:solidFill>
              <a:latin typeface="+mj-lt"/>
            </a:rPr>
            <a:t> KKDF İstisnası</a:t>
          </a:r>
          <a:endParaRPr lang="tr-TR" sz="2200" dirty="0">
            <a:solidFill>
              <a:srgbClr val="002060"/>
            </a:solidFill>
          </a:endParaRPr>
        </a:p>
      </dgm:t>
    </dgm:pt>
    <dgm:pt modelId="{ED629DDE-F902-463A-B729-E25746D35DB9}" type="parTrans" cxnId="{DF0DF792-7966-4334-8803-084C26453042}">
      <dgm:prSet/>
      <dgm:spPr/>
      <dgm:t>
        <a:bodyPr/>
        <a:lstStyle/>
        <a:p>
          <a:endParaRPr lang="tr-TR"/>
        </a:p>
      </dgm:t>
    </dgm:pt>
    <dgm:pt modelId="{666B95E1-71E8-40FD-B1A1-D5AF2AAAD873}" type="sibTrans" cxnId="{DF0DF792-7966-4334-8803-084C26453042}">
      <dgm:prSet/>
      <dgm:spPr/>
      <dgm:t>
        <a:bodyPr/>
        <a:lstStyle/>
        <a:p>
          <a:endParaRPr lang="tr-TR"/>
        </a:p>
      </dgm:t>
    </dgm:pt>
    <dgm:pt modelId="{151C7FD1-51D9-4619-99E9-667787815E35}">
      <dgm:prSet custT="1"/>
      <dgm:spPr>
        <a:ln>
          <a:solidFill>
            <a:srgbClr val="163C74"/>
          </a:solidFill>
        </a:ln>
      </dgm:spPr>
      <dgm:t>
        <a:bodyPr/>
        <a:lstStyle/>
        <a:p>
          <a:r>
            <a:rPr lang="tr-TR" sz="2200" b="1" dirty="0">
              <a:solidFill>
                <a:srgbClr val="002060"/>
              </a:solidFill>
              <a:latin typeface="+mj-lt"/>
            </a:rPr>
            <a:t>Yurt içinden Dünya Piyasa Fiyatlarından Tarımsal Hammadde Temini</a:t>
          </a:r>
        </a:p>
      </dgm:t>
    </dgm:pt>
    <dgm:pt modelId="{AF940E20-F62E-4C31-A5B2-D0675E60C29E}" type="parTrans" cxnId="{F10AEAFA-552F-4970-B593-74C6AD545183}">
      <dgm:prSet/>
      <dgm:spPr/>
      <dgm:t>
        <a:bodyPr/>
        <a:lstStyle/>
        <a:p>
          <a:endParaRPr lang="tr-TR"/>
        </a:p>
      </dgm:t>
    </dgm:pt>
    <dgm:pt modelId="{5146FC7A-F065-4721-88FA-186FF346DD38}" type="sibTrans" cxnId="{F10AEAFA-552F-4970-B593-74C6AD545183}">
      <dgm:prSet/>
      <dgm:spPr/>
      <dgm:t>
        <a:bodyPr/>
        <a:lstStyle/>
        <a:p>
          <a:endParaRPr lang="tr-TR"/>
        </a:p>
      </dgm:t>
    </dgm:pt>
    <dgm:pt modelId="{D89522E6-FABF-4BB4-96D1-4810D4657D4B}" type="pres">
      <dgm:prSet presAssocID="{D1D93EF6-DF0A-4D2A-9AB6-9B4CC2BB90BA}" presName="linearFlow" presStyleCnt="0">
        <dgm:presLayoutVars>
          <dgm:dir/>
          <dgm:animLvl val="lvl"/>
          <dgm:resizeHandles val="exact"/>
        </dgm:presLayoutVars>
      </dgm:prSet>
      <dgm:spPr/>
    </dgm:pt>
    <dgm:pt modelId="{018B52CE-0BB2-4A82-825D-CCD12EA9322E}" type="pres">
      <dgm:prSet presAssocID="{4130C0A1-F30E-43B6-AD6C-3F798D99B437}" presName="composite" presStyleCnt="0"/>
      <dgm:spPr/>
    </dgm:pt>
    <dgm:pt modelId="{0157C64A-279E-49C6-94F4-3A92A47814AB}" type="pres">
      <dgm:prSet presAssocID="{4130C0A1-F30E-43B6-AD6C-3F798D99B437}" presName="parentText" presStyleLbl="alignNode1" presStyleIdx="0" presStyleCnt="3" custScaleX="146664" custScaleY="132472">
        <dgm:presLayoutVars>
          <dgm:chMax val="1"/>
          <dgm:bulletEnabled val="1"/>
        </dgm:presLayoutVars>
      </dgm:prSet>
      <dgm:spPr/>
    </dgm:pt>
    <dgm:pt modelId="{08C39440-4252-4A87-9CAB-EF9E9F73CDF6}" type="pres">
      <dgm:prSet presAssocID="{4130C0A1-F30E-43B6-AD6C-3F798D99B437}" presName="descendantText" presStyleLbl="alignAcc1" presStyleIdx="0" presStyleCnt="3" custScaleY="127785" custLinFactNeighborX="4391" custLinFactNeighborY="8024">
        <dgm:presLayoutVars>
          <dgm:bulletEnabled val="1"/>
        </dgm:presLayoutVars>
      </dgm:prSet>
      <dgm:spPr/>
    </dgm:pt>
    <dgm:pt modelId="{4E8393E1-180C-4784-8114-6B4EEEDE0EED}" type="pres">
      <dgm:prSet presAssocID="{12AEF7D7-A4AF-4652-85BA-8380562D764F}" presName="sp" presStyleCnt="0"/>
      <dgm:spPr/>
    </dgm:pt>
    <dgm:pt modelId="{FC1023FC-64BD-49F5-BA5D-280BE0F12E40}" type="pres">
      <dgm:prSet presAssocID="{F806DA3C-7B74-4D1E-901F-41F298D121FE}" presName="composite" presStyleCnt="0"/>
      <dgm:spPr/>
    </dgm:pt>
    <dgm:pt modelId="{B90D6A03-E7BF-4F19-9BE5-E76963FE000B}" type="pres">
      <dgm:prSet presAssocID="{F806DA3C-7B74-4D1E-901F-41F298D121FE}" presName="parentText" presStyleLbl="alignNode1" presStyleIdx="1" presStyleCnt="3" custScaleX="141257" custScaleY="133350">
        <dgm:presLayoutVars>
          <dgm:chMax val="1"/>
          <dgm:bulletEnabled val="1"/>
        </dgm:presLayoutVars>
      </dgm:prSet>
      <dgm:spPr/>
    </dgm:pt>
    <dgm:pt modelId="{28E43898-8F3D-4268-B022-A04F97F14DB8}" type="pres">
      <dgm:prSet presAssocID="{F806DA3C-7B74-4D1E-901F-41F298D121FE}" presName="descendantText" presStyleLbl="alignAcc1" presStyleIdx="1" presStyleCnt="3" custScaleY="145311" custLinFactNeighborX="4800" custLinFactNeighborY="8405">
        <dgm:presLayoutVars>
          <dgm:bulletEnabled val="1"/>
        </dgm:presLayoutVars>
      </dgm:prSet>
      <dgm:spPr/>
    </dgm:pt>
    <dgm:pt modelId="{DDB743DF-DBDF-42C5-B367-08298010969E}" type="pres">
      <dgm:prSet presAssocID="{1BE1A9C8-AD0E-4418-9AC5-1581F4DF9F03}" presName="sp" presStyleCnt="0"/>
      <dgm:spPr/>
    </dgm:pt>
    <dgm:pt modelId="{63D2BB60-1393-40F7-A713-D82636F46DB8}" type="pres">
      <dgm:prSet presAssocID="{ABDC7C5C-BDAB-421A-8AA9-135F1C81C184}" presName="composite" presStyleCnt="0"/>
      <dgm:spPr/>
    </dgm:pt>
    <dgm:pt modelId="{ABF45333-A02C-4F51-B78E-92B5FEE9F59D}" type="pres">
      <dgm:prSet presAssocID="{ABDC7C5C-BDAB-421A-8AA9-135F1C81C184}" presName="parentText" presStyleLbl="alignNode1" presStyleIdx="2" presStyleCnt="3" custScaleX="166985" custLinFactNeighborX="-17361">
        <dgm:presLayoutVars>
          <dgm:chMax val="1"/>
          <dgm:bulletEnabled val="1"/>
        </dgm:presLayoutVars>
      </dgm:prSet>
      <dgm:spPr/>
    </dgm:pt>
    <dgm:pt modelId="{EB94E538-C0DA-4147-9FBB-CD74BE03F833}" type="pres">
      <dgm:prSet presAssocID="{ABDC7C5C-BDAB-421A-8AA9-135F1C81C184}" presName="descendantText" presStyleLbl="alignAcc1" presStyleIdx="2" presStyleCnt="3" custScaleY="100000" custLinFactNeighborX="3987" custLinFactNeighborY="19751">
        <dgm:presLayoutVars>
          <dgm:bulletEnabled val="1"/>
        </dgm:presLayoutVars>
      </dgm:prSet>
      <dgm:spPr/>
    </dgm:pt>
  </dgm:ptLst>
  <dgm:cxnLst>
    <dgm:cxn modelId="{76E59C17-5471-404D-A67C-281EF2104919}" srcId="{4130C0A1-F30E-43B6-AD6C-3F798D99B437}" destId="{0C6AEC05-6DA6-4C39-839E-32AA4391DF9D}" srcOrd="0" destOrd="0" parTransId="{F0E4561C-2A6A-4799-B5D9-9D8C8B25D868}" sibTransId="{AEC60A45-DDF2-4918-B0D2-6F5E12D28A4C}"/>
    <dgm:cxn modelId="{D67BE625-20B2-4B75-BE90-499453DEA44D}" srcId="{D1D93EF6-DF0A-4D2A-9AB6-9B4CC2BB90BA}" destId="{ABDC7C5C-BDAB-421A-8AA9-135F1C81C184}" srcOrd="2" destOrd="0" parTransId="{5F1134FD-5088-423E-96FF-127D1F2587AA}" sibTransId="{0B94E659-5717-4BAA-A6CB-CA1EC793B641}"/>
    <dgm:cxn modelId="{AA047338-4E01-B145-9320-7793923AE0A7}" type="presOf" srcId="{151C7FD1-51D9-4619-99E9-667787815E35}" destId="{28E43898-8F3D-4268-B022-A04F97F14DB8}" srcOrd="0" destOrd="1" presId="urn:microsoft.com/office/officeart/2005/8/layout/chevron2"/>
    <dgm:cxn modelId="{6267B042-EF5E-4388-A430-58FB177B01C7}" srcId="{D1D93EF6-DF0A-4D2A-9AB6-9B4CC2BB90BA}" destId="{4130C0A1-F30E-43B6-AD6C-3F798D99B437}" srcOrd="0" destOrd="0" parTransId="{2A314647-F5B9-4827-B5D7-8CF556F7C941}" sibTransId="{12AEF7D7-A4AF-4652-85BA-8380562D764F}"/>
    <dgm:cxn modelId="{4C76E673-4880-0F4A-ACC2-CBE0911715DD}" type="presOf" srcId="{90C65845-54C1-4A2E-8DD4-C03F72E42687}" destId="{EB94E538-C0DA-4147-9FBB-CD74BE03F833}" srcOrd="0" destOrd="0" presId="urn:microsoft.com/office/officeart/2005/8/layout/chevron2"/>
    <dgm:cxn modelId="{47D1FF83-1C4E-4984-93D0-FD2F9261FE6C}" srcId="{ABDC7C5C-BDAB-421A-8AA9-135F1C81C184}" destId="{90C65845-54C1-4A2E-8DD4-C03F72E42687}" srcOrd="0" destOrd="0" parTransId="{233A9BFE-B6C7-408A-BBBB-0244FC13FAFF}" sibTransId="{80A81F26-BDB9-463D-9C22-435F525D1E03}"/>
    <dgm:cxn modelId="{AFF17987-B2AD-4DDD-B31C-0142D603A6B0}" srcId="{D1D93EF6-DF0A-4D2A-9AB6-9B4CC2BB90BA}" destId="{F806DA3C-7B74-4D1E-901F-41F298D121FE}" srcOrd="1" destOrd="0" parTransId="{98D16142-8A51-4EE0-A26B-E183D95CD990}" sibTransId="{1BE1A9C8-AD0E-4418-9AC5-1581F4DF9F03}"/>
    <dgm:cxn modelId="{DF0DF792-7966-4334-8803-084C26453042}" srcId="{4130C0A1-F30E-43B6-AD6C-3F798D99B437}" destId="{CFDDAA15-1368-4C01-B2C1-3B394C777731}" srcOrd="1" destOrd="0" parTransId="{ED629DDE-F902-463A-B729-E25746D35DB9}" sibTransId="{666B95E1-71E8-40FD-B1A1-D5AF2AAAD873}"/>
    <dgm:cxn modelId="{A45FB79B-EAD6-3C47-BC72-48E3F8AEFB3B}" type="presOf" srcId="{D1D93EF6-DF0A-4D2A-9AB6-9B4CC2BB90BA}" destId="{D89522E6-FABF-4BB4-96D1-4810D4657D4B}" srcOrd="0" destOrd="0" presId="urn:microsoft.com/office/officeart/2005/8/layout/chevron2"/>
    <dgm:cxn modelId="{6D8E8DB8-70AC-974A-BB64-C84A3A648DA7}" type="presOf" srcId="{CFDDAA15-1368-4C01-B2C1-3B394C777731}" destId="{08C39440-4252-4A87-9CAB-EF9E9F73CDF6}" srcOrd="0" destOrd="1" presId="urn:microsoft.com/office/officeart/2005/8/layout/chevron2"/>
    <dgm:cxn modelId="{E4072FC0-7D4E-CE40-9D51-134C608DD46A}" type="presOf" srcId="{ABDC7C5C-BDAB-421A-8AA9-135F1C81C184}" destId="{ABF45333-A02C-4F51-B78E-92B5FEE9F59D}" srcOrd="0" destOrd="0" presId="urn:microsoft.com/office/officeart/2005/8/layout/chevron2"/>
    <dgm:cxn modelId="{9C535FCD-3657-5B4A-9417-07CE48199293}" type="presOf" srcId="{6A0EC12B-10D8-4AC1-9A3C-19BFEA142642}" destId="{08C39440-4252-4A87-9CAB-EF9E9F73CDF6}" srcOrd="0" destOrd="2" presId="urn:microsoft.com/office/officeart/2005/8/layout/chevron2"/>
    <dgm:cxn modelId="{795CDFD2-C2BF-374A-998C-95C5F16A045B}" type="presOf" srcId="{0C6AEC05-6DA6-4C39-839E-32AA4391DF9D}" destId="{08C39440-4252-4A87-9CAB-EF9E9F73CDF6}" srcOrd="0" destOrd="0" presId="urn:microsoft.com/office/officeart/2005/8/layout/chevron2"/>
    <dgm:cxn modelId="{FF0014DB-3BF1-42F6-A73D-236FD6332638}" srcId="{F806DA3C-7B74-4D1E-901F-41F298D121FE}" destId="{EC54E2C1-3748-4781-A5DB-69FA39CA4511}" srcOrd="0" destOrd="0" parTransId="{CA921F27-DFD0-44C8-9E2F-805122EB183A}" sibTransId="{4E5E0027-A9EC-44BB-A99B-C345FF8EDE1A}"/>
    <dgm:cxn modelId="{9E2D94DF-4E31-3246-BDC1-D893215C5895}" type="presOf" srcId="{4130C0A1-F30E-43B6-AD6C-3F798D99B437}" destId="{0157C64A-279E-49C6-94F4-3A92A47814AB}" srcOrd="0" destOrd="0" presId="urn:microsoft.com/office/officeart/2005/8/layout/chevron2"/>
    <dgm:cxn modelId="{A127CBDF-8326-2E4B-A451-55163F4A14A2}" type="presOf" srcId="{F806DA3C-7B74-4D1E-901F-41F298D121FE}" destId="{B90D6A03-E7BF-4F19-9BE5-E76963FE000B}" srcOrd="0" destOrd="0" presId="urn:microsoft.com/office/officeart/2005/8/layout/chevron2"/>
    <dgm:cxn modelId="{F10AEAFA-552F-4970-B593-74C6AD545183}" srcId="{F806DA3C-7B74-4D1E-901F-41F298D121FE}" destId="{151C7FD1-51D9-4619-99E9-667787815E35}" srcOrd="1" destOrd="0" parTransId="{AF940E20-F62E-4C31-A5B2-D0675E60C29E}" sibTransId="{5146FC7A-F065-4721-88FA-186FF346DD38}"/>
    <dgm:cxn modelId="{32C99FFE-92F5-9443-A506-98A339D9B4BC}" type="presOf" srcId="{EC54E2C1-3748-4781-A5DB-69FA39CA4511}" destId="{28E43898-8F3D-4268-B022-A04F97F14DB8}" srcOrd="0" destOrd="0" presId="urn:microsoft.com/office/officeart/2005/8/layout/chevron2"/>
    <dgm:cxn modelId="{7C81D5FF-DB95-4C42-985B-30FCDB28C484}" srcId="{4130C0A1-F30E-43B6-AD6C-3F798D99B437}" destId="{6A0EC12B-10D8-4AC1-9A3C-19BFEA142642}" srcOrd="2" destOrd="0" parTransId="{FED470BC-58DA-42F2-BA04-3EA7054C08E8}" sibTransId="{98BF3E27-027C-417E-BF99-1E832F524C78}"/>
    <dgm:cxn modelId="{1931527F-AB89-8D4D-A008-352E4949C655}" type="presParOf" srcId="{D89522E6-FABF-4BB4-96D1-4810D4657D4B}" destId="{018B52CE-0BB2-4A82-825D-CCD12EA9322E}" srcOrd="0" destOrd="0" presId="urn:microsoft.com/office/officeart/2005/8/layout/chevron2"/>
    <dgm:cxn modelId="{55B967AF-66FB-2643-9CF7-6284177D1DE9}" type="presParOf" srcId="{018B52CE-0BB2-4A82-825D-CCD12EA9322E}" destId="{0157C64A-279E-49C6-94F4-3A92A47814AB}" srcOrd="0" destOrd="0" presId="urn:microsoft.com/office/officeart/2005/8/layout/chevron2"/>
    <dgm:cxn modelId="{3C6E94E0-FC13-8D4B-9C2E-5E3FAB08A65F}" type="presParOf" srcId="{018B52CE-0BB2-4A82-825D-CCD12EA9322E}" destId="{08C39440-4252-4A87-9CAB-EF9E9F73CDF6}" srcOrd="1" destOrd="0" presId="urn:microsoft.com/office/officeart/2005/8/layout/chevron2"/>
    <dgm:cxn modelId="{D158BCC0-B7B5-D246-8545-3952E1F87863}" type="presParOf" srcId="{D89522E6-FABF-4BB4-96D1-4810D4657D4B}" destId="{4E8393E1-180C-4784-8114-6B4EEEDE0EED}" srcOrd="1" destOrd="0" presId="urn:microsoft.com/office/officeart/2005/8/layout/chevron2"/>
    <dgm:cxn modelId="{95E7B477-5D8E-3543-A240-33DA1EAE10B4}" type="presParOf" srcId="{D89522E6-FABF-4BB4-96D1-4810D4657D4B}" destId="{FC1023FC-64BD-49F5-BA5D-280BE0F12E40}" srcOrd="2" destOrd="0" presId="urn:microsoft.com/office/officeart/2005/8/layout/chevron2"/>
    <dgm:cxn modelId="{A29C2FC2-DD04-894A-A7FF-A322B07C925D}" type="presParOf" srcId="{FC1023FC-64BD-49F5-BA5D-280BE0F12E40}" destId="{B90D6A03-E7BF-4F19-9BE5-E76963FE000B}" srcOrd="0" destOrd="0" presId="urn:microsoft.com/office/officeart/2005/8/layout/chevron2"/>
    <dgm:cxn modelId="{7E9E2077-A50C-2D4C-8571-2CEF4FAC2AE2}" type="presParOf" srcId="{FC1023FC-64BD-49F5-BA5D-280BE0F12E40}" destId="{28E43898-8F3D-4268-B022-A04F97F14DB8}" srcOrd="1" destOrd="0" presId="urn:microsoft.com/office/officeart/2005/8/layout/chevron2"/>
    <dgm:cxn modelId="{4D535DDE-C264-7047-ACB8-7FB4A9ADA878}" type="presParOf" srcId="{D89522E6-FABF-4BB4-96D1-4810D4657D4B}" destId="{DDB743DF-DBDF-42C5-B367-08298010969E}" srcOrd="3" destOrd="0" presId="urn:microsoft.com/office/officeart/2005/8/layout/chevron2"/>
    <dgm:cxn modelId="{4B60C860-B188-974E-86B4-9A20B90A8D9A}" type="presParOf" srcId="{D89522E6-FABF-4BB4-96D1-4810D4657D4B}" destId="{63D2BB60-1393-40F7-A713-D82636F46DB8}" srcOrd="4" destOrd="0" presId="urn:microsoft.com/office/officeart/2005/8/layout/chevron2"/>
    <dgm:cxn modelId="{03853B14-D6FA-0C41-80C8-AAD434F239E9}" type="presParOf" srcId="{63D2BB60-1393-40F7-A713-D82636F46DB8}" destId="{ABF45333-A02C-4F51-B78E-92B5FEE9F59D}" srcOrd="0" destOrd="0" presId="urn:microsoft.com/office/officeart/2005/8/layout/chevron2"/>
    <dgm:cxn modelId="{FEAB1E96-F41F-3A4B-A59B-D2205E769CC1}" type="presParOf" srcId="{63D2BB60-1393-40F7-A713-D82636F46DB8}" destId="{EB94E538-C0DA-4147-9FBB-CD74BE03F8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C00E5-9BB7-4A62-9FEB-FA1C71F253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FC0B873D-7363-49EF-B6E2-A913D930B9DE}">
      <dgm:prSet phldrT="[Metin]" custT="1"/>
      <dgm:spPr>
        <a:solidFill>
          <a:schemeClr val="bg1">
            <a:lumMod val="65000"/>
          </a:schemeClr>
        </a:solidFill>
        <a:ln>
          <a:solidFill>
            <a:schemeClr val="bg1">
              <a:lumMod val="65000"/>
            </a:schemeClr>
          </a:solidFill>
        </a:ln>
      </dgm:spPr>
      <dgm:t>
        <a:bodyPr/>
        <a:lstStyle/>
        <a:p>
          <a:r>
            <a:rPr lang="tr-TR" sz="3200" b="1">
              <a:latin typeface="+mn-lt"/>
              <a:ea typeface="Tahoma" panose="020B0604030504040204" pitchFamily="34" charset="0"/>
              <a:cs typeface="Tahoma" panose="020B0604030504040204" pitchFamily="34" charset="0"/>
            </a:rPr>
            <a:t>1. Dahilde İşleme Rejimi Nedir?</a:t>
          </a:r>
          <a:endParaRPr lang="tr-TR" sz="3200" b="1" dirty="0">
            <a:latin typeface="+mn-lt"/>
            <a:ea typeface="Tahoma" panose="020B0604030504040204" pitchFamily="34" charset="0"/>
            <a:cs typeface="Tahoma" panose="020B0604030504040204" pitchFamily="34" charset="0"/>
          </a:endParaRPr>
        </a:p>
      </dgm:t>
    </dgm:pt>
    <dgm:pt modelId="{961BCD94-50E9-4E82-A2D5-0C9B4CF72415}" type="parTrans" cxnId="{F647A3BC-236A-4409-A3DF-541CB1B440F8}">
      <dgm:prSet/>
      <dgm:spPr/>
      <dgm:t>
        <a:bodyPr/>
        <a:lstStyle/>
        <a:p>
          <a:endParaRPr lang="tr-TR" b="1"/>
        </a:p>
      </dgm:t>
    </dgm:pt>
    <dgm:pt modelId="{EA496B0C-8DBF-4712-A24C-6909F3B1F11E}" type="sibTrans" cxnId="{F647A3BC-236A-4409-A3DF-541CB1B440F8}">
      <dgm:prSet/>
      <dgm:spPr/>
      <dgm:t>
        <a:bodyPr/>
        <a:lstStyle/>
        <a:p>
          <a:endParaRPr lang="tr-TR" b="1"/>
        </a:p>
      </dgm:t>
    </dgm:pt>
    <dgm:pt modelId="{269141B6-00CF-471E-A051-AEA5F379001D}">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a:t>2. Dahilde İşleme Rejimi İstatistikleri</a:t>
          </a:r>
        </a:p>
      </dgm:t>
    </dgm:pt>
    <dgm:pt modelId="{F2E26100-F9C6-4E9F-8CF1-10C2FFF4E963}" type="parTrans" cxnId="{3BCFAC40-8279-43B4-A283-C440A6EAEA80}">
      <dgm:prSet/>
      <dgm:spPr/>
      <dgm:t>
        <a:bodyPr/>
        <a:lstStyle/>
        <a:p>
          <a:endParaRPr lang="tr-TR" b="1"/>
        </a:p>
      </dgm:t>
    </dgm:pt>
    <dgm:pt modelId="{B64AEABA-DEC2-4D4F-95DA-B5BF9E1E78B0}" type="sibTrans" cxnId="{3BCFAC40-8279-43B4-A283-C440A6EAEA80}">
      <dgm:prSet/>
      <dgm:spPr/>
      <dgm:t>
        <a:bodyPr/>
        <a:lstStyle/>
        <a:p>
          <a:endParaRPr lang="tr-TR" b="1"/>
        </a:p>
      </dgm:t>
    </dgm:pt>
    <dgm:pt modelId="{A1B2C352-473D-4244-A96C-D1A157685675}">
      <dgm:prSet phldrT="[Metin]" custT="1"/>
      <dgm:spPr>
        <a:solidFill>
          <a:schemeClr val="bg1">
            <a:lumMod val="65000"/>
          </a:schemeClr>
        </a:solidFill>
        <a:ln>
          <a:solidFill>
            <a:schemeClr val="bg1">
              <a:lumMod val="6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a:latin typeface="+mn-lt"/>
              <a:cs typeface="Times New Roman" panose="02020603050405020304" pitchFamily="18" charset="0"/>
            </a:rPr>
            <a:t>3. Dahilde İşleme Rejimi Mevzuatı</a:t>
          </a:r>
          <a:endParaRPr lang="tr-TR" sz="3200" b="1" dirty="0">
            <a:latin typeface="+mn-lt"/>
            <a:cs typeface="Times New Roman" panose="02020603050405020304" pitchFamily="18" charset="0"/>
          </a:endParaRPr>
        </a:p>
      </dgm:t>
    </dgm:pt>
    <dgm:pt modelId="{A89F78AB-6AB9-497D-AC5F-885EA10E05CA}" type="parTrans" cxnId="{595D726F-48CE-4C2D-8481-7CBF27FA213F}">
      <dgm:prSet/>
      <dgm:spPr/>
      <dgm:t>
        <a:bodyPr/>
        <a:lstStyle/>
        <a:p>
          <a:endParaRPr lang="tr-TR" b="1"/>
        </a:p>
      </dgm:t>
    </dgm:pt>
    <dgm:pt modelId="{6B724A5D-501C-4FA9-AF54-0A3FE2943BAF}" type="sibTrans" cxnId="{595D726F-48CE-4C2D-8481-7CBF27FA213F}">
      <dgm:prSet/>
      <dgm:spPr/>
      <dgm:t>
        <a:bodyPr/>
        <a:lstStyle/>
        <a:p>
          <a:endParaRPr lang="tr-TR" b="1"/>
        </a:p>
      </dgm:t>
    </dgm:pt>
    <dgm:pt modelId="{EDC5B74A-F84C-45DE-B8DE-62664688B791}" type="pres">
      <dgm:prSet presAssocID="{A7BC00E5-9BB7-4A62-9FEB-FA1C71F25336}" presName="linear" presStyleCnt="0">
        <dgm:presLayoutVars>
          <dgm:dir/>
          <dgm:animLvl val="lvl"/>
          <dgm:resizeHandles val="exact"/>
        </dgm:presLayoutVars>
      </dgm:prSet>
      <dgm:spPr/>
    </dgm:pt>
    <dgm:pt modelId="{0ECAA468-B7E4-4D20-98E5-268D29BA2A48}" type="pres">
      <dgm:prSet presAssocID="{FC0B873D-7363-49EF-B6E2-A913D930B9DE}" presName="parentLin" presStyleCnt="0"/>
      <dgm:spPr/>
    </dgm:pt>
    <dgm:pt modelId="{D0775FF7-B72A-4C13-A355-CD91BC4102E1}" type="pres">
      <dgm:prSet presAssocID="{FC0B873D-7363-49EF-B6E2-A913D930B9DE}" presName="parentLeftMargin" presStyleLbl="node1" presStyleIdx="0" presStyleCnt="3"/>
      <dgm:spPr/>
    </dgm:pt>
    <dgm:pt modelId="{05C43303-0EB1-4519-AC44-CFB50613ED11}" type="pres">
      <dgm:prSet presAssocID="{FC0B873D-7363-49EF-B6E2-A913D930B9DE}" presName="parentText" presStyleLbl="node1" presStyleIdx="0" presStyleCnt="3" custScaleX="142857">
        <dgm:presLayoutVars>
          <dgm:chMax val="0"/>
          <dgm:bulletEnabled val="1"/>
        </dgm:presLayoutVars>
      </dgm:prSet>
      <dgm:spPr/>
    </dgm:pt>
    <dgm:pt modelId="{4D41A9A8-2039-4F7B-B64D-63FBBD5C0832}" type="pres">
      <dgm:prSet presAssocID="{FC0B873D-7363-49EF-B6E2-A913D930B9DE}" presName="negativeSpace" presStyleCnt="0"/>
      <dgm:spPr/>
    </dgm:pt>
    <dgm:pt modelId="{8C47876F-117B-40F7-98A0-675FFD34710A}" type="pres">
      <dgm:prSet presAssocID="{FC0B873D-7363-49EF-B6E2-A913D930B9DE}" presName="childText" presStyleLbl="conFgAcc1" presStyleIdx="0" presStyleCnt="3">
        <dgm:presLayoutVars>
          <dgm:bulletEnabled val="1"/>
        </dgm:presLayoutVars>
      </dgm:prSet>
      <dgm:spPr>
        <a:ln>
          <a:solidFill>
            <a:schemeClr val="bg1">
              <a:lumMod val="65000"/>
            </a:schemeClr>
          </a:solidFill>
        </a:ln>
      </dgm:spPr>
    </dgm:pt>
    <dgm:pt modelId="{2AE5AEB4-3133-4B00-8387-4577CE3022F1}" type="pres">
      <dgm:prSet presAssocID="{EA496B0C-8DBF-4712-A24C-6909F3B1F11E}" presName="spaceBetweenRectangles" presStyleCnt="0"/>
      <dgm:spPr/>
    </dgm:pt>
    <dgm:pt modelId="{E5D60FC9-02EB-4323-87FD-7596AE963EA4}" type="pres">
      <dgm:prSet presAssocID="{269141B6-00CF-471E-A051-AEA5F379001D}" presName="parentLin" presStyleCnt="0"/>
      <dgm:spPr/>
    </dgm:pt>
    <dgm:pt modelId="{9B540A0B-EE73-4C51-90E0-B15040534841}" type="pres">
      <dgm:prSet presAssocID="{269141B6-00CF-471E-A051-AEA5F379001D}" presName="parentLeftMargin" presStyleLbl="node1" presStyleIdx="0" presStyleCnt="3"/>
      <dgm:spPr/>
    </dgm:pt>
    <dgm:pt modelId="{33854D9A-C535-431E-93A7-649166227AEE}" type="pres">
      <dgm:prSet presAssocID="{269141B6-00CF-471E-A051-AEA5F379001D}" presName="parentText" presStyleLbl="node1" presStyleIdx="1" presStyleCnt="3" custScaleX="142857">
        <dgm:presLayoutVars>
          <dgm:chMax val="0"/>
          <dgm:bulletEnabled val="1"/>
        </dgm:presLayoutVars>
      </dgm:prSet>
      <dgm:spPr/>
    </dgm:pt>
    <dgm:pt modelId="{6C0CD6E5-B2ED-4F0C-AB9D-1AAED5B80FC1}" type="pres">
      <dgm:prSet presAssocID="{269141B6-00CF-471E-A051-AEA5F379001D}" presName="negativeSpace" presStyleCnt="0"/>
      <dgm:spPr/>
    </dgm:pt>
    <dgm:pt modelId="{C7284F5F-3CA2-4685-B444-7FA40EC0B8B2}" type="pres">
      <dgm:prSet presAssocID="{269141B6-00CF-471E-A051-AEA5F379001D}" presName="childText" presStyleLbl="conFgAcc1" presStyleIdx="1" presStyleCnt="3">
        <dgm:presLayoutVars>
          <dgm:bulletEnabled val="1"/>
        </dgm:presLayoutVars>
      </dgm:prSet>
      <dgm:spPr/>
    </dgm:pt>
    <dgm:pt modelId="{CF5EF765-D532-4AA3-A008-D5D5EE491782}" type="pres">
      <dgm:prSet presAssocID="{B64AEABA-DEC2-4D4F-95DA-B5BF9E1E78B0}" presName="spaceBetweenRectangles" presStyleCnt="0"/>
      <dgm:spPr/>
    </dgm:pt>
    <dgm:pt modelId="{8DBF3048-67EC-4A36-AEB1-24F1DA1D07ED}" type="pres">
      <dgm:prSet presAssocID="{A1B2C352-473D-4244-A96C-D1A157685675}" presName="parentLin" presStyleCnt="0"/>
      <dgm:spPr/>
    </dgm:pt>
    <dgm:pt modelId="{8FA0C882-4711-4AA9-8E7C-B3A7B90D2C73}" type="pres">
      <dgm:prSet presAssocID="{A1B2C352-473D-4244-A96C-D1A157685675}" presName="parentLeftMargin" presStyleLbl="node1" presStyleIdx="1" presStyleCnt="3"/>
      <dgm:spPr/>
    </dgm:pt>
    <dgm:pt modelId="{49287DE4-0B06-43DA-A1C2-A67C064E4C96}" type="pres">
      <dgm:prSet presAssocID="{A1B2C352-473D-4244-A96C-D1A157685675}" presName="parentText" presStyleLbl="node1" presStyleIdx="2" presStyleCnt="3" custScaleX="142857">
        <dgm:presLayoutVars>
          <dgm:chMax val="0"/>
          <dgm:bulletEnabled val="1"/>
        </dgm:presLayoutVars>
      </dgm:prSet>
      <dgm:spPr/>
    </dgm:pt>
    <dgm:pt modelId="{A2B579BE-2DF5-4ABA-A454-F68FC5CF0E59}" type="pres">
      <dgm:prSet presAssocID="{A1B2C352-473D-4244-A96C-D1A157685675}" presName="negativeSpace" presStyleCnt="0"/>
      <dgm:spPr/>
    </dgm:pt>
    <dgm:pt modelId="{719FCA32-DC07-4170-BEBE-3F588AA4EFAF}" type="pres">
      <dgm:prSet presAssocID="{A1B2C352-473D-4244-A96C-D1A157685675}" presName="childText" presStyleLbl="conFgAcc1" presStyleIdx="2" presStyleCnt="3">
        <dgm:presLayoutVars>
          <dgm:bulletEnabled val="1"/>
        </dgm:presLayoutVars>
      </dgm:prSet>
      <dgm:spPr>
        <a:ln>
          <a:solidFill>
            <a:schemeClr val="bg1">
              <a:lumMod val="65000"/>
            </a:schemeClr>
          </a:solidFill>
        </a:ln>
      </dgm:spPr>
    </dgm:pt>
  </dgm:ptLst>
  <dgm:cxnLst>
    <dgm:cxn modelId="{A82CFE14-77DA-4CAF-A5B2-87E940B730EF}" type="presOf" srcId="{FC0B873D-7363-49EF-B6E2-A913D930B9DE}" destId="{05C43303-0EB1-4519-AC44-CFB50613ED11}" srcOrd="1" destOrd="0" presId="urn:microsoft.com/office/officeart/2005/8/layout/list1"/>
    <dgm:cxn modelId="{3BCFAC40-8279-43B4-A283-C440A6EAEA80}" srcId="{A7BC00E5-9BB7-4A62-9FEB-FA1C71F25336}" destId="{269141B6-00CF-471E-A051-AEA5F379001D}" srcOrd="1" destOrd="0" parTransId="{F2E26100-F9C6-4E9F-8CF1-10C2FFF4E963}" sibTransId="{B64AEABA-DEC2-4D4F-95DA-B5BF9E1E78B0}"/>
    <dgm:cxn modelId="{595D726F-48CE-4C2D-8481-7CBF27FA213F}" srcId="{A7BC00E5-9BB7-4A62-9FEB-FA1C71F25336}" destId="{A1B2C352-473D-4244-A96C-D1A157685675}" srcOrd="2" destOrd="0" parTransId="{A89F78AB-6AB9-497D-AC5F-885EA10E05CA}" sibTransId="{6B724A5D-501C-4FA9-AF54-0A3FE2943BAF}"/>
    <dgm:cxn modelId="{AE006C91-FC50-4880-9001-0DF96E53D76F}" type="presOf" srcId="{A1B2C352-473D-4244-A96C-D1A157685675}" destId="{8FA0C882-4711-4AA9-8E7C-B3A7B90D2C73}" srcOrd="0" destOrd="0" presId="urn:microsoft.com/office/officeart/2005/8/layout/list1"/>
    <dgm:cxn modelId="{F647A3BC-236A-4409-A3DF-541CB1B440F8}" srcId="{A7BC00E5-9BB7-4A62-9FEB-FA1C71F25336}" destId="{FC0B873D-7363-49EF-B6E2-A913D930B9DE}" srcOrd="0" destOrd="0" parTransId="{961BCD94-50E9-4E82-A2D5-0C9B4CF72415}" sibTransId="{EA496B0C-8DBF-4712-A24C-6909F3B1F11E}"/>
    <dgm:cxn modelId="{1D5D6DCA-6B59-45AA-AFEB-12BF101C8573}" type="presOf" srcId="{A1B2C352-473D-4244-A96C-D1A157685675}" destId="{49287DE4-0B06-43DA-A1C2-A67C064E4C96}" srcOrd="1" destOrd="0" presId="urn:microsoft.com/office/officeart/2005/8/layout/list1"/>
    <dgm:cxn modelId="{AA5A7ECA-690B-4B4F-AEB7-88B6B1876E75}" type="presOf" srcId="{269141B6-00CF-471E-A051-AEA5F379001D}" destId="{33854D9A-C535-431E-93A7-649166227AEE}" srcOrd="1" destOrd="0" presId="urn:microsoft.com/office/officeart/2005/8/layout/list1"/>
    <dgm:cxn modelId="{218013D9-A8DE-45B6-AFFC-7FA372E969EE}" type="presOf" srcId="{A7BC00E5-9BB7-4A62-9FEB-FA1C71F25336}" destId="{EDC5B74A-F84C-45DE-B8DE-62664688B791}" srcOrd="0" destOrd="0" presId="urn:microsoft.com/office/officeart/2005/8/layout/list1"/>
    <dgm:cxn modelId="{2E8572EC-201B-45DA-A4EE-134CE11C47A4}" type="presOf" srcId="{269141B6-00CF-471E-A051-AEA5F379001D}" destId="{9B540A0B-EE73-4C51-90E0-B15040534841}" srcOrd="0" destOrd="0" presId="urn:microsoft.com/office/officeart/2005/8/layout/list1"/>
    <dgm:cxn modelId="{B6DAF2F1-15A1-4D94-97D7-0499765A2A52}" type="presOf" srcId="{FC0B873D-7363-49EF-B6E2-A913D930B9DE}" destId="{D0775FF7-B72A-4C13-A355-CD91BC4102E1}" srcOrd="0" destOrd="0" presId="urn:microsoft.com/office/officeart/2005/8/layout/list1"/>
    <dgm:cxn modelId="{2547072B-7DF0-4BFF-8DE9-77CC2A863E60}" type="presParOf" srcId="{EDC5B74A-F84C-45DE-B8DE-62664688B791}" destId="{0ECAA468-B7E4-4D20-98E5-268D29BA2A48}" srcOrd="0" destOrd="0" presId="urn:microsoft.com/office/officeart/2005/8/layout/list1"/>
    <dgm:cxn modelId="{B9BBFEB5-29AF-4165-B6E4-A417B684988E}" type="presParOf" srcId="{0ECAA468-B7E4-4D20-98E5-268D29BA2A48}" destId="{D0775FF7-B72A-4C13-A355-CD91BC4102E1}" srcOrd="0" destOrd="0" presId="urn:microsoft.com/office/officeart/2005/8/layout/list1"/>
    <dgm:cxn modelId="{6ED14374-EC37-4311-B713-3FF54177D0B9}" type="presParOf" srcId="{0ECAA468-B7E4-4D20-98E5-268D29BA2A48}" destId="{05C43303-0EB1-4519-AC44-CFB50613ED11}" srcOrd="1" destOrd="0" presId="urn:microsoft.com/office/officeart/2005/8/layout/list1"/>
    <dgm:cxn modelId="{C1A99B1A-7D09-4AED-A667-B1627593C52E}" type="presParOf" srcId="{EDC5B74A-F84C-45DE-B8DE-62664688B791}" destId="{4D41A9A8-2039-4F7B-B64D-63FBBD5C0832}" srcOrd="1" destOrd="0" presId="urn:microsoft.com/office/officeart/2005/8/layout/list1"/>
    <dgm:cxn modelId="{792F6A0D-5BDA-4B0A-B487-BB66F6A0B4B6}" type="presParOf" srcId="{EDC5B74A-F84C-45DE-B8DE-62664688B791}" destId="{8C47876F-117B-40F7-98A0-675FFD34710A}" srcOrd="2" destOrd="0" presId="urn:microsoft.com/office/officeart/2005/8/layout/list1"/>
    <dgm:cxn modelId="{C42D39BF-48B2-4979-8E4E-3DD0FF7E8124}" type="presParOf" srcId="{EDC5B74A-F84C-45DE-B8DE-62664688B791}" destId="{2AE5AEB4-3133-4B00-8387-4577CE3022F1}" srcOrd="3" destOrd="0" presId="urn:microsoft.com/office/officeart/2005/8/layout/list1"/>
    <dgm:cxn modelId="{2D094A73-C5EA-4A88-A824-60416F9C635A}" type="presParOf" srcId="{EDC5B74A-F84C-45DE-B8DE-62664688B791}" destId="{E5D60FC9-02EB-4323-87FD-7596AE963EA4}" srcOrd="4" destOrd="0" presId="urn:microsoft.com/office/officeart/2005/8/layout/list1"/>
    <dgm:cxn modelId="{429DCAF5-39D0-41F2-A3D7-4440B5186C76}" type="presParOf" srcId="{E5D60FC9-02EB-4323-87FD-7596AE963EA4}" destId="{9B540A0B-EE73-4C51-90E0-B15040534841}" srcOrd="0" destOrd="0" presId="urn:microsoft.com/office/officeart/2005/8/layout/list1"/>
    <dgm:cxn modelId="{F8D659CF-189A-43D6-8FB7-A62C0B3741F0}" type="presParOf" srcId="{E5D60FC9-02EB-4323-87FD-7596AE963EA4}" destId="{33854D9A-C535-431E-93A7-649166227AEE}" srcOrd="1" destOrd="0" presId="urn:microsoft.com/office/officeart/2005/8/layout/list1"/>
    <dgm:cxn modelId="{A070F506-A974-41C0-9E91-BC680D09B8AC}" type="presParOf" srcId="{EDC5B74A-F84C-45DE-B8DE-62664688B791}" destId="{6C0CD6E5-B2ED-4F0C-AB9D-1AAED5B80FC1}" srcOrd="5" destOrd="0" presId="urn:microsoft.com/office/officeart/2005/8/layout/list1"/>
    <dgm:cxn modelId="{67C730DC-6673-4673-8569-D542AA5B9219}" type="presParOf" srcId="{EDC5B74A-F84C-45DE-B8DE-62664688B791}" destId="{C7284F5F-3CA2-4685-B444-7FA40EC0B8B2}" srcOrd="6" destOrd="0" presId="urn:microsoft.com/office/officeart/2005/8/layout/list1"/>
    <dgm:cxn modelId="{CE951432-3774-4CD0-9B31-9C70A2A1A534}" type="presParOf" srcId="{EDC5B74A-F84C-45DE-B8DE-62664688B791}" destId="{CF5EF765-D532-4AA3-A008-D5D5EE491782}" srcOrd="7" destOrd="0" presId="urn:microsoft.com/office/officeart/2005/8/layout/list1"/>
    <dgm:cxn modelId="{B0911499-C3E6-4CB0-BA5A-EEA649213DAA}" type="presParOf" srcId="{EDC5B74A-F84C-45DE-B8DE-62664688B791}" destId="{8DBF3048-67EC-4A36-AEB1-24F1DA1D07ED}" srcOrd="8" destOrd="0" presId="urn:microsoft.com/office/officeart/2005/8/layout/list1"/>
    <dgm:cxn modelId="{76889CB9-C382-49AE-95C4-EE606F31CBEF}" type="presParOf" srcId="{8DBF3048-67EC-4A36-AEB1-24F1DA1D07ED}" destId="{8FA0C882-4711-4AA9-8E7C-B3A7B90D2C73}" srcOrd="0" destOrd="0" presId="urn:microsoft.com/office/officeart/2005/8/layout/list1"/>
    <dgm:cxn modelId="{3A615E9C-2CCB-47A7-B8C1-C717634F2218}" type="presParOf" srcId="{8DBF3048-67EC-4A36-AEB1-24F1DA1D07ED}" destId="{49287DE4-0B06-43DA-A1C2-A67C064E4C96}" srcOrd="1" destOrd="0" presId="urn:microsoft.com/office/officeart/2005/8/layout/list1"/>
    <dgm:cxn modelId="{6E3DD71F-00F1-4EFC-834B-030098B9A9AA}" type="presParOf" srcId="{EDC5B74A-F84C-45DE-B8DE-62664688B791}" destId="{A2B579BE-2DF5-4ABA-A454-F68FC5CF0E59}" srcOrd="9" destOrd="0" presId="urn:microsoft.com/office/officeart/2005/8/layout/list1"/>
    <dgm:cxn modelId="{C12B186D-1618-4874-B53E-DBF31D9DB4CC}" type="presParOf" srcId="{EDC5B74A-F84C-45DE-B8DE-62664688B791}" destId="{719FCA32-DC07-4170-BEBE-3F588AA4EFAF}"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C00E5-9BB7-4A62-9FEB-FA1C71F253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FC0B873D-7363-49EF-B6E2-A913D930B9DE}">
      <dgm:prSet phldrT="[Metin]" custT="1"/>
      <dgm:spPr>
        <a:solidFill>
          <a:schemeClr val="bg1">
            <a:lumMod val="65000"/>
          </a:schemeClr>
        </a:solidFill>
      </dgm:spPr>
      <dgm:t>
        <a:bodyPr/>
        <a:lstStyle/>
        <a:p>
          <a:r>
            <a:rPr lang="tr-TR" sz="3200" b="1">
              <a:latin typeface="+mn-lt"/>
              <a:ea typeface="Tahoma" panose="020B0604030504040204" pitchFamily="34" charset="0"/>
              <a:cs typeface="Tahoma" panose="020B0604030504040204" pitchFamily="34" charset="0"/>
            </a:rPr>
            <a:t>1. Dahilde İşleme Rejimi Nedir?</a:t>
          </a:r>
          <a:endParaRPr lang="tr-TR" sz="3200" b="1" dirty="0">
            <a:latin typeface="+mn-lt"/>
            <a:ea typeface="Tahoma" panose="020B0604030504040204" pitchFamily="34" charset="0"/>
            <a:cs typeface="Tahoma" panose="020B0604030504040204" pitchFamily="34" charset="0"/>
          </a:endParaRPr>
        </a:p>
      </dgm:t>
    </dgm:pt>
    <dgm:pt modelId="{961BCD94-50E9-4E82-A2D5-0C9B4CF72415}" type="parTrans" cxnId="{F647A3BC-236A-4409-A3DF-541CB1B440F8}">
      <dgm:prSet/>
      <dgm:spPr/>
      <dgm:t>
        <a:bodyPr/>
        <a:lstStyle/>
        <a:p>
          <a:endParaRPr lang="tr-TR" b="1"/>
        </a:p>
      </dgm:t>
    </dgm:pt>
    <dgm:pt modelId="{EA496B0C-8DBF-4712-A24C-6909F3B1F11E}" type="sibTrans" cxnId="{F647A3BC-236A-4409-A3DF-541CB1B440F8}">
      <dgm:prSet/>
      <dgm:spPr/>
      <dgm:t>
        <a:bodyPr/>
        <a:lstStyle/>
        <a:p>
          <a:endParaRPr lang="tr-TR" b="1"/>
        </a:p>
      </dgm:t>
    </dgm:pt>
    <dgm:pt modelId="{269141B6-00CF-471E-A051-AEA5F379001D}">
      <dgm:prSet phldrT="[Metin]" custT="1"/>
      <dgm:spPr>
        <a:solidFill>
          <a:schemeClr val="bg1">
            <a:lumMod val="6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a:t>2. Dahilde İşleme Rejimi İstatistikleri</a:t>
          </a:r>
        </a:p>
      </dgm:t>
    </dgm:pt>
    <dgm:pt modelId="{F2E26100-F9C6-4E9F-8CF1-10C2FFF4E963}" type="parTrans" cxnId="{3BCFAC40-8279-43B4-A283-C440A6EAEA80}">
      <dgm:prSet/>
      <dgm:spPr/>
      <dgm:t>
        <a:bodyPr/>
        <a:lstStyle/>
        <a:p>
          <a:endParaRPr lang="tr-TR" b="1"/>
        </a:p>
      </dgm:t>
    </dgm:pt>
    <dgm:pt modelId="{B64AEABA-DEC2-4D4F-95DA-B5BF9E1E78B0}" type="sibTrans" cxnId="{3BCFAC40-8279-43B4-A283-C440A6EAEA80}">
      <dgm:prSet/>
      <dgm:spPr/>
      <dgm:t>
        <a:bodyPr/>
        <a:lstStyle/>
        <a:p>
          <a:endParaRPr lang="tr-TR" b="1"/>
        </a:p>
      </dgm:t>
    </dgm:pt>
    <dgm:pt modelId="{A1B2C352-473D-4244-A96C-D1A157685675}">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a:latin typeface="+mn-lt"/>
              <a:cs typeface="Times New Roman" panose="02020603050405020304" pitchFamily="18" charset="0"/>
            </a:rPr>
            <a:t>3. Dahilde İşleme Rejimi Mevzuatı</a:t>
          </a:r>
          <a:endParaRPr lang="tr-TR" sz="3200" b="1" dirty="0">
            <a:latin typeface="+mn-lt"/>
            <a:cs typeface="Times New Roman" panose="02020603050405020304" pitchFamily="18" charset="0"/>
          </a:endParaRPr>
        </a:p>
      </dgm:t>
    </dgm:pt>
    <dgm:pt modelId="{A89F78AB-6AB9-497D-AC5F-885EA10E05CA}" type="parTrans" cxnId="{595D726F-48CE-4C2D-8481-7CBF27FA213F}">
      <dgm:prSet/>
      <dgm:spPr/>
      <dgm:t>
        <a:bodyPr/>
        <a:lstStyle/>
        <a:p>
          <a:endParaRPr lang="tr-TR" b="1"/>
        </a:p>
      </dgm:t>
    </dgm:pt>
    <dgm:pt modelId="{6B724A5D-501C-4FA9-AF54-0A3FE2943BAF}" type="sibTrans" cxnId="{595D726F-48CE-4C2D-8481-7CBF27FA213F}">
      <dgm:prSet/>
      <dgm:spPr/>
      <dgm:t>
        <a:bodyPr/>
        <a:lstStyle/>
        <a:p>
          <a:endParaRPr lang="tr-TR" b="1"/>
        </a:p>
      </dgm:t>
    </dgm:pt>
    <dgm:pt modelId="{EDC5B74A-F84C-45DE-B8DE-62664688B791}" type="pres">
      <dgm:prSet presAssocID="{A7BC00E5-9BB7-4A62-9FEB-FA1C71F25336}" presName="linear" presStyleCnt="0">
        <dgm:presLayoutVars>
          <dgm:dir/>
          <dgm:animLvl val="lvl"/>
          <dgm:resizeHandles val="exact"/>
        </dgm:presLayoutVars>
      </dgm:prSet>
      <dgm:spPr/>
    </dgm:pt>
    <dgm:pt modelId="{0ECAA468-B7E4-4D20-98E5-268D29BA2A48}" type="pres">
      <dgm:prSet presAssocID="{FC0B873D-7363-49EF-B6E2-A913D930B9DE}" presName="parentLin" presStyleCnt="0"/>
      <dgm:spPr/>
    </dgm:pt>
    <dgm:pt modelId="{D0775FF7-B72A-4C13-A355-CD91BC4102E1}" type="pres">
      <dgm:prSet presAssocID="{FC0B873D-7363-49EF-B6E2-A913D930B9DE}" presName="parentLeftMargin" presStyleLbl="node1" presStyleIdx="0" presStyleCnt="3"/>
      <dgm:spPr/>
    </dgm:pt>
    <dgm:pt modelId="{05C43303-0EB1-4519-AC44-CFB50613ED11}" type="pres">
      <dgm:prSet presAssocID="{FC0B873D-7363-49EF-B6E2-A913D930B9DE}" presName="parentText" presStyleLbl="node1" presStyleIdx="0" presStyleCnt="3" custScaleX="142857">
        <dgm:presLayoutVars>
          <dgm:chMax val="0"/>
          <dgm:bulletEnabled val="1"/>
        </dgm:presLayoutVars>
      </dgm:prSet>
      <dgm:spPr/>
    </dgm:pt>
    <dgm:pt modelId="{4D41A9A8-2039-4F7B-B64D-63FBBD5C0832}" type="pres">
      <dgm:prSet presAssocID="{FC0B873D-7363-49EF-B6E2-A913D930B9DE}" presName="negativeSpace" presStyleCnt="0"/>
      <dgm:spPr/>
    </dgm:pt>
    <dgm:pt modelId="{8C47876F-117B-40F7-98A0-675FFD34710A}" type="pres">
      <dgm:prSet presAssocID="{FC0B873D-7363-49EF-B6E2-A913D930B9DE}" presName="childText" presStyleLbl="conFgAcc1" presStyleIdx="0" presStyleCnt="3">
        <dgm:presLayoutVars>
          <dgm:bulletEnabled val="1"/>
        </dgm:presLayoutVars>
      </dgm:prSet>
      <dgm:spPr>
        <a:ln>
          <a:solidFill>
            <a:schemeClr val="bg1">
              <a:lumMod val="65000"/>
            </a:schemeClr>
          </a:solidFill>
        </a:ln>
      </dgm:spPr>
    </dgm:pt>
    <dgm:pt modelId="{2AE5AEB4-3133-4B00-8387-4577CE3022F1}" type="pres">
      <dgm:prSet presAssocID="{EA496B0C-8DBF-4712-A24C-6909F3B1F11E}" presName="spaceBetweenRectangles" presStyleCnt="0"/>
      <dgm:spPr/>
    </dgm:pt>
    <dgm:pt modelId="{E5D60FC9-02EB-4323-87FD-7596AE963EA4}" type="pres">
      <dgm:prSet presAssocID="{269141B6-00CF-471E-A051-AEA5F379001D}" presName="parentLin" presStyleCnt="0"/>
      <dgm:spPr/>
    </dgm:pt>
    <dgm:pt modelId="{9B540A0B-EE73-4C51-90E0-B15040534841}" type="pres">
      <dgm:prSet presAssocID="{269141B6-00CF-471E-A051-AEA5F379001D}" presName="parentLeftMargin" presStyleLbl="node1" presStyleIdx="0" presStyleCnt="3"/>
      <dgm:spPr/>
    </dgm:pt>
    <dgm:pt modelId="{33854D9A-C535-431E-93A7-649166227AEE}" type="pres">
      <dgm:prSet presAssocID="{269141B6-00CF-471E-A051-AEA5F379001D}" presName="parentText" presStyleLbl="node1" presStyleIdx="1" presStyleCnt="3" custScaleX="142857">
        <dgm:presLayoutVars>
          <dgm:chMax val="0"/>
          <dgm:bulletEnabled val="1"/>
        </dgm:presLayoutVars>
      </dgm:prSet>
      <dgm:spPr/>
    </dgm:pt>
    <dgm:pt modelId="{6C0CD6E5-B2ED-4F0C-AB9D-1AAED5B80FC1}" type="pres">
      <dgm:prSet presAssocID="{269141B6-00CF-471E-A051-AEA5F379001D}" presName="negativeSpace" presStyleCnt="0"/>
      <dgm:spPr/>
    </dgm:pt>
    <dgm:pt modelId="{C7284F5F-3CA2-4685-B444-7FA40EC0B8B2}" type="pres">
      <dgm:prSet presAssocID="{269141B6-00CF-471E-A051-AEA5F379001D}" presName="childText" presStyleLbl="conFgAcc1" presStyleIdx="1" presStyleCnt="3">
        <dgm:presLayoutVars>
          <dgm:bulletEnabled val="1"/>
        </dgm:presLayoutVars>
      </dgm:prSet>
      <dgm:spPr>
        <a:ln>
          <a:solidFill>
            <a:schemeClr val="bg1">
              <a:lumMod val="65000"/>
            </a:schemeClr>
          </a:solidFill>
        </a:ln>
      </dgm:spPr>
    </dgm:pt>
    <dgm:pt modelId="{CF5EF765-D532-4AA3-A008-D5D5EE491782}" type="pres">
      <dgm:prSet presAssocID="{B64AEABA-DEC2-4D4F-95DA-B5BF9E1E78B0}" presName="spaceBetweenRectangles" presStyleCnt="0"/>
      <dgm:spPr/>
    </dgm:pt>
    <dgm:pt modelId="{8DBF3048-67EC-4A36-AEB1-24F1DA1D07ED}" type="pres">
      <dgm:prSet presAssocID="{A1B2C352-473D-4244-A96C-D1A157685675}" presName="parentLin" presStyleCnt="0"/>
      <dgm:spPr/>
    </dgm:pt>
    <dgm:pt modelId="{8FA0C882-4711-4AA9-8E7C-B3A7B90D2C73}" type="pres">
      <dgm:prSet presAssocID="{A1B2C352-473D-4244-A96C-D1A157685675}" presName="parentLeftMargin" presStyleLbl="node1" presStyleIdx="1" presStyleCnt="3"/>
      <dgm:spPr/>
    </dgm:pt>
    <dgm:pt modelId="{49287DE4-0B06-43DA-A1C2-A67C064E4C96}" type="pres">
      <dgm:prSet presAssocID="{A1B2C352-473D-4244-A96C-D1A157685675}" presName="parentText" presStyleLbl="node1" presStyleIdx="2" presStyleCnt="3" custScaleX="142857">
        <dgm:presLayoutVars>
          <dgm:chMax val="0"/>
          <dgm:bulletEnabled val="1"/>
        </dgm:presLayoutVars>
      </dgm:prSet>
      <dgm:spPr/>
    </dgm:pt>
    <dgm:pt modelId="{A2B579BE-2DF5-4ABA-A454-F68FC5CF0E59}" type="pres">
      <dgm:prSet presAssocID="{A1B2C352-473D-4244-A96C-D1A157685675}" presName="negativeSpace" presStyleCnt="0"/>
      <dgm:spPr/>
    </dgm:pt>
    <dgm:pt modelId="{719FCA32-DC07-4170-BEBE-3F588AA4EFAF}" type="pres">
      <dgm:prSet presAssocID="{A1B2C352-473D-4244-A96C-D1A157685675}" presName="childText" presStyleLbl="conFgAcc1" presStyleIdx="2" presStyleCnt="3">
        <dgm:presLayoutVars>
          <dgm:bulletEnabled val="1"/>
        </dgm:presLayoutVars>
      </dgm:prSet>
      <dgm:spPr/>
    </dgm:pt>
  </dgm:ptLst>
  <dgm:cxnLst>
    <dgm:cxn modelId="{3BCFAC40-8279-43B4-A283-C440A6EAEA80}" srcId="{A7BC00E5-9BB7-4A62-9FEB-FA1C71F25336}" destId="{269141B6-00CF-471E-A051-AEA5F379001D}" srcOrd="1" destOrd="0" parTransId="{F2E26100-F9C6-4E9F-8CF1-10C2FFF4E963}" sibTransId="{B64AEABA-DEC2-4D4F-95DA-B5BF9E1E78B0}"/>
    <dgm:cxn modelId="{595D726F-48CE-4C2D-8481-7CBF27FA213F}" srcId="{A7BC00E5-9BB7-4A62-9FEB-FA1C71F25336}" destId="{A1B2C352-473D-4244-A96C-D1A157685675}" srcOrd="2" destOrd="0" parTransId="{A89F78AB-6AB9-497D-AC5F-885EA10E05CA}" sibTransId="{6B724A5D-501C-4FA9-AF54-0A3FE2943BAF}"/>
    <dgm:cxn modelId="{9969CA51-CA06-40F7-875E-5158E21D7D45}" type="presOf" srcId="{A7BC00E5-9BB7-4A62-9FEB-FA1C71F25336}" destId="{EDC5B74A-F84C-45DE-B8DE-62664688B791}" srcOrd="0" destOrd="0" presId="urn:microsoft.com/office/officeart/2005/8/layout/list1"/>
    <dgm:cxn modelId="{7913F351-66ED-4DCB-BF63-7E23E05819D3}" type="presOf" srcId="{FC0B873D-7363-49EF-B6E2-A913D930B9DE}" destId="{05C43303-0EB1-4519-AC44-CFB50613ED11}" srcOrd="1" destOrd="0" presId="urn:microsoft.com/office/officeart/2005/8/layout/list1"/>
    <dgm:cxn modelId="{A56FF2AA-A847-4E4C-BAF9-0400BF4CEA84}" type="presOf" srcId="{269141B6-00CF-471E-A051-AEA5F379001D}" destId="{33854D9A-C535-431E-93A7-649166227AEE}" srcOrd="1" destOrd="0" presId="urn:microsoft.com/office/officeart/2005/8/layout/list1"/>
    <dgm:cxn modelId="{B92002B5-A177-48BB-A8A3-EE662D5905F3}" type="presOf" srcId="{A1B2C352-473D-4244-A96C-D1A157685675}" destId="{49287DE4-0B06-43DA-A1C2-A67C064E4C96}" srcOrd="1" destOrd="0" presId="urn:microsoft.com/office/officeart/2005/8/layout/list1"/>
    <dgm:cxn modelId="{141BDABA-E600-402F-9053-A1CE199C578B}" type="presOf" srcId="{A1B2C352-473D-4244-A96C-D1A157685675}" destId="{8FA0C882-4711-4AA9-8E7C-B3A7B90D2C73}" srcOrd="0" destOrd="0" presId="urn:microsoft.com/office/officeart/2005/8/layout/list1"/>
    <dgm:cxn modelId="{F647A3BC-236A-4409-A3DF-541CB1B440F8}" srcId="{A7BC00E5-9BB7-4A62-9FEB-FA1C71F25336}" destId="{FC0B873D-7363-49EF-B6E2-A913D930B9DE}" srcOrd="0" destOrd="0" parTransId="{961BCD94-50E9-4E82-A2D5-0C9B4CF72415}" sibTransId="{EA496B0C-8DBF-4712-A24C-6909F3B1F11E}"/>
    <dgm:cxn modelId="{511433C9-E2B8-483B-ACF9-214446727D52}" type="presOf" srcId="{269141B6-00CF-471E-A051-AEA5F379001D}" destId="{9B540A0B-EE73-4C51-90E0-B15040534841}" srcOrd="0" destOrd="0" presId="urn:microsoft.com/office/officeart/2005/8/layout/list1"/>
    <dgm:cxn modelId="{9DCCC1E9-56A4-4971-AE43-2665132CDC19}" type="presOf" srcId="{FC0B873D-7363-49EF-B6E2-A913D930B9DE}" destId="{D0775FF7-B72A-4C13-A355-CD91BC4102E1}" srcOrd="0" destOrd="0" presId="urn:microsoft.com/office/officeart/2005/8/layout/list1"/>
    <dgm:cxn modelId="{08443275-24FE-4AB3-8DE1-9DA8FC178523}" type="presParOf" srcId="{EDC5B74A-F84C-45DE-B8DE-62664688B791}" destId="{0ECAA468-B7E4-4D20-98E5-268D29BA2A48}" srcOrd="0" destOrd="0" presId="urn:microsoft.com/office/officeart/2005/8/layout/list1"/>
    <dgm:cxn modelId="{75FA58A7-98D1-4841-9600-1E0F91D0AA78}" type="presParOf" srcId="{0ECAA468-B7E4-4D20-98E5-268D29BA2A48}" destId="{D0775FF7-B72A-4C13-A355-CD91BC4102E1}" srcOrd="0" destOrd="0" presId="urn:microsoft.com/office/officeart/2005/8/layout/list1"/>
    <dgm:cxn modelId="{90F9D4B4-FC7E-49B7-AD56-79B2B9282471}" type="presParOf" srcId="{0ECAA468-B7E4-4D20-98E5-268D29BA2A48}" destId="{05C43303-0EB1-4519-AC44-CFB50613ED11}" srcOrd="1" destOrd="0" presId="urn:microsoft.com/office/officeart/2005/8/layout/list1"/>
    <dgm:cxn modelId="{3CA4A0E6-4420-4E6A-B8B6-20AC4507C308}" type="presParOf" srcId="{EDC5B74A-F84C-45DE-B8DE-62664688B791}" destId="{4D41A9A8-2039-4F7B-B64D-63FBBD5C0832}" srcOrd="1" destOrd="0" presId="urn:microsoft.com/office/officeart/2005/8/layout/list1"/>
    <dgm:cxn modelId="{1682D905-A744-45A9-81A2-A0FBC886B1B6}" type="presParOf" srcId="{EDC5B74A-F84C-45DE-B8DE-62664688B791}" destId="{8C47876F-117B-40F7-98A0-675FFD34710A}" srcOrd="2" destOrd="0" presId="urn:microsoft.com/office/officeart/2005/8/layout/list1"/>
    <dgm:cxn modelId="{7C6848CB-65AD-4DD4-8FDC-7141B46E946F}" type="presParOf" srcId="{EDC5B74A-F84C-45DE-B8DE-62664688B791}" destId="{2AE5AEB4-3133-4B00-8387-4577CE3022F1}" srcOrd="3" destOrd="0" presId="urn:microsoft.com/office/officeart/2005/8/layout/list1"/>
    <dgm:cxn modelId="{004C824C-8F21-4D8D-BFE4-3A70BEB301E2}" type="presParOf" srcId="{EDC5B74A-F84C-45DE-B8DE-62664688B791}" destId="{E5D60FC9-02EB-4323-87FD-7596AE963EA4}" srcOrd="4" destOrd="0" presId="urn:microsoft.com/office/officeart/2005/8/layout/list1"/>
    <dgm:cxn modelId="{C7E8D1AA-B7B3-4054-A4F7-D7DEC19073A8}" type="presParOf" srcId="{E5D60FC9-02EB-4323-87FD-7596AE963EA4}" destId="{9B540A0B-EE73-4C51-90E0-B15040534841}" srcOrd="0" destOrd="0" presId="urn:microsoft.com/office/officeart/2005/8/layout/list1"/>
    <dgm:cxn modelId="{38B09069-568E-435F-9B46-66F21EA8D662}" type="presParOf" srcId="{E5D60FC9-02EB-4323-87FD-7596AE963EA4}" destId="{33854D9A-C535-431E-93A7-649166227AEE}" srcOrd="1" destOrd="0" presId="urn:microsoft.com/office/officeart/2005/8/layout/list1"/>
    <dgm:cxn modelId="{D63BA99F-E31A-4241-88D4-93771A0553F6}" type="presParOf" srcId="{EDC5B74A-F84C-45DE-B8DE-62664688B791}" destId="{6C0CD6E5-B2ED-4F0C-AB9D-1AAED5B80FC1}" srcOrd="5" destOrd="0" presId="urn:microsoft.com/office/officeart/2005/8/layout/list1"/>
    <dgm:cxn modelId="{228EE407-B365-4E32-92AC-0F5AF60CA9C9}" type="presParOf" srcId="{EDC5B74A-F84C-45DE-B8DE-62664688B791}" destId="{C7284F5F-3CA2-4685-B444-7FA40EC0B8B2}" srcOrd="6" destOrd="0" presId="urn:microsoft.com/office/officeart/2005/8/layout/list1"/>
    <dgm:cxn modelId="{766DD54E-9FE2-46E2-BF49-B38A3E43E39F}" type="presParOf" srcId="{EDC5B74A-F84C-45DE-B8DE-62664688B791}" destId="{CF5EF765-D532-4AA3-A008-D5D5EE491782}" srcOrd="7" destOrd="0" presId="urn:microsoft.com/office/officeart/2005/8/layout/list1"/>
    <dgm:cxn modelId="{DDC142F5-F24D-4F2D-A931-41BE6C038B79}" type="presParOf" srcId="{EDC5B74A-F84C-45DE-B8DE-62664688B791}" destId="{8DBF3048-67EC-4A36-AEB1-24F1DA1D07ED}" srcOrd="8" destOrd="0" presId="urn:microsoft.com/office/officeart/2005/8/layout/list1"/>
    <dgm:cxn modelId="{25054D22-FB0D-4FBA-A853-9EEA22054441}" type="presParOf" srcId="{8DBF3048-67EC-4A36-AEB1-24F1DA1D07ED}" destId="{8FA0C882-4711-4AA9-8E7C-B3A7B90D2C73}" srcOrd="0" destOrd="0" presId="urn:microsoft.com/office/officeart/2005/8/layout/list1"/>
    <dgm:cxn modelId="{E920F4A5-75E8-4987-BA45-CFDD47A2AE0A}" type="presParOf" srcId="{8DBF3048-67EC-4A36-AEB1-24F1DA1D07ED}" destId="{49287DE4-0B06-43DA-A1C2-A67C064E4C96}" srcOrd="1" destOrd="0" presId="urn:microsoft.com/office/officeart/2005/8/layout/list1"/>
    <dgm:cxn modelId="{F1AE52AA-0FF0-461A-BDE4-95701B247619}" type="presParOf" srcId="{EDC5B74A-F84C-45DE-B8DE-62664688B791}" destId="{A2B579BE-2DF5-4ABA-A454-F68FC5CF0E59}" srcOrd="9" destOrd="0" presId="urn:microsoft.com/office/officeart/2005/8/layout/list1"/>
    <dgm:cxn modelId="{503DC54A-7647-4315-8E46-E5FF10273692}" type="presParOf" srcId="{EDC5B74A-F84C-45DE-B8DE-62664688B791}" destId="{719FCA32-DC07-4170-BEBE-3F588AA4EFAF}"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876F-117B-40F7-98A0-675FFD34710A}">
      <dsp:nvSpPr>
        <dsp:cNvPr id="0" name=""/>
        <dsp:cNvSpPr/>
      </dsp:nvSpPr>
      <dsp:spPr>
        <a:xfrm>
          <a:off x="0" y="505676"/>
          <a:ext cx="8429625" cy="8064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C43303-0EB1-4519-AC44-CFB50613ED11}">
      <dsp:nvSpPr>
        <dsp:cNvPr id="0" name=""/>
        <dsp:cNvSpPr/>
      </dsp:nvSpPr>
      <dsp:spPr>
        <a:xfrm>
          <a:off x="403378" y="0"/>
          <a:ext cx="8026246" cy="94464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lvl="0" indent="0" algn="l" defTabSz="1422400">
            <a:lnSpc>
              <a:spcPct val="90000"/>
            </a:lnSpc>
            <a:spcBef>
              <a:spcPct val="0"/>
            </a:spcBef>
            <a:spcAft>
              <a:spcPct val="35000"/>
            </a:spcAft>
            <a:buNone/>
          </a:pPr>
          <a:r>
            <a:rPr lang="tr-TR" sz="3200" b="1" kern="1200" dirty="0">
              <a:latin typeface="+mn-lt"/>
              <a:ea typeface="Tahoma" panose="020B0604030504040204" pitchFamily="34" charset="0"/>
              <a:cs typeface="Tahoma" panose="020B0604030504040204" pitchFamily="34" charset="0"/>
            </a:rPr>
            <a:t>1. Dahilde İşleme Rejimi Nedir?</a:t>
          </a:r>
        </a:p>
      </dsp:txBody>
      <dsp:txXfrm>
        <a:off x="449492" y="46114"/>
        <a:ext cx="7934018" cy="852412"/>
      </dsp:txXfrm>
    </dsp:sp>
    <dsp:sp modelId="{C7284F5F-3CA2-4685-B444-7FA40EC0B8B2}">
      <dsp:nvSpPr>
        <dsp:cNvPr id="0" name=""/>
        <dsp:cNvSpPr/>
      </dsp:nvSpPr>
      <dsp:spPr>
        <a:xfrm>
          <a:off x="0" y="1957196"/>
          <a:ext cx="8429625" cy="806400"/>
        </a:xfrm>
        <a:prstGeom prst="rect">
          <a:avLst/>
        </a:prstGeom>
        <a:solidFill>
          <a:schemeClr val="lt1">
            <a:alpha val="90000"/>
            <a:hueOff val="0"/>
            <a:satOff val="0"/>
            <a:lumOff val="0"/>
            <a:alphaOff val="0"/>
          </a:schemeClr>
        </a:solidFill>
        <a:ln w="9525" cap="rnd" cmpd="sng" algn="ctr">
          <a:solidFill>
            <a:schemeClr val="bg1">
              <a:lumMod val="6500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854D9A-C535-431E-93A7-649166227AEE}">
      <dsp:nvSpPr>
        <dsp:cNvPr id="0" name=""/>
        <dsp:cNvSpPr/>
      </dsp:nvSpPr>
      <dsp:spPr>
        <a:xfrm>
          <a:off x="401312" y="1484876"/>
          <a:ext cx="8026246" cy="944640"/>
        </a:xfrm>
        <a:prstGeom prst="roundRect">
          <a:avLst/>
        </a:prstGeom>
        <a:solidFill>
          <a:schemeClr val="bg1">
            <a:lumMod val="6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a:t>2. Dahilde İşleme Rejimi İstatistikleri</a:t>
          </a:r>
        </a:p>
      </dsp:txBody>
      <dsp:txXfrm>
        <a:off x="447426" y="1530990"/>
        <a:ext cx="7934018" cy="852412"/>
      </dsp:txXfrm>
    </dsp:sp>
    <dsp:sp modelId="{719FCA32-DC07-4170-BEBE-3F588AA4EFAF}">
      <dsp:nvSpPr>
        <dsp:cNvPr id="0" name=""/>
        <dsp:cNvSpPr/>
      </dsp:nvSpPr>
      <dsp:spPr>
        <a:xfrm>
          <a:off x="0" y="3408715"/>
          <a:ext cx="8429625" cy="806400"/>
        </a:xfrm>
        <a:prstGeom prst="rect">
          <a:avLst/>
        </a:prstGeom>
        <a:solidFill>
          <a:schemeClr val="lt1">
            <a:alpha val="90000"/>
            <a:hueOff val="0"/>
            <a:satOff val="0"/>
            <a:lumOff val="0"/>
            <a:alphaOff val="0"/>
          </a:schemeClr>
        </a:solidFill>
        <a:ln w="9525" cap="rnd" cmpd="sng" algn="ctr">
          <a:solidFill>
            <a:schemeClr val="bg1">
              <a:lumMod val="6500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9287DE4-0B06-43DA-A1C2-A67C064E4C96}">
      <dsp:nvSpPr>
        <dsp:cNvPr id="0" name=""/>
        <dsp:cNvSpPr/>
      </dsp:nvSpPr>
      <dsp:spPr>
        <a:xfrm>
          <a:off x="401312" y="2936396"/>
          <a:ext cx="8026246" cy="944640"/>
        </a:xfrm>
        <a:prstGeom prst="roundRect">
          <a:avLst/>
        </a:prstGeom>
        <a:solidFill>
          <a:schemeClr val="bg1">
            <a:lumMod val="6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a:latin typeface="+mn-lt"/>
              <a:cs typeface="Times New Roman" panose="02020603050405020304" pitchFamily="18" charset="0"/>
            </a:rPr>
            <a:t>3. Dahilde İşleme Rejimi Mevzuatı</a:t>
          </a:r>
          <a:endParaRPr lang="tr-TR" sz="3200" b="1" kern="1200" dirty="0">
            <a:latin typeface="+mn-lt"/>
            <a:cs typeface="Times New Roman" panose="02020603050405020304" pitchFamily="18" charset="0"/>
          </a:endParaRPr>
        </a:p>
      </dsp:txBody>
      <dsp:txXfrm>
        <a:off x="447426" y="2982510"/>
        <a:ext cx="7934018"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46CCC-1EE7-48E2-8DDB-81E689498ABF}">
      <dsp:nvSpPr>
        <dsp:cNvPr id="0" name=""/>
        <dsp:cNvSpPr/>
      </dsp:nvSpPr>
      <dsp:spPr>
        <a:xfrm>
          <a:off x="0" y="0"/>
          <a:ext cx="2826914" cy="1080491"/>
        </a:xfrm>
        <a:prstGeom prst="chevron">
          <a:avLst/>
        </a:prstGeom>
        <a:solidFill>
          <a:srgbClr val="0070C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latin typeface="Calibri"/>
              <a:ea typeface="+mn-ea"/>
              <a:cs typeface="+mn-cs"/>
            </a:rPr>
            <a:t>Gümrük muafiyetli girdi ithali</a:t>
          </a:r>
        </a:p>
      </dsp:txBody>
      <dsp:txXfrm>
        <a:off x="540246" y="0"/>
        <a:ext cx="1746423" cy="1080491"/>
      </dsp:txXfrm>
    </dsp:sp>
    <dsp:sp modelId="{BB832C59-D60F-44BC-A218-76035E512D28}">
      <dsp:nvSpPr>
        <dsp:cNvPr id="0" name=""/>
        <dsp:cNvSpPr/>
      </dsp:nvSpPr>
      <dsp:spPr>
        <a:xfrm>
          <a:off x="2546542" y="0"/>
          <a:ext cx="2826914" cy="1080491"/>
        </a:xfrm>
        <a:prstGeom prst="chevron">
          <a:avLst/>
        </a:prstGeom>
        <a:solidFill>
          <a:srgbClr val="0070C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latin typeface="Calibri"/>
              <a:ea typeface="+mn-ea"/>
              <a:cs typeface="+mn-cs"/>
            </a:rPr>
            <a:t>Üretim/İşlemede maliyet avantajı</a:t>
          </a:r>
        </a:p>
      </dsp:txBody>
      <dsp:txXfrm>
        <a:off x="3086788" y="0"/>
        <a:ext cx="1746423" cy="1080491"/>
      </dsp:txXfrm>
    </dsp:sp>
    <dsp:sp modelId="{E51A5C0D-359F-40F1-B70C-FE51F0CE0130}">
      <dsp:nvSpPr>
        <dsp:cNvPr id="0" name=""/>
        <dsp:cNvSpPr/>
      </dsp:nvSpPr>
      <dsp:spPr>
        <a:xfrm>
          <a:off x="5067943" y="0"/>
          <a:ext cx="2826914" cy="1080491"/>
        </a:xfrm>
        <a:prstGeom prst="chevron">
          <a:avLst/>
        </a:prstGeom>
        <a:solidFill>
          <a:srgbClr val="0070C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latin typeface="Calibri"/>
              <a:ea typeface="+mn-ea"/>
              <a:cs typeface="+mn-cs"/>
            </a:rPr>
            <a:t>İhracatta yüksek rekabet şansı</a:t>
          </a:r>
        </a:p>
      </dsp:txBody>
      <dsp:txXfrm>
        <a:off x="5608189" y="0"/>
        <a:ext cx="1746423" cy="1080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7C64A-279E-49C6-94F4-3A92A47814AB}">
      <dsp:nvSpPr>
        <dsp:cNvPr id="0" name=""/>
        <dsp:cNvSpPr/>
      </dsp:nvSpPr>
      <dsp:spPr>
        <a:xfrm rot="5400000">
          <a:off x="118183" y="215623"/>
          <a:ext cx="1869594" cy="1448921"/>
        </a:xfrm>
        <a:prstGeom prst="chevron">
          <a:avLst/>
        </a:prstGeom>
        <a:solidFill>
          <a:srgbClr val="0070C0"/>
        </a:solidFill>
        <a:ln w="2857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1" kern="1200" dirty="0"/>
            <a:t>Vergi-Fon Muafiyetleri</a:t>
          </a:r>
        </a:p>
      </dsp:txBody>
      <dsp:txXfrm rot="-5400000">
        <a:off x="328520" y="729748"/>
        <a:ext cx="1448921" cy="420673"/>
      </dsp:txXfrm>
    </dsp:sp>
    <dsp:sp modelId="{08C39440-4252-4A87-9CAB-EF9E9F73CDF6}">
      <dsp:nvSpPr>
        <dsp:cNvPr id="0" name=""/>
        <dsp:cNvSpPr/>
      </dsp:nvSpPr>
      <dsp:spPr>
        <a:xfrm rot="5400000">
          <a:off x="4703369" y="-2673699"/>
          <a:ext cx="1172240" cy="6880824"/>
        </a:xfrm>
        <a:prstGeom prst="round2SameRect">
          <a:avLst/>
        </a:prstGeom>
        <a:solidFill>
          <a:schemeClr val="lt1">
            <a:alpha val="90000"/>
            <a:hueOff val="0"/>
            <a:satOff val="0"/>
            <a:lumOff val="0"/>
            <a:alphaOff val="0"/>
          </a:schemeClr>
        </a:solidFill>
        <a:ln w="9525" cap="rnd" cmpd="sng" algn="ctr">
          <a:solidFill>
            <a:srgbClr val="163C74"/>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b="1" kern="1200" dirty="0">
              <a:solidFill>
                <a:srgbClr val="002060"/>
              </a:solidFill>
              <a:latin typeface="+mj-lt"/>
            </a:rPr>
            <a:t> İthalatta Gümrük ve Eş Etkili Vergi Muafiyeti</a:t>
          </a:r>
          <a:endParaRPr lang="tr-TR" sz="2200" kern="1200" dirty="0">
            <a:solidFill>
              <a:srgbClr val="002060"/>
            </a:solidFill>
          </a:endParaRPr>
        </a:p>
        <a:p>
          <a:pPr marL="228600" lvl="1" indent="-228600" algn="l" defTabSz="977900">
            <a:lnSpc>
              <a:spcPct val="90000"/>
            </a:lnSpc>
            <a:spcBef>
              <a:spcPct val="0"/>
            </a:spcBef>
            <a:spcAft>
              <a:spcPct val="15000"/>
            </a:spcAft>
            <a:buChar char="•"/>
          </a:pPr>
          <a:r>
            <a:rPr lang="tr-TR" sz="2200" b="1" kern="1200" dirty="0">
              <a:solidFill>
                <a:srgbClr val="002060"/>
              </a:solidFill>
              <a:latin typeface="+mj-lt"/>
            </a:rPr>
            <a:t> KKDF İstisnası</a:t>
          </a:r>
          <a:endParaRPr lang="tr-TR" sz="2200" kern="1200" dirty="0">
            <a:solidFill>
              <a:srgbClr val="002060"/>
            </a:solidFill>
          </a:endParaRPr>
        </a:p>
        <a:p>
          <a:pPr marL="228600" lvl="1" indent="-228600" algn="l" defTabSz="977900">
            <a:lnSpc>
              <a:spcPct val="90000"/>
            </a:lnSpc>
            <a:spcBef>
              <a:spcPct val="0"/>
            </a:spcBef>
            <a:spcAft>
              <a:spcPct val="15000"/>
            </a:spcAft>
            <a:buChar char="•"/>
          </a:pPr>
          <a:r>
            <a:rPr lang="tr-TR" sz="2200" b="1" kern="1200" dirty="0">
              <a:solidFill>
                <a:srgbClr val="002060"/>
              </a:solidFill>
              <a:latin typeface="+mj-lt"/>
            </a:rPr>
            <a:t> Vergi, Resim ve Harç İstisnası</a:t>
          </a:r>
        </a:p>
      </dsp:txBody>
      <dsp:txXfrm rot="-5400000">
        <a:off x="1849077" y="237817"/>
        <a:ext cx="6823600" cy="1057792"/>
      </dsp:txXfrm>
    </dsp:sp>
    <dsp:sp modelId="{B90D6A03-E7BF-4F19-9BE5-E76963FE000B}">
      <dsp:nvSpPr>
        <dsp:cNvPr id="0" name=""/>
        <dsp:cNvSpPr/>
      </dsp:nvSpPr>
      <dsp:spPr>
        <a:xfrm rot="5400000">
          <a:off x="85279" y="1962644"/>
          <a:ext cx="1881986" cy="1395504"/>
        </a:xfrm>
        <a:prstGeom prst="chevron">
          <a:avLst/>
        </a:prstGeom>
        <a:solidFill>
          <a:srgbClr val="0070C0"/>
        </a:solidFill>
        <a:ln w="2857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b="1" kern="1200" dirty="0"/>
            <a:t>Yurt İçi Alım Avantajları</a:t>
          </a:r>
        </a:p>
      </dsp:txBody>
      <dsp:txXfrm rot="-5400000">
        <a:off x="328520" y="2417155"/>
        <a:ext cx="1395504" cy="486482"/>
      </dsp:txXfrm>
    </dsp:sp>
    <dsp:sp modelId="{28E43898-8F3D-4268-B022-A04F97F14DB8}">
      <dsp:nvSpPr>
        <dsp:cNvPr id="0" name=""/>
        <dsp:cNvSpPr/>
      </dsp:nvSpPr>
      <dsp:spPr>
        <a:xfrm rot="5400000">
          <a:off x="4624416" y="-949891"/>
          <a:ext cx="1333015" cy="6880824"/>
        </a:xfrm>
        <a:prstGeom prst="round2SameRect">
          <a:avLst/>
        </a:prstGeom>
        <a:solidFill>
          <a:schemeClr val="lt1">
            <a:alpha val="90000"/>
            <a:hueOff val="0"/>
            <a:satOff val="0"/>
            <a:lumOff val="0"/>
            <a:alphaOff val="0"/>
          </a:schemeClr>
        </a:solidFill>
        <a:ln w="9525" cap="rnd" cmpd="sng" algn="ctr">
          <a:solidFill>
            <a:srgbClr val="163C74"/>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b="1" kern="1200" dirty="0">
              <a:solidFill>
                <a:srgbClr val="002060"/>
              </a:solidFill>
              <a:latin typeface="+mj-lt"/>
            </a:rPr>
            <a:t>Yurt İçi Alımlarda KDV Tecil-Terkin Uygulaması</a:t>
          </a:r>
          <a:endParaRPr lang="tr-TR" sz="2200" kern="1200" dirty="0">
            <a:solidFill>
              <a:srgbClr val="002060"/>
            </a:solidFill>
          </a:endParaRPr>
        </a:p>
        <a:p>
          <a:pPr marL="228600" lvl="1" indent="-228600" algn="l" defTabSz="977900">
            <a:lnSpc>
              <a:spcPct val="90000"/>
            </a:lnSpc>
            <a:spcBef>
              <a:spcPct val="0"/>
            </a:spcBef>
            <a:spcAft>
              <a:spcPct val="15000"/>
            </a:spcAft>
            <a:buChar char="•"/>
          </a:pPr>
          <a:r>
            <a:rPr lang="tr-TR" sz="2200" b="1" kern="1200" dirty="0">
              <a:solidFill>
                <a:srgbClr val="002060"/>
              </a:solidFill>
              <a:latin typeface="+mj-lt"/>
            </a:rPr>
            <a:t>Yurt içinden Dünya Piyasa Fiyatlarından Tarımsal Hammadde Temini</a:t>
          </a:r>
        </a:p>
      </dsp:txBody>
      <dsp:txXfrm rot="-5400000">
        <a:off x="1850512" y="1889085"/>
        <a:ext cx="6815752" cy="1202871"/>
      </dsp:txXfrm>
    </dsp:sp>
    <dsp:sp modelId="{ABF45333-A02C-4F51-B78E-92B5FEE9F59D}">
      <dsp:nvSpPr>
        <dsp:cNvPr id="0" name=""/>
        <dsp:cNvSpPr/>
      </dsp:nvSpPr>
      <dsp:spPr>
        <a:xfrm rot="5400000">
          <a:off x="276189" y="3326730"/>
          <a:ext cx="1411313" cy="1649676"/>
        </a:xfrm>
        <a:prstGeom prst="chevron">
          <a:avLst/>
        </a:prstGeom>
        <a:solidFill>
          <a:srgbClr val="0070C0"/>
        </a:solidFill>
        <a:ln w="2857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tr-TR" sz="1700" b="1" kern="1200" dirty="0"/>
        </a:p>
        <a:p>
          <a:pPr marL="0" lvl="0" indent="0" algn="ctr" defTabSz="755650">
            <a:lnSpc>
              <a:spcPct val="90000"/>
            </a:lnSpc>
            <a:spcBef>
              <a:spcPct val="0"/>
            </a:spcBef>
            <a:spcAft>
              <a:spcPct val="35000"/>
            </a:spcAft>
            <a:buNone/>
          </a:pPr>
          <a:r>
            <a:rPr lang="tr-TR" sz="1700" b="1" kern="1200" dirty="0"/>
            <a:t>Diğer Özel Avantajlar</a:t>
          </a:r>
        </a:p>
      </dsp:txBody>
      <dsp:txXfrm rot="-5400000">
        <a:off x="157008" y="3445911"/>
        <a:ext cx="1649676" cy="1411313"/>
      </dsp:txXfrm>
    </dsp:sp>
    <dsp:sp modelId="{EB94E538-C0DA-4147-9FBB-CD74BE03F833}">
      <dsp:nvSpPr>
        <dsp:cNvPr id="0" name=""/>
        <dsp:cNvSpPr/>
      </dsp:nvSpPr>
      <dsp:spPr>
        <a:xfrm rot="5400000">
          <a:off x="4903392" y="645363"/>
          <a:ext cx="917353" cy="6880824"/>
        </a:xfrm>
        <a:prstGeom prst="round2SameRect">
          <a:avLst/>
        </a:prstGeom>
        <a:solidFill>
          <a:schemeClr val="lt1">
            <a:alpha val="90000"/>
            <a:hueOff val="0"/>
            <a:satOff val="0"/>
            <a:lumOff val="0"/>
            <a:alphaOff val="0"/>
          </a:schemeClr>
        </a:solidFill>
        <a:ln w="9525" cap="rnd" cmpd="sng" algn="ctr">
          <a:solidFill>
            <a:srgbClr val="163C74"/>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b="1" kern="1200" dirty="0">
              <a:solidFill>
                <a:srgbClr val="002060"/>
              </a:solidFill>
              <a:latin typeface="+mj-lt"/>
            </a:rPr>
            <a:t>Ticaret Politikası Önlemlerine Tabi Olmama</a:t>
          </a:r>
          <a:endParaRPr lang="tr-TR" sz="2200" kern="1200" dirty="0">
            <a:solidFill>
              <a:srgbClr val="002060"/>
            </a:solidFill>
          </a:endParaRPr>
        </a:p>
      </dsp:txBody>
      <dsp:txXfrm rot="-5400000">
        <a:off x="1921657" y="3671880"/>
        <a:ext cx="6836043" cy="827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876F-117B-40F7-98A0-675FFD34710A}">
      <dsp:nvSpPr>
        <dsp:cNvPr id="0" name=""/>
        <dsp:cNvSpPr/>
      </dsp:nvSpPr>
      <dsp:spPr>
        <a:xfrm>
          <a:off x="0" y="548531"/>
          <a:ext cx="8429625" cy="856800"/>
        </a:xfrm>
        <a:prstGeom prst="rect">
          <a:avLst/>
        </a:prstGeom>
        <a:solidFill>
          <a:schemeClr val="lt1">
            <a:alpha val="90000"/>
            <a:hueOff val="0"/>
            <a:satOff val="0"/>
            <a:lumOff val="0"/>
            <a:alphaOff val="0"/>
          </a:schemeClr>
        </a:solidFill>
        <a:ln w="9525" cap="rnd" cmpd="sng" algn="ctr">
          <a:solidFill>
            <a:schemeClr val="bg1">
              <a:lumMod val="6500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C43303-0EB1-4519-AC44-CFB50613ED11}">
      <dsp:nvSpPr>
        <dsp:cNvPr id="0" name=""/>
        <dsp:cNvSpPr/>
      </dsp:nvSpPr>
      <dsp:spPr>
        <a:xfrm>
          <a:off x="401312" y="46691"/>
          <a:ext cx="8026246" cy="1003680"/>
        </a:xfrm>
        <a:prstGeom prst="roundRect">
          <a:avLst/>
        </a:prstGeom>
        <a:solidFill>
          <a:schemeClr val="bg1">
            <a:lumMod val="65000"/>
          </a:schemeClr>
        </a:solidFill>
        <a:ln>
          <a:solidFill>
            <a:schemeClr val="bg1">
              <a:lumMod val="65000"/>
            </a:schemeClr>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lvl="0" indent="0" algn="l" defTabSz="1422400">
            <a:lnSpc>
              <a:spcPct val="90000"/>
            </a:lnSpc>
            <a:spcBef>
              <a:spcPct val="0"/>
            </a:spcBef>
            <a:spcAft>
              <a:spcPct val="35000"/>
            </a:spcAft>
            <a:buNone/>
          </a:pPr>
          <a:r>
            <a:rPr lang="tr-TR" sz="3200" b="1" kern="1200">
              <a:latin typeface="+mn-lt"/>
              <a:ea typeface="Tahoma" panose="020B0604030504040204" pitchFamily="34" charset="0"/>
              <a:cs typeface="Tahoma" panose="020B0604030504040204" pitchFamily="34" charset="0"/>
            </a:rPr>
            <a:t>1. Dahilde İşleme Rejimi Nedir?</a:t>
          </a:r>
          <a:endParaRPr lang="tr-TR" sz="3200" b="1" kern="1200" dirty="0">
            <a:latin typeface="+mn-lt"/>
            <a:ea typeface="Tahoma" panose="020B0604030504040204" pitchFamily="34" charset="0"/>
            <a:cs typeface="Tahoma" panose="020B0604030504040204" pitchFamily="34" charset="0"/>
          </a:endParaRPr>
        </a:p>
      </dsp:txBody>
      <dsp:txXfrm>
        <a:off x="450308" y="95687"/>
        <a:ext cx="7928254" cy="905688"/>
      </dsp:txXfrm>
    </dsp:sp>
    <dsp:sp modelId="{C7284F5F-3CA2-4685-B444-7FA40EC0B8B2}">
      <dsp:nvSpPr>
        <dsp:cNvPr id="0" name=""/>
        <dsp:cNvSpPr/>
      </dsp:nvSpPr>
      <dsp:spPr>
        <a:xfrm>
          <a:off x="0" y="2090772"/>
          <a:ext cx="8429625" cy="856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854D9A-C535-431E-93A7-649166227AEE}">
      <dsp:nvSpPr>
        <dsp:cNvPr id="0" name=""/>
        <dsp:cNvSpPr/>
      </dsp:nvSpPr>
      <dsp:spPr>
        <a:xfrm>
          <a:off x="401312" y="1588932"/>
          <a:ext cx="8026246" cy="10036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a:t>2. Dahilde İşleme Rejimi İstatistikleri</a:t>
          </a:r>
        </a:p>
      </dsp:txBody>
      <dsp:txXfrm>
        <a:off x="450308" y="1637928"/>
        <a:ext cx="7928254" cy="905688"/>
      </dsp:txXfrm>
    </dsp:sp>
    <dsp:sp modelId="{719FCA32-DC07-4170-BEBE-3F588AA4EFAF}">
      <dsp:nvSpPr>
        <dsp:cNvPr id="0" name=""/>
        <dsp:cNvSpPr/>
      </dsp:nvSpPr>
      <dsp:spPr>
        <a:xfrm>
          <a:off x="0" y="3633012"/>
          <a:ext cx="8429625" cy="856800"/>
        </a:xfrm>
        <a:prstGeom prst="rect">
          <a:avLst/>
        </a:prstGeom>
        <a:solidFill>
          <a:schemeClr val="lt1">
            <a:alpha val="90000"/>
            <a:hueOff val="0"/>
            <a:satOff val="0"/>
            <a:lumOff val="0"/>
            <a:alphaOff val="0"/>
          </a:schemeClr>
        </a:solidFill>
        <a:ln w="9525" cap="rnd" cmpd="sng" algn="ctr">
          <a:solidFill>
            <a:schemeClr val="bg1">
              <a:lumMod val="6500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9287DE4-0B06-43DA-A1C2-A67C064E4C96}">
      <dsp:nvSpPr>
        <dsp:cNvPr id="0" name=""/>
        <dsp:cNvSpPr/>
      </dsp:nvSpPr>
      <dsp:spPr>
        <a:xfrm>
          <a:off x="401312" y="3131171"/>
          <a:ext cx="8026246" cy="1003680"/>
        </a:xfrm>
        <a:prstGeom prst="roundRect">
          <a:avLst/>
        </a:prstGeom>
        <a:solidFill>
          <a:schemeClr val="bg1">
            <a:lumMod val="65000"/>
          </a:schemeClr>
        </a:solidFill>
        <a:ln>
          <a:solidFill>
            <a:schemeClr val="bg1">
              <a:lumMod val="65000"/>
            </a:schemeClr>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a:latin typeface="+mn-lt"/>
              <a:cs typeface="Times New Roman" panose="02020603050405020304" pitchFamily="18" charset="0"/>
            </a:rPr>
            <a:t>3. Dahilde İşleme Rejimi Mevzuatı</a:t>
          </a:r>
          <a:endParaRPr lang="tr-TR" sz="3200" b="1" kern="1200" dirty="0">
            <a:latin typeface="+mn-lt"/>
            <a:cs typeface="Times New Roman" panose="02020603050405020304" pitchFamily="18" charset="0"/>
          </a:endParaRPr>
        </a:p>
      </dsp:txBody>
      <dsp:txXfrm>
        <a:off x="450308" y="3180167"/>
        <a:ext cx="7928254"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876F-117B-40F7-98A0-675FFD34710A}">
      <dsp:nvSpPr>
        <dsp:cNvPr id="0" name=""/>
        <dsp:cNvSpPr/>
      </dsp:nvSpPr>
      <dsp:spPr>
        <a:xfrm>
          <a:off x="0" y="558835"/>
          <a:ext cx="8429625" cy="882000"/>
        </a:xfrm>
        <a:prstGeom prst="rect">
          <a:avLst/>
        </a:prstGeom>
        <a:solidFill>
          <a:schemeClr val="lt1">
            <a:alpha val="90000"/>
            <a:hueOff val="0"/>
            <a:satOff val="0"/>
            <a:lumOff val="0"/>
            <a:alphaOff val="0"/>
          </a:schemeClr>
        </a:solidFill>
        <a:ln w="9525" cap="rnd" cmpd="sng" algn="ctr">
          <a:solidFill>
            <a:schemeClr val="bg1">
              <a:lumMod val="6500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C43303-0EB1-4519-AC44-CFB50613ED11}">
      <dsp:nvSpPr>
        <dsp:cNvPr id="0" name=""/>
        <dsp:cNvSpPr/>
      </dsp:nvSpPr>
      <dsp:spPr>
        <a:xfrm>
          <a:off x="401312" y="42235"/>
          <a:ext cx="8026246" cy="1033200"/>
        </a:xfrm>
        <a:prstGeom prst="roundRect">
          <a:avLst/>
        </a:prstGeom>
        <a:solidFill>
          <a:schemeClr val="bg1">
            <a:lumMod val="6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lvl="0" indent="0" algn="l" defTabSz="1422400">
            <a:lnSpc>
              <a:spcPct val="90000"/>
            </a:lnSpc>
            <a:spcBef>
              <a:spcPct val="0"/>
            </a:spcBef>
            <a:spcAft>
              <a:spcPct val="35000"/>
            </a:spcAft>
            <a:buNone/>
          </a:pPr>
          <a:r>
            <a:rPr lang="tr-TR" sz="3200" b="1" kern="1200">
              <a:latin typeface="+mn-lt"/>
              <a:ea typeface="Tahoma" panose="020B0604030504040204" pitchFamily="34" charset="0"/>
              <a:cs typeface="Tahoma" panose="020B0604030504040204" pitchFamily="34" charset="0"/>
            </a:rPr>
            <a:t>1. Dahilde İşleme Rejimi Nedir?</a:t>
          </a:r>
          <a:endParaRPr lang="tr-TR" sz="3200" b="1" kern="1200" dirty="0">
            <a:latin typeface="+mn-lt"/>
            <a:ea typeface="Tahoma" panose="020B0604030504040204" pitchFamily="34" charset="0"/>
            <a:cs typeface="Tahoma" panose="020B0604030504040204" pitchFamily="34" charset="0"/>
          </a:endParaRPr>
        </a:p>
      </dsp:txBody>
      <dsp:txXfrm>
        <a:off x="451749" y="92672"/>
        <a:ext cx="7925372" cy="932326"/>
      </dsp:txXfrm>
    </dsp:sp>
    <dsp:sp modelId="{C7284F5F-3CA2-4685-B444-7FA40EC0B8B2}">
      <dsp:nvSpPr>
        <dsp:cNvPr id="0" name=""/>
        <dsp:cNvSpPr/>
      </dsp:nvSpPr>
      <dsp:spPr>
        <a:xfrm>
          <a:off x="0" y="2146435"/>
          <a:ext cx="8429625" cy="882000"/>
        </a:xfrm>
        <a:prstGeom prst="rect">
          <a:avLst/>
        </a:prstGeom>
        <a:solidFill>
          <a:schemeClr val="lt1">
            <a:alpha val="90000"/>
            <a:hueOff val="0"/>
            <a:satOff val="0"/>
            <a:lumOff val="0"/>
            <a:alphaOff val="0"/>
          </a:schemeClr>
        </a:solidFill>
        <a:ln w="9525" cap="rnd" cmpd="sng" algn="ctr">
          <a:solidFill>
            <a:schemeClr val="bg1">
              <a:lumMod val="6500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854D9A-C535-431E-93A7-649166227AEE}">
      <dsp:nvSpPr>
        <dsp:cNvPr id="0" name=""/>
        <dsp:cNvSpPr/>
      </dsp:nvSpPr>
      <dsp:spPr>
        <a:xfrm>
          <a:off x="401312" y="1629835"/>
          <a:ext cx="8026246" cy="1033200"/>
        </a:xfrm>
        <a:prstGeom prst="roundRect">
          <a:avLst/>
        </a:prstGeom>
        <a:solidFill>
          <a:schemeClr val="bg1">
            <a:lumMod val="6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a:t>2. Dahilde İşleme Rejimi İstatistikleri</a:t>
          </a:r>
        </a:p>
      </dsp:txBody>
      <dsp:txXfrm>
        <a:off x="451749" y="1680272"/>
        <a:ext cx="7925372" cy="932326"/>
      </dsp:txXfrm>
    </dsp:sp>
    <dsp:sp modelId="{719FCA32-DC07-4170-BEBE-3F588AA4EFAF}">
      <dsp:nvSpPr>
        <dsp:cNvPr id="0" name=""/>
        <dsp:cNvSpPr/>
      </dsp:nvSpPr>
      <dsp:spPr>
        <a:xfrm>
          <a:off x="0" y="3734035"/>
          <a:ext cx="8429625" cy="8820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9287DE4-0B06-43DA-A1C2-A67C064E4C96}">
      <dsp:nvSpPr>
        <dsp:cNvPr id="0" name=""/>
        <dsp:cNvSpPr/>
      </dsp:nvSpPr>
      <dsp:spPr>
        <a:xfrm>
          <a:off x="401312" y="3217435"/>
          <a:ext cx="8026246" cy="103320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a:latin typeface="+mn-lt"/>
              <a:cs typeface="Times New Roman" panose="02020603050405020304" pitchFamily="18" charset="0"/>
            </a:rPr>
            <a:t>3. Dahilde İşleme Rejimi Mevzuatı</a:t>
          </a:r>
          <a:endParaRPr lang="tr-TR" sz="3200" b="1" kern="1200" dirty="0">
            <a:latin typeface="+mn-lt"/>
            <a:cs typeface="Times New Roman" panose="02020603050405020304" pitchFamily="18" charset="0"/>
          </a:endParaRPr>
        </a:p>
      </dsp:txBody>
      <dsp:txXfrm>
        <a:off x="451749" y="3267872"/>
        <a:ext cx="7925372"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10194" cy="339519"/>
          </a:xfrm>
          <a:prstGeom prst="rect">
            <a:avLst/>
          </a:prstGeom>
        </p:spPr>
        <p:txBody>
          <a:bodyPr vert="horz" lIns="91447" tIns="45724" rIns="91447" bIns="45724" rtlCol="0"/>
          <a:lstStyle>
            <a:lvl1pPr algn="l">
              <a:defRPr sz="1200">
                <a:cs typeface="+mn-cs"/>
              </a:defRPr>
            </a:lvl1pPr>
          </a:lstStyle>
          <a:p>
            <a:pPr>
              <a:defRPr/>
            </a:pPr>
            <a:endParaRPr lang="tr-TR"/>
          </a:p>
        </p:txBody>
      </p:sp>
      <p:sp>
        <p:nvSpPr>
          <p:cNvPr id="3" name="Veri Yer Tutucusu 2"/>
          <p:cNvSpPr>
            <a:spLocks noGrp="1"/>
          </p:cNvSpPr>
          <p:nvPr>
            <p:ph type="dt" sz="quarter" idx="1"/>
          </p:nvPr>
        </p:nvSpPr>
        <p:spPr>
          <a:xfrm>
            <a:off x="5631585" y="1"/>
            <a:ext cx="4310194" cy="339519"/>
          </a:xfrm>
          <a:prstGeom prst="rect">
            <a:avLst/>
          </a:prstGeom>
        </p:spPr>
        <p:txBody>
          <a:bodyPr vert="horz" lIns="91447" tIns="45724" rIns="91447" bIns="45724" rtlCol="0"/>
          <a:lstStyle>
            <a:lvl1pPr algn="r">
              <a:defRPr sz="1200">
                <a:cs typeface="+mn-cs"/>
              </a:defRPr>
            </a:lvl1pPr>
          </a:lstStyle>
          <a:p>
            <a:pPr>
              <a:defRPr/>
            </a:pPr>
            <a:fld id="{2D0DEBC7-0128-4683-A825-BC96847F46DD}" type="datetimeFigureOut">
              <a:rPr lang="tr-TR"/>
              <a:pPr>
                <a:defRPr/>
              </a:pPr>
              <a:t>22.02.2023</a:t>
            </a:fld>
            <a:endParaRPr lang="tr-TR"/>
          </a:p>
        </p:txBody>
      </p:sp>
      <p:sp>
        <p:nvSpPr>
          <p:cNvPr id="4" name="Altbilgi Yer Tutucusu 3"/>
          <p:cNvSpPr>
            <a:spLocks noGrp="1"/>
          </p:cNvSpPr>
          <p:nvPr>
            <p:ph type="ftr" sz="quarter" idx="2"/>
          </p:nvPr>
        </p:nvSpPr>
        <p:spPr>
          <a:xfrm>
            <a:off x="0" y="6463918"/>
            <a:ext cx="4310194" cy="340607"/>
          </a:xfrm>
          <a:prstGeom prst="rect">
            <a:avLst/>
          </a:prstGeom>
        </p:spPr>
        <p:txBody>
          <a:bodyPr vert="horz" lIns="91447" tIns="45724" rIns="91447" bIns="45724" rtlCol="0" anchor="b"/>
          <a:lstStyle>
            <a:lvl1pPr algn="l">
              <a:defRPr sz="1200">
                <a:cs typeface="+mn-cs"/>
              </a:defRPr>
            </a:lvl1pPr>
          </a:lstStyle>
          <a:p>
            <a:pPr>
              <a:defRPr/>
            </a:pPr>
            <a:endParaRPr lang="tr-TR"/>
          </a:p>
        </p:txBody>
      </p:sp>
      <p:sp>
        <p:nvSpPr>
          <p:cNvPr id="5" name="Slayt Numarası Yer Tutucusu 4"/>
          <p:cNvSpPr>
            <a:spLocks noGrp="1"/>
          </p:cNvSpPr>
          <p:nvPr>
            <p:ph type="sldNum" sz="quarter" idx="3"/>
          </p:nvPr>
        </p:nvSpPr>
        <p:spPr>
          <a:xfrm>
            <a:off x="5631585" y="6463918"/>
            <a:ext cx="4310194" cy="340607"/>
          </a:xfrm>
          <a:prstGeom prst="rect">
            <a:avLst/>
          </a:prstGeom>
        </p:spPr>
        <p:txBody>
          <a:bodyPr vert="horz" lIns="91447" tIns="45724" rIns="91447" bIns="45724" rtlCol="0" anchor="b"/>
          <a:lstStyle>
            <a:lvl1pPr algn="r">
              <a:defRPr sz="1200">
                <a:cs typeface="+mn-cs"/>
              </a:defRPr>
            </a:lvl1pPr>
          </a:lstStyle>
          <a:p>
            <a:pPr>
              <a:defRPr/>
            </a:pPr>
            <a:fld id="{B93ED526-9FF1-430A-B418-F064E638BC84}" type="slidenum">
              <a:rPr lang="tr-TR"/>
              <a:pPr>
                <a:defRPr/>
              </a:pPr>
              <a:t>‹#›</a:t>
            </a:fld>
            <a:endParaRPr lang="tr-TR"/>
          </a:p>
        </p:txBody>
      </p:sp>
    </p:spTree>
    <p:extLst>
      <p:ext uri="{BB962C8B-B14F-4D97-AF65-F5344CB8AC3E}">
        <p14:creationId xmlns:p14="http://schemas.microsoft.com/office/powerpoint/2010/main" val="212643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4307872" cy="339519"/>
          </a:xfrm>
          <a:prstGeom prst="rect">
            <a:avLst/>
          </a:prstGeom>
        </p:spPr>
        <p:txBody>
          <a:bodyPr vert="horz" lIns="91447" tIns="45724" rIns="91447" bIns="45724" rtlCol="0"/>
          <a:lstStyle>
            <a:lvl1pPr algn="l">
              <a:defRPr sz="1200">
                <a:cs typeface="+mn-cs"/>
              </a:defRPr>
            </a:lvl1pPr>
          </a:lstStyle>
          <a:p>
            <a:pPr>
              <a:defRPr/>
            </a:pPr>
            <a:endParaRPr lang="tr-TR"/>
          </a:p>
        </p:txBody>
      </p:sp>
      <p:sp>
        <p:nvSpPr>
          <p:cNvPr id="3" name="Veri Yer Tutucusu 2"/>
          <p:cNvSpPr>
            <a:spLocks noGrp="1"/>
          </p:cNvSpPr>
          <p:nvPr>
            <p:ph type="dt" idx="1"/>
          </p:nvPr>
        </p:nvSpPr>
        <p:spPr>
          <a:xfrm>
            <a:off x="5631585" y="1"/>
            <a:ext cx="4310194" cy="339519"/>
          </a:xfrm>
          <a:prstGeom prst="rect">
            <a:avLst/>
          </a:prstGeom>
        </p:spPr>
        <p:txBody>
          <a:bodyPr vert="horz" lIns="91447" tIns="45724" rIns="91447" bIns="45724" rtlCol="0"/>
          <a:lstStyle>
            <a:lvl1pPr algn="r">
              <a:defRPr sz="1200">
                <a:cs typeface="+mn-cs"/>
              </a:defRPr>
            </a:lvl1pPr>
          </a:lstStyle>
          <a:p>
            <a:pPr>
              <a:defRPr/>
            </a:pPr>
            <a:fld id="{D39FCF2A-A498-4AE6-91F2-62D41261B45E}" type="datetimeFigureOut">
              <a:rPr lang="tr-TR"/>
              <a:pPr>
                <a:defRPr/>
              </a:pPr>
              <a:t>22.02.2023</a:t>
            </a:fld>
            <a:endParaRPr lang="tr-TR"/>
          </a:p>
        </p:txBody>
      </p:sp>
      <p:sp>
        <p:nvSpPr>
          <p:cNvPr id="4" name="Slayt Görüntüsü Yer Tutucusu 3"/>
          <p:cNvSpPr>
            <a:spLocks noGrp="1" noRot="1" noChangeAspect="1"/>
          </p:cNvSpPr>
          <p:nvPr>
            <p:ph type="sldImg" idx="2"/>
          </p:nvPr>
        </p:nvSpPr>
        <p:spPr>
          <a:xfrm>
            <a:off x="3273425" y="511175"/>
            <a:ext cx="3400425" cy="2551113"/>
          </a:xfrm>
          <a:prstGeom prst="rect">
            <a:avLst/>
          </a:prstGeom>
          <a:noFill/>
          <a:ln w="12700">
            <a:solidFill>
              <a:prstClr val="black"/>
            </a:solidFill>
          </a:ln>
        </p:spPr>
        <p:txBody>
          <a:bodyPr vert="horz" lIns="91447" tIns="45724" rIns="91447" bIns="45724" rtlCol="0" anchor="ctr"/>
          <a:lstStyle/>
          <a:p>
            <a:pPr lvl="0"/>
            <a:endParaRPr lang="tr-TR" noProof="0"/>
          </a:p>
        </p:txBody>
      </p:sp>
      <p:sp>
        <p:nvSpPr>
          <p:cNvPr id="5" name="Not Yer Tutucusu 4"/>
          <p:cNvSpPr>
            <a:spLocks noGrp="1"/>
          </p:cNvSpPr>
          <p:nvPr>
            <p:ph type="body" sz="quarter" idx="3"/>
          </p:nvPr>
        </p:nvSpPr>
        <p:spPr>
          <a:xfrm>
            <a:off x="993948" y="3231959"/>
            <a:ext cx="7956208" cy="3062200"/>
          </a:xfrm>
          <a:prstGeom prst="rect">
            <a:avLst/>
          </a:prstGeom>
        </p:spPr>
        <p:txBody>
          <a:bodyPr vert="horz" lIns="91447" tIns="45724" rIns="91447" bIns="45724"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2" y="6463918"/>
            <a:ext cx="4307872" cy="340607"/>
          </a:xfrm>
          <a:prstGeom prst="rect">
            <a:avLst/>
          </a:prstGeom>
        </p:spPr>
        <p:txBody>
          <a:bodyPr vert="horz" lIns="91447" tIns="45724" rIns="91447" bIns="45724" rtlCol="0" anchor="b"/>
          <a:lstStyle>
            <a:lvl1pPr algn="l">
              <a:defRPr sz="1200">
                <a:cs typeface="+mn-cs"/>
              </a:defRPr>
            </a:lvl1pPr>
          </a:lstStyle>
          <a:p>
            <a:pPr>
              <a:defRPr/>
            </a:pPr>
            <a:endParaRPr lang="tr-TR"/>
          </a:p>
        </p:txBody>
      </p:sp>
      <p:sp>
        <p:nvSpPr>
          <p:cNvPr id="7" name="Slayt Numarası Yer Tutucusu 6"/>
          <p:cNvSpPr>
            <a:spLocks noGrp="1"/>
          </p:cNvSpPr>
          <p:nvPr>
            <p:ph type="sldNum" sz="quarter" idx="5"/>
          </p:nvPr>
        </p:nvSpPr>
        <p:spPr>
          <a:xfrm>
            <a:off x="5631585" y="6463918"/>
            <a:ext cx="4310194" cy="340607"/>
          </a:xfrm>
          <a:prstGeom prst="rect">
            <a:avLst/>
          </a:prstGeom>
        </p:spPr>
        <p:txBody>
          <a:bodyPr vert="horz" lIns="91447" tIns="45724" rIns="91447" bIns="45724" rtlCol="0" anchor="b"/>
          <a:lstStyle>
            <a:lvl1pPr algn="r">
              <a:defRPr sz="1200">
                <a:cs typeface="+mn-cs"/>
              </a:defRPr>
            </a:lvl1pPr>
          </a:lstStyle>
          <a:p>
            <a:pPr>
              <a:defRPr/>
            </a:pPr>
            <a:fld id="{89467AB5-48DD-4038-BE86-C036715DD4A1}" type="slidenum">
              <a:rPr lang="tr-TR"/>
              <a:pPr>
                <a:defRPr/>
              </a:pPr>
              <a:t>‹#›</a:t>
            </a:fld>
            <a:endParaRPr lang="tr-TR"/>
          </a:p>
        </p:txBody>
      </p:sp>
    </p:spTree>
    <p:extLst>
      <p:ext uri="{BB962C8B-B14F-4D97-AF65-F5344CB8AC3E}">
        <p14:creationId xmlns:p14="http://schemas.microsoft.com/office/powerpoint/2010/main" val="236178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366349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ts val="0"/>
              </a:spcBef>
            </a:pPr>
            <a:r>
              <a:rPr lang="tr-TR" sz="1000" dirty="0"/>
              <a:t>2015 yılında, DİR kapsamında gerçekleşen ihracat 57 Milyar ABD Doları olurken, söz konusu ihracatı gerçekleştirmek için belge kapsamında 25 Milyar ABD Doları ithalat yapılmıştır. Toplam ihracatımızın %40’ı, toplam ithalatımızın ise %12’si DİR kapsamında yapılmaktadır. </a:t>
            </a:r>
          </a:p>
          <a:p>
            <a:pPr>
              <a:spcBef>
                <a:spcPts val="0"/>
              </a:spcBef>
            </a:pPr>
            <a:endParaRPr lang="tr-TR" sz="1000" dirty="0"/>
          </a:p>
          <a:p>
            <a:pPr defTabSz="915680">
              <a:spcBef>
                <a:spcPts val="0"/>
              </a:spcBef>
              <a:defRPr/>
            </a:pPr>
            <a:r>
              <a:rPr lang="tr-TR" sz="1000" dirty="0">
                <a:cs typeface="Times New Roman" pitchFamily="18" charset="0"/>
              </a:rPr>
              <a:t>Dahilde İşleme Rejiminin kapsamını belirleyebilmek için rejimin amaçlarını ve kullanım gerekçelerini kavramak kolaylık sağlayacaktır. </a:t>
            </a:r>
          </a:p>
          <a:p>
            <a:pPr algn="just">
              <a:spcBef>
                <a:spcPts val="0"/>
              </a:spcBef>
            </a:pPr>
            <a:endParaRPr lang="tr-TR" sz="1000" dirty="0">
              <a:cs typeface="Times New Roman" pitchFamily="18" charset="0"/>
            </a:endParaRPr>
          </a:p>
          <a:p>
            <a:pPr defTabSz="915680">
              <a:spcBef>
                <a:spcPts val="0"/>
              </a:spcBef>
              <a:defRPr/>
            </a:pPr>
            <a:r>
              <a:rPr lang="tr-TR" sz="1000" dirty="0"/>
              <a:t>Bilindiği üzere, DİR kapsamında, ülkemizde girdisi temin edilemeyen ya da girdisi yeterli miktarda bulunmadığı için üretimi pahalıya mal olan ürünlerin üretimi cazip hale getirilmektedir. Böylece, firmaların ürün gamı genişlemekte, talebe bağlı olarak ihracat pazarları çeşitlenmektedir. Burada, firmalarımızın bir kereye mahsus ihracat yapmaları değil, gelişen tüm piyasa koşullarına adaptasyon sağlayarak sürdürülebilir bir ihracat artış trendi yakalamaları hedeflenmektedir.</a:t>
            </a:r>
          </a:p>
          <a:p>
            <a:pPr defTabSz="915680">
              <a:spcBef>
                <a:spcPts val="0"/>
              </a:spcBef>
              <a:defRPr/>
            </a:pPr>
            <a:endParaRPr lang="tr-TR" sz="1000" dirty="0"/>
          </a:p>
          <a:p>
            <a:pPr defTabSz="915680">
              <a:spcBef>
                <a:spcPts val="0"/>
              </a:spcBef>
              <a:defRPr/>
            </a:pPr>
            <a:r>
              <a:rPr lang="tr-TR" sz="1000" dirty="0"/>
              <a:t>Bunun yanı sıra, DİR, ihracatın teşvik edilmesine yönelik bir sistem olup, ithalatı artırmaya yönelik herhangi bir saik taşımamaktadır.</a:t>
            </a:r>
            <a:endParaRPr lang="tr-TR" sz="1000" dirty="0">
              <a:cs typeface="Times New Roman" pitchFamily="18" charset="0"/>
            </a:endParaRPr>
          </a:p>
          <a:p>
            <a:pPr defTabSz="915680">
              <a:spcBef>
                <a:spcPts val="0"/>
              </a:spcBef>
              <a:defRPr/>
            </a:pPr>
            <a:endParaRPr lang="tr-TR" sz="1000" dirty="0"/>
          </a:p>
          <a:p>
            <a:pPr defTabSz="915680">
              <a:spcBef>
                <a:spcPts val="0"/>
              </a:spcBef>
              <a:defRPr/>
            </a:pPr>
            <a:r>
              <a:rPr lang="tr-TR" sz="1000" dirty="0"/>
              <a:t>Yine bilindiği üzere, hammadde yetersizliğinin yanı sıra, ülkemizde işçilik maliyetlerinin ve ek mali yükümlülüklerin fazla olması DİR kullanımını cazip hale getirmektedir. </a:t>
            </a:r>
          </a:p>
          <a:p>
            <a:pPr defTabSz="915680">
              <a:spcBef>
                <a:spcPts val="0"/>
              </a:spcBef>
              <a:defRPr/>
            </a:pPr>
            <a:endParaRPr lang="tr-TR" sz="1000" dirty="0"/>
          </a:p>
          <a:p>
            <a:pPr defTabSz="915680">
              <a:spcBef>
                <a:spcPts val="0"/>
              </a:spcBef>
              <a:defRPr/>
            </a:pPr>
            <a:r>
              <a:rPr lang="tr-TR" sz="1000" dirty="0"/>
              <a:t>DİR’in kullanım gerekçelerinden biri de yine ileri teknoloji eksikliğinin dezavantajının bu rejim ile bertaraf edilebilmesidir. Zira, bilindiği üzere, DİR kapsamında ithal edilen bir eşyanın, ihraç ürününün bünyesinde kullanıldıktan sonra, muhakkak yaratılan katma değer ile ihraç edilmesi zorunluluğu bulunmaktadır. </a:t>
            </a:r>
          </a:p>
          <a:p>
            <a:pPr defTabSz="915680">
              <a:spcBef>
                <a:spcPts val="0"/>
              </a:spcBef>
              <a:defRPr/>
            </a:pPr>
            <a:endParaRPr lang="tr-TR" sz="1000" dirty="0"/>
          </a:p>
          <a:p>
            <a:pPr defTabSz="915680">
              <a:spcBef>
                <a:spcPts val="0"/>
              </a:spcBef>
              <a:defRPr/>
            </a:pPr>
            <a:r>
              <a:rPr lang="tr-TR" sz="1000" dirty="0"/>
              <a:t>Ayrıca, yine ileri teknoloji eksikliğinden kaynaklı olarak insan gücüne dayalı üretimin benimsendiği ülkemizde, firmalarımızın finansman avantajı yakalamaları, DİR kullanımıyla mümkün olmaktadır.</a:t>
            </a:r>
          </a:p>
        </p:txBody>
      </p:sp>
      <p:sp>
        <p:nvSpPr>
          <p:cNvPr id="4" name="Slayt Numarası Yer Tutucusu 3"/>
          <p:cNvSpPr>
            <a:spLocks noGrp="1"/>
          </p:cNvSpPr>
          <p:nvPr>
            <p:ph type="sldNum" sz="quarter" idx="10"/>
          </p:nvPr>
        </p:nvSpPr>
        <p:spPr/>
        <p:txBody>
          <a:bodyPr/>
          <a:lstStyle/>
          <a:p>
            <a:pPr>
              <a:defRPr/>
            </a:pPr>
            <a:fld id="{89467AB5-48DD-4038-BE86-C036715DD4A1}" type="slidenum">
              <a:rPr lang="tr-TR" smtClean="0"/>
              <a:pPr>
                <a:defRPr/>
              </a:pPr>
              <a:t>6</a:t>
            </a:fld>
            <a:endParaRPr lang="tr-TR"/>
          </a:p>
        </p:txBody>
      </p:sp>
    </p:spTree>
    <p:extLst>
      <p:ext uri="{BB962C8B-B14F-4D97-AF65-F5344CB8AC3E}">
        <p14:creationId xmlns:p14="http://schemas.microsoft.com/office/powerpoint/2010/main" val="65547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ts val="0"/>
              </a:spcBef>
            </a:pPr>
            <a:r>
              <a:rPr lang="tr-TR" sz="1000" dirty="0">
                <a:latin typeface="Arial" panose="020B0604020202020204" pitchFamily="34" charset="0"/>
                <a:cs typeface="Arial" panose="020B0604020202020204" pitchFamily="34" charset="0"/>
              </a:rPr>
              <a:t>DİR kullanmak ihracatçılarımıza önemli birçok avantaj sağlamaktadır.</a:t>
            </a:r>
          </a:p>
          <a:p>
            <a:pPr>
              <a:spcBef>
                <a:spcPts val="0"/>
              </a:spcBef>
            </a:pPr>
            <a:endParaRPr lang="tr-TR" sz="1000" dirty="0">
              <a:latin typeface="Arial" panose="020B0604020202020204" pitchFamily="34" charset="0"/>
              <a:cs typeface="Arial" panose="020B0604020202020204" pitchFamily="34" charset="0"/>
            </a:endParaRPr>
          </a:p>
          <a:p>
            <a:pPr>
              <a:spcBef>
                <a:spcPts val="0"/>
              </a:spcBef>
            </a:pPr>
            <a:r>
              <a:rPr lang="tr-TR" sz="1000" dirty="0">
                <a:latin typeface="Arial" panose="020B0604020202020204" pitchFamily="34" charset="0"/>
                <a:cs typeface="Arial" panose="020B0604020202020204" pitchFamily="34" charset="0"/>
              </a:rPr>
              <a:t>Esasen DİR; ithalat, işleme faaliyeti ve ihracat aşamalarından oluşan bir proje niteliğinde olup, ihracat taahhüdü ile dahilde işleme izin belgesi kapsamında ithalatı yapılan girdiye ilişkin vergisel yükümlülüklerden söz konusu taahhüdün yerine getirilmesi kaydıyla vazgeçilmesi ihracatçılarımızın maliyet yükünü azaltmaktadır.</a:t>
            </a:r>
          </a:p>
          <a:p>
            <a:pPr>
              <a:spcBef>
                <a:spcPts val="0"/>
              </a:spcBef>
            </a:pPr>
            <a:endParaRPr lang="tr-TR" sz="1000" dirty="0">
              <a:latin typeface="Arial" panose="020B0604020202020204" pitchFamily="34" charset="0"/>
              <a:cs typeface="Arial" panose="020B0604020202020204" pitchFamily="34" charset="0"/>
            </a:endParaRPr>
          </a:p>
          <a:p>
            <a:pPr>
              <a:spcBef>
                <a:spcPts val="0"/>
              </a:spcBef>
            </a:pPr>
            <a:r>
              <a:rPr lang="tr-TR" sz="1000" dirty="0">
                <a:latin typeface="Arial" panose="020B0604020202020204" pitchFamily="34" charset="0"/>
                <a:cs typeface="Arial" panose="020B0604020202020204" pitchFamily="34" charset="0"/>
              </a:rPr>
              <a:t>Bu kapsamda gümrük vergileri ile eş etkili vergilerde muafiyet, KKDF istisnası ve Vergi Resim Harç istisnası sağlanan başlıca imkanlardır.</a:t>
            </a:r>
          </a:p>
          <a:p>
            <a:pPr>
              <a:spcBef>
                <a:spcPts val="0"/>
              </a:spcBef>
            </a:pPr>
            <a:endParaRPr lang="tr-TR" sz="1000" dirty="0">
              <a:latin typeface="Arial" panose="020B0604020202020204" pitchFamily="34" charset="0"/>
              <a:cs typeface="Arial" panose="020B0604020202020204" pitchFamily="34" charset="0"/>
            </a:endParaRPr>
          </a:p>
          <a:p>
            <a:pPr>
              <a:spcBef>
                <a:spcPts val="0"/>
              </a:spcBef>
            </a:pPr>
            <a:r>
              <a:rPr lang="tr-TR" sz="1000" dirty="0">
                <a:latin typeface="Arial" panose="020B0604020202020204" pitchFamily="34" charset="0"/>
                <a:cs typeface="Arial" panose="020B0604020202020204" pitchFamily="34" charset="0"/>
              </a:rPr>
              <a:t>Yine DİR kapsamında ithalat yerine yurt içi alım özendirilmektedir. Yurt içi alımlarda KDV’de Tecil-Terkin Sistemi uygulanmakta, alım sırasındaki KDV’nin tahsili önce ertelenmekte sonra ihracat taahhüdünün yerine getirildiğinin tevsiki kaydıyla sonlandırılmaktadır. Bu çerçevede, yurt içinden dünya piyasa fiyatlarından tarımsal girdi temin edilebilmektedir. Özellikle süt tozu, buğday ve mısır, KDV’si tecil ve terkin edilerek daha uygun fiyatlardan temin edilmektedir. Burada önemli bir husus da, Dahilde İşleme İzin Belgelerinin düzenlenmesinde ihracatçılarımızın maliyet avantajının yanı sıra, yerli üreticilerin çıkarlarının da gözetiliyor olmasıdır.</a:t>
            </a:r>
          </a:p>
          <a:p>
            <a:pPr>
              <a:spcBef>
                <a:spcPts val="0"/>
              </a:spcBef>
            </a:pPr>
            <a:endParaRPr lang="tr-TR" sz="1000" dirty="0">
              <a:latin typeface="Arial" panose="020B0604020202020204" pitchFamily="34" charset="0"/>
              <a:cs typeface="Arial" panose="020B0604020202020204" pitchFamily="34" charset="0"/>
            </a:endParaRPr>
          </a:p>
          <a:p>
            <a:pPr>
              <a:spcBef>
                <a:spcPts val="0"/>
              </a:spcBef>
            </a:pPr>
            <a:r>
              <a:rPr lang="tr-TR" sz="1000" dirty="0">
                <a:latin typeface="Arial" panose="020B0604020202020204" pitchFamily="34" charset="0"/>
                <a:cs typeface="Arial" panose="020B0604020202020204" pitchFamily="34" charset="0"/>
              </a:rPr>
              <a:t>DİR kullanımının bir diğer avantajı, proje kapsamında ticaret politikası önlemlerinden muafiyettir. Normal şartlar altında, ithalat esnasında kati anti damping veya sübvansiyon vergisine tabi olarak Türkiye Gümrük Bölgesine getirilecek bir eşyanın ya da korunma veya gözetim önlemlerine tabi olarak ithal edilecek bir eşyanın, DİR kapsamında bu önlemlerden muaf tutulması söz konusudur.</a:t>
            </a:r>
          </a:p>
        </p:txBody>
      </p:sp>
      <p:sp>
        <p:nvSpPr>
          <p:cNvPr id="4" name="Slayt Numarası Yer Tutucusu 3"/>
          <p:cNvSpPr>
            <a:spLocks noGrp="1"/>
          </p:cNvSpPr>
          <p:nvPr>
            <p:ph type="sldNum" sz="quarter" idx="10"/>
          </p:nvPr>
        </p:nvSpPr>
        <p:spPr/>
        <p:txBody>
          <a:bodyPr/>
          <a:lstStyle/>
          <a:p>
            <a:pPr>
              <a:defRPr/>
            </a:pPr>
            <a:fld id="{89467AB5-48DD-4038-BE86-C036715DD4A1}" type="slidenum">
              <a:rPr lang="tr-TR" smtClean="0"/>
              <a:pPr>
                <a:defRPr/>
              </a:pPr>
              <a:t>7</a:t>
            </a:fld>
            <a:endParaRPr lang="tr-TR"/>
          </a:p>
        </p:txBody>
      </p:sp>
    </p:spTree>
    <p:extLst>
      <p:ext uri="{BB962C8B-B14F-4D97-AF65-F5344CB8AC3E}">
        <p14:creationId xmlns:p14="http://schemas.microsoft.com/office/powerpoint/2010/main" val="94094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733" indent="-286051">
              <a:defRPr>
                <a:solidFill>
                  <a:schemeClr val="tx1"/>
                </a:solidFill>
                <a:latin typeface="Calibri" panose="020F0502020204030204" pitchFamily="34" charset="0"/>
                <a:cs typeface="Arial" panose="020B0604020202020204" pitchFamily="34" charset="0"/>
              </a:defRPr>
            </a:lvl2pPr>
            <a:lvl3pPr marL="1144204" indent="-228840">
              <a:defRPr>
                <a:solidFill>
                  <a:schemeClr val="tx1"/>
                </a:solidFill>
                <a:latin typeface="Calibri" panose="020F0502020204030204" pitchFamily="34" charset="0"/>
                <a:cs typeface="Arial" panose="020B0604020202020204" pitchFamily="34" charset="0"/>
              </a:defRPr>
            </a:lvl3pPr>
            <a:lvl4pPr marL="1601885" indent="-228840">
              <a:defRPr>
                <a:solidFill>
                  <a:schemeClr val="tx1"/>
                </a:solidFill>
                <a:latin typeface="Calibri" panose="020F0502020204030204" pitchFamily="34" charset="0"/>
                <a:cs typeface="Arial" panose="020B0604020202020204" pitchFamily="34" charset="0"/>
              </a:defRPr>
            </a:lvl4pPr>
            <a:lvl5pPr marL="2059565" indent="-228840">
              <a:defRPr>
                <a:solidFill>
                  <a:schemeClr val="tx1"/>
                </a:solidFill>
                <a:latin typeface="Calibri" panose="020F0502020204030204" pitchFamily="34" charset="0"/>
                <a:cs typeface="Arial" panose="020B0604020202020204" pitchFamily="34" charset="0"/>
              </a:defRPr>
            </a:lvl5pPr>
            <a:lvl6pPr marL="2517248" indent="-22884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4928" indent="-22884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2611" indent="-22884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90291" indent="-22884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5363" eaLnBrk="0" hangingPunct="0">
              <a:defRPr/>
            </a:pPr>
            <a:fld id="{F023B5C6-AE1C-4D42-B13A-BDADD5281E4F}" type="slidenum">
              <a:rPr lang="tr-TR" altLang="en-US">
                <a:solidFill>
                  <a:prstClr val="black"/>
                </a:solidFill>
              </a:rPr>
              <a:pPr defTabSz="915363" eaLnBrk="0" hangingPunct="0">
                <a:defRPr/>
              </a:pPr>
              <a:t>9</a:t>
            </a:fld>
            <a:endParaRPr lang="tr-TR" altLang="en-US">
              <a:solidFill>
                <a:prstClr val="black"/>
              </a:solidFill>
            </a:endParaRPr>
          </a:p>
        </p:txBody>
      </p:sp>
      <p:sp>
        <p:nvSpPr>
          <p:cNvPr id="2" name="Altbilgi Yer Tutucusu 1"/>
          <p:cNvSpPr>
            <a:spLocks noGrp="1"/>
          </p:cNvSpPr>
          <p:nvPr>
            <p:ph type="ftr" sz="quarter" idx="10"/>
          </p:nvPr>
        </p:nvSpPr>
        <p:spPr/>
        <p:txBody>
          <a:bodyPr/>
          <a:lstStyle/>
          <a:p>
            <a:endParaRPr lang="tr-TR"/>
          </a:p>
        </p:txBody>
      </p:sp>
    </p:spTree>
    <p:extLst>
      <p:ext uri="{BB962C8B-B14F-4D97-AF65-F5344CB8AC3E}">
        <p14:creationId xmlns:p14="http://schemas.microsoft.com/office/powerpoint/2010/main" val="344180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D829992C-01FD-403A-9C82-821A98D336D6}" type="slidenum">
              <a:rPr lang="tr-TR" altLang="tr-TR" smtClean="0"/>
              <a:pPr/>
              <a:t>44</a:t>
            </a:fld>
            <a:endParaRPr lang="tr-TR" altLang="tr-T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1337646" y="2976233"/>
            <a:ext cx="7357055" cy="2821706"/>
          </a:xfrm>
          <a:noFill/>
        </p:spPr>
        <p:txBody>
          <a:bodyPr/>
          <a:lstStyle/>
          <a:p>
            <a:pPr eaLnBrk="1" hangingPunct="1"/>
            <a:r>
              <a:rPr lang="tr-TR" altLang="tr-TR" dirty="0">
                <a:latin typeface="Arial" charset="0"/>
              </a:rPr>
              <a:t>Bölge</a:t>
            </a:r>
            <a:r>
              <a:rPr lang="tr-TR" altLang="tr-TR" baseline="0" dirty="0">
                <a:latin typeface="Arial" charset="0"/>
              </a:rPr>
              <a:t> Müdürlüklerinden</a:t>
            </a:r>
            <a:r>
              <a:rPr lang="tr-TR" altLang="tr-TR" dirty="0">
                <a:latin typeface="Arial" charset="0"/>
              </a:rPr>
              <a:t> Bakanlığımıza intikal eden başvuru İhracat Genel Müdürlüğünde ilgili Daire Başkanına oradan Şube Müdürüne ve oradan da uzmana gelir. Değerlendirme esnasında ihtiyaç duyacağı bilgi elektronik ortamda hazır olan Uzman gerekli değerlendirmenin ardından onay veya </a:t>
            </a:r>
            <a:r>
              <a:rPr lang="tr-TR" altLang="tr-TR" dirty="0" err="1">
                <a:latin typeface="Arial" charset="0"/>
              </a:rPr>
              <a:t>red</a:t>
            </a:r>
            <a:r>
              <a:rPr lang="tr-TR" altLang="tr-TR" dirty="0">
                <a:latin typeface="Arial" charset="0"/>
              </a:rPr>
              <a:t> görüşü ile bir üst amiri Şube Müdürüne başvuruyu tekrar geri gönderir. Şube Müdürü incelemesinin ardından Daire Başkanına giden başvurunun olumlu bulunması halinde belge düzenlenir. Proje kapsamında firmanın yanı sıra DİR kapsamında işlem yapan Gümrük Müsteşarlığı, İhracatçı Birlikleri ve Denetim Birimlerine de program kullanılarak işlem yapabilme veya bilgi görebilme yetkisi verilmektedir.</a:t>
            </a:r>
          </a:p>
        </p:txBody>
      </p:sp>
    </p:spTree>
    <p:extLst>
      <p:ext uri="{BB962C8B-B14F-4D97-AF65-F5344CB8AC3E}">
        <p14:creationId xmlns:p14="http://schemas.microsoft.com/office/powerpoint/2010/main" val="87442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9467AB5-48DD-4038-BE86-C036715DD4A1}" type="slidenum">
              <a:rPr lang="tr-TR" smtClean="0"/>
              <a:pPr>
                <a:defRPr/>
              </a:pPr>
              <a:t>54</a:t>
            </a:fld>
            <a:endParaRPr lang="tr-TR"/>
          </a:p>
        </p:txBody>
      </p:sp>
    </p:spTree>
    <p:extLst>
      <p:ext uri="{BB962C8B-B14F-4D97-AF65-F5344CB8AC3E}">
        <p14:creationId xmlns:p14="http://schemas.microsoft.com/office/powerpoint/2010/main" val="114421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1711804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368300"/>
            <a:ext cx="918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dirty="0"/>
          </a:p>
        </p:txBody>
      </p:sp>
      <p:sp>
        <p:nvSpPr>
          <p:cNvPr id="5" name="4 Altbilgi Yer Tutucusu"/>
          <p:cNvSpPr>
            <a:spLocks noGrp="1"/>
          </p:cNvSpPr>
          <p:nvPr>
            <p:ph type="ftr" sz="quarter" idx="10"/>
          </p:nvPr>
        </p:nvSpPr>
        <p:spPr>
          <a:xfrm>
            <a:off x="1828800" y="6553200"/>
            <a:ext cx="5672138" cy="252413"/>
          </a:xfrm>
        </p:spPr>
        <p:txBody>
          <a:bodyPr/>
          <a:lstStyle>
            <a:lvl1pPr algn="l">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endParaRPr lang="en-US" dirty="0"/>
          </a:p>
        </p:txBody>
      </p:sp>
      <p:sp>
        <p:nvSpPr>
          <p:cNvPr id="6" name="5 Slayt Numarası Yer Tutucusu"/>
          <p:cNvSpPr>
            <a:spLocks noGrp="1"/>
          </p:cNvSpPr>
          <p:nvPr>
            <p:ph type="sldNum" sz="quarter" idx="11"/>
          </p:nvPr>
        </p:nvSpPr>
        <p:spPr>
          <a:xfrm>
            <a:off x="8429625" y="6553200"/>
            <a:ext cx="571500" cy="252413"/>
          </a:xfrm>
        </p:spPr>
        <p:txBody>
          <a:bodyPr/>
          <a:lstStyle>
            <a:lvl1pPr algn="ctr">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fld id="{25849DE0-595F-4B07-8CF6-7031D50228CD}" type="slidenum">
              <a:rPr lang="en-US"/>
              <a:pPr>
                <a:defRPr/>
              </a:pPr>
              <a:t>‹#›</a:t>
            </a:fld>
            <a:endParaRPr lang="en-US" dirty="0"/>
          </a:p>
        </p:txBody>
      </p:sp>
    </p:spTree>
    <p:extLst>
      <p:ext uri="{BB962C8B-B14F-4D97-AF65-F5344CB8AC3E}">
        <p14:creationId xmlns:p14="http://schemas.microsoft.com/office/powerpoint/2010/main" val="27110480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3"/>
            <a:ext cx="9144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4"/>
          <a:srcRect/>
          <a:stretch>
            <a:fillRect/>
          </a:stretch>
        </p:blipFill>
        <p:spPr bwMode="auto">
          <a:xfrm>
            <a:off x="20638" y="0"/>
            <a:ext cx="903287" cy="8191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1DAC28DC-3D63-47B8-8D1C-B0F1ABD8EFEF}" type="slidenum">
              <a:rPr lang="en-US"/>
              <a:pPr>
                <a:defRPr/>
              </a:pPr>
              <a:t>‹#›</a:t>
            </a:fld>
            <a:endParaRPr lang="en-US" dirty="0"/>
          </a:p>
        </p:txBody>
      </p:sp>
    </p:spTree>
    <p:extLst>
      <p:ext uri="{BB962C8B-B14F-4D97-AF65-F5344CB8AC3E}">
        <p14:creationId xmlns:p14="http://schemas.microsoft.com/office/powerpoint/2010/main" val="21502258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3" y="0"/>
            <a:ext cx="395287"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0"/>
            <a:ext cx="395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27725" y="71438"/>
            <a:ext cx="882650" cy="973137"/>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a:defRPr sz="1400" smtClean="0">
                <a:solidFill>
                  <a:prstClr val="white">
                    <a:lumMod val="85000"/>
                  </a:prstClr>
                </a:solidFill>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a:defRPr sz="1400" smtClean="0">
                <a:solidFill>
                  <a:prstClr val="white">
                    <a:lumMod val="85000"/>
                  </a:prstClr>
                </a:solidFill>
                <a:latin typeface="Calibri" pitchFamily="34" charset="0"/>
                <a:cs typeface="Arial" charset="0"/>
              </a:defRPr>
            </a:lvl1pPr>
          </a:lstStyle>
          <a:p>
            <a:pPr>
              <a:defRPr/>
            </a:pPr>
            <a:fld id="{4C2D2C3F-0CAF-4A15-A756-6B417AED56E7}" type="slidenum">
              <a:rPr lang="tr-TR"/>
              <a:pPr>
                <a:defRPr/>
              </a:pPr>
              <a:t>‹#›</a:t>
            </a:fld>
            <a:endParaRPr lang="tr-TR"/>
          </a:p>
        </p:txBody>
      </p:sp>
    </p:spTree>
    <p:extLst>
      <p:ext uri="{BB962C8B-B14F-4D97-AF65-F5344CB8AC3E}">
        <p14:creationId xmlns:p14="http://schemas.microsoft.com/office/powerpoint/2010/main" val="361945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r>
              <a:rPr lang="tr-TR" noProof="0"/>
              <a:t>Grafik eklemek için simgeyi tıklatın</a:t>
            </a:r>
          </a:p>
        </p:txBody>
      </p:sp>
      <p:sp>
        <p:nvSpPr>
          <p:cNvPr id="5" name="Slayt Numarası Yer Tutucusu 5"/>
          <p:cNvSpPr>
            <a:spLocks noGrp="1"/>
          </p:cNvSpPr>
          <p:nvPr>
            <p:ph type="sldNum" sz="quarter" idx="10"/>
          </p:nvPr>
        </p:nvSpPr>
        <p:spPr>
          <a:xfrm>
            <a:off x="0" y="6237288"/>
            <a:ext cx="9144000" cy="390525"/>
          </a:xfrm>
        </p:spPr>
        <p:txBody>
          <a:bodyPr/>
          <a:lstStyle>
            <a:lvl1pPr>
              <a:defRPr smtClean="0">
                <a:latin typeface="Arial" charset="0"/>
                <a:cs typeface="Arial" charset="0"/>
              </a:defRPr>
            </a:lvl1pPr>
          </a:lstStyle>
          <a:p>
            <a:pPr>
              <a:defRPr/>
            </a:pPr>
            <a:fld id="{9A0CDCBA-B4A7-4570-85FF-A6DF1649D11A}" type="slidenum">
              <a:rPr lang="tr-TR"/>
              <a:pPr>
                <a:defRPr/>
              </a:pPr>
              <a:t>‹#›</a:t>
            </a:fld>
            <a:r>
              <a:rPr lang="tr-TR"/>
              <a:t>     </a:t>
            </a:r>
          </a:p>
        </p:txBody>
      </p:sp>
    </p:spTree>
    <p:extLst>
      <p:ext uri="{BB962C8B-B14F-4D97-AF65-F5344CB8AC3E}">
        <p14:creationId xmlns:p14="http://schemas.microsoft.com/office/powerpoint/2010/main" val="203278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2378" y="942976"/>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hasCustomPrompt="1"/>
          </p:nvPr>
        </p:nvSpPr>
        <p:spPr>
          <a:xfrm>
            <a:off x="1262378" y="4272556"/>
            <a:ext cx="6619244" cy="861420"/>
          </a:xfrm>
        </p:spPr>
        <p:txBody>
          <a:bodyPr anchor="t">
            <a:normAutofit/>
          </a:bodyPr>
          <a:lstStyle>
            <a:lvl1pPr marL="0" indent="0" algn="ctr">
              <a:buNone/>
              <a:defRPr sz="2400"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3777" y="6432742"/>
            <a:ext cx="827484" cy="304799"/>
          </a:xfrm>
        </p:spPr>
        <p:txBody>
          <a:bodyPr/>
          <a:lstStyle/>
          <a:p>
            <a:fld id="{391DCEFD-8B6E-46DB-8C78-79EA00CC876C}" type="datetime1">
              <a:rPr lang="en-US" smtClean="0"/>
              <a:t>2/22/2023</a:t>
            </a:fld>
            <a:endParaRPr lang="en-US" dirty="0"/>
          </a:p>
        </p:txBody>
      </p:sp>
      <p:sp>
        <p:nvSpPr>
          <p:cNvPr id="5" name="Footer Placeholder 4"/>
          <p:cNvSpPr>
            <a:spLocks noGrp="1"/>
          </p:cNvSpPr>
          <p:nvPr>
            <p:ph type="ftr" sz="quarter" idx="11"/>
          </p:nvPr>
        </p:nvSpPr>
        <p:spPr>
          <a:xfrm>
            <a:off x="3124578" y="6432742"/>
            <a:ext cx="2894846" cy="304801"/>
          </a:xfrm>
        </p:spPr>
        <p:txBody>
          <a:bodyPr/>
          <a:lstStyle>
            <a:lvl1pPr algn="ctr">
              <a:defRPr/>
            </a:lvl1pPr>
          </a:lstStyle>
          <a:p>
            <a:r>
              <a:rPr lang="en-US" dirty="0"/>
              <a:t>www.ekonomi.gov.tr</a:t>
            </a:r>
          </a:p>
        </p:txBody>
      </p:sp>
      <p:sp>
        <p:nvSpPr>
          <p:cNvPr id="6" name="Slide Number Placeholder 5"/>
          <p:cNvSpPr>
            <a:spLocks noGrp="1"/>
          </p:cNvSpPr>
          <p:nvPr>
            <p:ph type="sldNum" sz="quarter" idx="12"/>
          </p:nvPr>
        </p:nvSpPr>
        <p:spPr>
          <a:xfrm>
            <a:off x="8623000" y="6431540"/>
            <a:ext cx="398907" cy="306000"/>
          </a:xfrm>
        </p:spPr>
        <p:txBody>
          <a:bodyPr/>
          <a:lstStyle>
            <a:lvl1pPr>
              <a:defRPr sz="1350"/>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1164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7EEA6-EED4-4730-A438-ABE70E7385FA}"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740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745468-C27C-4353-BCC6-6CA2D792E0D0}"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2" name="Title 1"/>
          <p:cNvSpPr>
            <a:spLocks noGrp="1"/>
          </p:cNvSpPr>
          <p:nvPr>
            <p:ph type="title"/>
          </p:nvPr>
        </p:nvSpPr>
        <p:spPr>
          <a:xfrm>
            <a:off x="1262379" y="1899709"/>
            <a:ext cx="6619243" cy="1915647"/>
          </a:xfrm>
        </p:spPr>
        <p:txBody>
          <a:bodyPr anchor="b"/>
          <a:lstStyle>
            <a:lvl1pPr algn="ctr">
              <a:defRPr sz="3000" b="1" cap="none"/>
            </a:lvl1pPr>
          </a:lstStyle>
          <a:p>
            <a:r>
              <a:rPr lang="en-US"/>
              <a:t>Click to edit Master title style</a:t>
            </a:r>
            <a:endParaRPr lang="en-US" dirty="0"/>
          </a:p>
        </p:txBody>
      </p:sp>
      <p:sp>
        <p:nvSpPr>
          <p:cNvPr id="3" name="Text Placeholder 2"/>
          <p:cNvSpPr>
            <a:spLocks noGrp="1"/>
          </p:cNvSpPr>
          <p:nvPr>
            <p:ph type="body" idx="1" hasCustomPrompt="1"/>
          </p:nvPr>
        </p:nvSpPr>
        <p:spPr>
          <a:xfrm>
            <a:off x="1262378" y="3815356"/>
            <a:ext cx="6619244" cy="860400"/>
          </a:xfrm>
        </p:spPr>
        <p:txBody>
          <a:bodyPr anchor="t">
            <a:normAutofit/>
          </a:bodyPr>
          <a:lstStyle>
            <a:lvl1pPr marL="0" indent="0" algn="ctr">
              <a:buNone/>
              <a:defRPr sz="210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9998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230" y="452718"/>
            <a:ext cx="7053542" cy="14005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45229" y="1853248"/>
            <a:ext cx="3375000" cy="396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3772" y="1853248"/>
            <a:ext cx="3375000" cy="396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25DC8F-8218-4663-B3D5-CE22E9AA2B36}" type="datetime1">
              <a:rPr lang="en-US" smtClean="0"/>
              <a:t>2/22/2023</a:t>
            </a:fld>
            <a:endParaRPr lang="en-US" dirty="0"/>
          </a:p>
        </p:txBody>
      </p:sp>
      <p:sp>
        <p:nvSpPr>
          <p:cNvPr id="6" name="Footer Placeholder 5"/>
          <p:cNvSpPr>
            <a:spLocks noGrp="1"/>
          </p:cNvSpPr>
          <p:nvPr>
            <p:ph type="ftr" sz="quarter" idx="11"/>
          </p:nvPr>
        </p:nvSpPr>
        <p:spPr/>
        <p:txBody>
          <a:bodyPr/>
          <a:lstStyle/>
          <a:p>
            <a:r>
              <a:rPr lang="en-US" dirty="0"/>
              <a:t>www.ekonomi.gov.tr</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7939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5230" y="1853248"/>
            <a:ext cx="3297254" cy="576262"/>
          </a:xfrm>
        </p:spPr>
        <p:txBody>
          <a:bodyPr anchor="b">
            <a:noAutofit/>
          </a:bodyPr>
          <a:lstStyle>
            <a:lvl1pPr marL="0" indent="0">
              <a:buNone/>
              <a:defRPr sz="16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45230" y="2462848"/>
            <a:ext cx="3297254" cy="360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18" y="1853248"/>
            <a:ext cx="3297254" cy="576262"/>
          </a:xfrm>
        </p:spPr>
        <p:txBody>
          <a:bodyPr anchor="b">
            <a:noAutofit/>
          </a:bodyPr>
          <a:lstStyle>
            <a:lvl1pPr marL="0" indent="0">
              <a:buNone/>
              <a:defRPr sz="16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1518" y="2462848"/>
            <a:ext cx="3297254" cy="360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99D89-316C-4CBC-8801-000A9C6EB37C}" type="datetime1">
              <a:rPr lang="en-US" smtClean="0"/>
              <a:t>2/22/2023</a:t>
            </a:fld>
            <a:endParaRPr lang="en-US" dirty="0"/>
          </a:p>
        </p:txBody>
      </p:sp>
      <p:sp>
        <p:nvSpPr>
          <p:cNvPr id="8" name="Footer Placeholder 7"/>
          <p:cNvSpPr>
            <a:spLocks noGrp="1"/>
          </p:cNvSpPr>
          <p:nvPr>
            <p:ph type="ftr" sz="quarter" idx="11"/>
          </p:nvPr>
        </p:nvSpPr>
        <p:spPr/>
        <p:txBody>
          <a:bodyPr/>
          <a:lstStyle/>
          <a:p>
            <a:r>
              <a:rPr lang="en-US" dirty="0"/>
              <a:t>www.ekonomi.gov.tr</a:t>
            </a:r>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735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5230" y="2728735"/>
            <a:ext cx="7053542"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122339-D451-4F0A-B00C-4B0EE40C6E88}" type="datetime1">
              <a:rPr lang="en-US" smtClean="0"/>
              <a:t>2/22/2023</a:t>
            </a:fld>
            <a:endParaRPr lang="en-US" dirty="0"/>
          </a:p>
        </p:txBody>
      </p:sp>
      <p:sp>
        <p:nvSpPr>
          <p:cNvPr id="5" name="Footer Placeholder 3"/>
          <p:cNvSpPr>
            <a:spLocks noGrp="1"/>
          </p:cNvSpPr>
          <p:nvPr>
            <p:ph type="ftr" sz="quarter" idx="11"/>
          </p:nvPr>
        </p:nvSpPr>
        <p:spPr/>
        <p:txBody>
          <a:bodyPr/>
          <a:lstStyle/>
          <a:p>
            <a:r>
              <a:rPr lang="en-US" dirty="0"/>
              <a:t>www.ekonomi.gov.tr</a:t>
            </a:r>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44459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6B86E4-9838-4059-B79A-755E99620AC1}" type="datetime1">
              <a:rPr lang="en-US" smtClean="0"/>
              <a:t>2/22/2023</a:t>
            </a:fld>
            <a:endParaRPr lang="en-US" dirty="0"/>
          </a:p>
        </p:txBody>
      </p:sp>
      <p:sp>
        <p:nvSpPr>
          <p:cNvPr id="5" name="Footer Placeholder 2"/>
          <p:cNvSpPr>
            <a:spLocks noGrp="1"/>
          </p:cNvSpPr>
          <p:nvPr>
            <p:ph type="ftr" sz="quarter" idx="11"/>
          </p:nvPr>
        </p:nvSpPr>
        <p:spPr/>
        <p:txBody>
          <a:bodyPr/>
          <a:lstStyle/>
          <a:p>
            <a:r>
              <a:rPr lang="en-US" dirty="0"/>
              <a:t>www.ekonomi.gov.tr</a:t>
            </a:r>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860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4"/>
          <a:srcRect/>
          <a:stretch>
            <a:fillRect/>
          </a:stretch>
        </p:blipFill>
        <p:spPr bwMode="auto">
          <a:xfrm>
            <a:off x="0" y="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1 Başlık"/>
          <p:cNvSpPr>
            <a:spLocks noGrp="1"/>
          </p:cNvSpPr>
          <p:nvPr>
            <p:ph type="title"/>
          </p:nvPr>
        </p:nvSpPr>
        <p:spPr>
          <a:xfrm>
            <a:off x="2987825" y="227649"/>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a:t>Asıl başlık stili için tıklatın</a:t>
            </a:r>
          </a:p>
        </p:txBody>
      </p:sp>
      <p:sp>
        <p:nvSpPr>
          <p:cNvPr id="7" name="4 Altbilgi Yer Tutucusu"/>
          <p:cNvSpPr>
            <a:spLocks noGrp="1"/>
          </p:cNvSpPr>
          <p:nvPr>
            <p:ph type="ftr" sz="quarter" idx="10"/>
          </p:nvPr>
        </p:nvSpPr>
        <p:spPr>
          <a:xfrm>
            <a:off x="2038350" y="6553200"/>
            <a:ext cx="5067300" cy="252413"/>
          </a:xfrm>
        </p:spPr>
        <p:txBody>
          <a:bodyPr/>
          <a:lstStyle>
            <a:lvl1pPr algn="l">
              <a:defRPr sz="1600" dirty="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10CC7E1F-BCBD-45F1-BEDA-DF111611092B}" type="slidenum">
              <a:rPr lang="en-US"/>
              <a:pPr>
                <a:defRPr/>
              </a:pPr>
              <a:t>‹#›</a:t>
            </a:fld>
            <a:endParaRPr lang="en-US" dirty="0"/>
          </a:p>
        </p:txBody>
      </p:sp>
    </p:spTree>
    <p:extLst>
      <p:ext uri="{BB962C8B-B14F-4D97-AF65-F5344CB8AC3E}">
        <p14:creationId xmlns:p14="http://schemas.microsoft.com/office/powerpoint/2010/main" val="429286043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553" y="933450"/>
            <a:ext cx="2550798" cy="1447800"/>
          </a:xfr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002800" y="93345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0554" y="261493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9076CEC-EE23-41C7-8B11-61D7E84F0CCE}" type="datetime1">
              <a:rPr lang="en-US" smtClean="0"/>
              <a:t>2/22/2023</a:t>
            </a:fld>
            <a:endParaRPr lang="en-US" dirty="0"/>
          </a:p>
        </p:txBody>
      </p:sp>
      <p:sp>
        <p:nvSpPr>
          <p:cNvPr id="5" name="Footer Placeholder 5"/>
          <p:cNvSpPr>
            <a:spLocks noGrp="1"/>
          </p:cNvSpPr>
          <p:nvPr>
            <p:ph type="ftr" sz="quarter" idx="11"/>
          </p:nvPr>
        </p:nvSpPr>
        <p:spPr/>
        <p:txBody>
          <a:bodyPr/>
          <a:lstStyle/>
          <a:p>
            <a:r>
              <a:rPr lang="en-US" dirty="0"/>
              <a:t>www.ekonomi.gov.tr</a:t>
            </a:r>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84819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1174" y="1777992"/>
            <a:ext cx="3819680" cy="1574808"/>
          </a:xfrm>
        </p:spPr>
        <p:txBody>
          <a:bodyPr anchor="b">
            <a:normAutofit/>
          </a:bodyPr>
          <a:lstStyle>
            <a:lvl1pPr algn="l">
              <a:defRPr sz="27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7903" y="1066800"/>
            <a:ext cx="2400300" cy="4572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01960" y="35814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AD6D89C-907F-452E-9255-C83CF0F4FB88}" type="datetime1">
              <a:rPr lang="en-US" smtClean="0"/>
              <a:t>2/22/2023</a:t>
            </a:fld>
            <a:endParaRPr lang="en-US" dirty="0"/>
          </a:p>
        </p:txBody>
      </p:sp>
      <p:sp>
        <p:nvSpPr>
          <p:cNvPr id="6" name="Footer Placeholder 5"/>
          <p:cNvSpPr>
            <a:spLocks noGrp="1"/>
          </p:cNvSpPr>
          <p:nvPr>
            <p:ph type="ftr" sz="quarter" idx="11"/>
          </p:nvPr>
        </p:nvSpPr>
        <p:spPr/>
        <p:txBody>
          <a:bodyPr/>
          <a:lstStyle/>
          <a:p>
            <a:r>
              <a:rPr lang="en-US" dirty="0"/>
              <a:t>www.ekonomi.gov.tr</a:t>
            </a:r>
          </a:p>
        </p:txBody>
      </p:sp>
      <p:sp>
        <p:nvSpPr>
          <p:cNvPr id="7" name="Slide Number Placeholder 6"/>
          <p:cNvSpPr>
            <a:spLocks noGrp="1"/>
          </p:cNvSpPr>
          <p:nvPr>
            <p:ph type="sldNum" sz="quarter" idx="12"/>
          </p:nvPr>
        </p:nvSpPr>
        <p:spPr/>
        <p:txBody>
          <a:bodyPr/>
          <a:lstStyle>
            <a:lvl1pPr>
              <a:defRPr b="1"/>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70757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379" y="4497482"/>
            <a:ext cx="6619243" cy="566738"/>
          </a:xfrm>
        </p:spPr>
        <p:txBody>
          <a:bodyPr anchor="b">
            <a:normAutofit/>
          </a:bodyPr>
          <a:lstStyle>
            <a:lvl1pPr algn="ctr">
              <a:defRPr sz="21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1262378" y="685800"/>
            <a:ext cx="6619244" cy="3640666"/>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262379" y="5064220"/>
            <a:ext cx="6619242"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DFACED-771A-4863-8D07-E4B4A8F0D9E9}" type="datetime1">
              <a:rPr lang="en-US" smtClean="0"/>
              <a:t>2/22/2023</a:t>
            </a:fld>
            <a:endParaRPr lang="en-US" dirty="0"/>
          </a:p>
        </p:txBody>
      </p:sp>
      <p:sp>
        <p:nvSpPr>
          <p:cNvPr id="6" name="Footer Placeholder 5"/>
          <p:cNvSpPr>
            <a:spLocks noGrp="1"/>
          </p:cNvSpPr>
          <p:nvPr>
            <p:ph type="ftr" sz="quarter" idx="11"/>
          </p:nvPr>
        </p:nvSpPr>
        <p:spPr/>
        <p:txBody>
          <a:bodyPr/>
          <a:lstStyle/>
          <a:p>
            <a:r>
              <a:rPr lang="en-US" dirty="0"/>
              <a:t>www.ekonomi.gov.tr</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278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379"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1262379" y="3524250"/>
            <a:ext cx="6619244" cy="2362200"/>
          </a:xfrm>
        </p:spPr>
        <p:txBody>
          <a:bodyPr anchor="ct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CF878A2-EDCF-4BA0-8676-D521B74C836C}"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7347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2258" y="1447800"/>
            <a:ext cx="5999486" cy="2323374"/>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hasCustomPrompt="1"/>
          </p:nvPr>
        </p:nvSpPr>
        <p:spPr>
          <a:xfrm>
            <a:off x="1572258"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0" name="Text Placeholder 3"/>
          <p:cNvSpPr>
            <a:spLocks noGrp="1"/>
          </p:cNvSpPr>
          <p:nvPr>
            <p:ph type="body" sz="half" idx="2"/>
          </p:nvPr>
        </p:nvSpPr>
        <p:spPr>
          <a:xfrm>
            <a:off x="1262379"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2F0EBA2-5A44-4035-ADBB-42D1BCCBB142}"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1045196" y="971254"/>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chemeClr val="tx1"/>
                </a:solidFill>
              </a:rPr>
              <a:t>“</a:t>
            </a:r>
          </a:p>
        </p:txBody>
      </p:sp>
      <p:sp>
        <p:nvSpPr>
          <p:cNvPr id="13" name="TextBox 12"/>
          <p:cNvSpPr txBox="1"/>
          <p:nvPr/>
        </p:nvSpPr>
        <p:spPr>
          <a:xfrm>
            <a:off x="7436012" y="26094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chemeClr val="tx1"/>
                </a:solidFill>
              </a:rPr>
              <a:t>”</a:t>
            </a:r>
          </a:p>
        </p:txBody>
      </p:sp>
    </p:spTree>
    <p:extLst>
      <p:ext uri="{BB962C8B-B14F-4D97-AF65-F5344CB8AC3E}">
        <p14:creationId xmlns:p14="http://schemas.microsoft.com/office/powerpoint/2010/main" val="237237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62378" y="1828801"/>
            <a:ext cx="6619245" cy="1653180"/>
          </a:xfrm>
        </p:spPr>
        <p:txBody>
          <a:bodyPr anchor="b"/>
          <a:lstStyle>
            <a:lvl1pPr algn="ctr">
              <a:defRPr sz="3000" b="1" cap="none"/>
            </a:lvl1pPr>
          </a:lstStyle>
          <a:p>
            <a:r>
              <a:rPr lang="en-US"/>
              <a:t>Click to edit Master title style</a:t>
            </a:r>
            <a:endParaRPr lang="en-US" dirty="0"/>
          </a:p>
        </p:txBody>
      </p:sp>
      <p:sp>
        <p:nvSpPr>
          <p:cNvPr id="3" name="Text Placeholder 2"/>
          <p:cNvSpPr>
            <a:spLocks noGrp="1"/>
          </p:cNvSpPr>
          <p:nvPr>
            <p:ph type="body" idx="1"/>
          </p:nvPr>
        </p:nvSpPr>
        <p:spPr>
          <a:xfrm>
            <a:off x="1262379" y="3481981"/>
            <a:ext cx="6619244" cy="860400"/>
          </a:xfrm>
        </p:spPr>
        <p:txBody>
          <a:bodyPr anchor="t"/>
          <a:lstStyle>
            <a:lvl1pPr marL="0" indent="0" algn="ctr">
              <a:buNone/>
              <a:defRPr sz="150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90BC9-723A-4FDF-BD97-1DB9D385148E}"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9770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1030872" y="1914870"/>
            <a:ext cx="2210150"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1045509" y="260067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68906" y="1914870"/>
            <a:ext cx="2202181"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460991" y="260067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899687" y="1914870"/>
            <a:ext cx="2199085"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899687" y="260067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50768" y="1944000"/>
            <a:ext cx="0" cy="3962400"/>
          </a:xfrm>
          <a:prstGeom prst="line">
            <a:avLst/>
          </a:prstGeom>
          <a:ln w="381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77832" y="1944000"/>
            <a:ext cx="0" cy="3966882"/>
          </a:xfrm>
          <a:prstGeom prst="line">
            <a:avLst/>
          </a:prstGeom>
          <a:ln w="381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26E171-75A0-4429-A931-03D42EA8C2D1}" type="datetime1">
              <a:rPr lang="en-US" smtClean="0"/>
              <a:t>2/22/2023</a:t>
            </a:fld>
            <a:endParaRPr lang="en-US" dirty="0"/>
          </a:p>
        </p:txBody>
      </p:sp>
      <p:sp>
        <p:nvSpPr>
          <p:cNvPr id="4"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33080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1042690" y="4269999"/>
            <a:ext cx="2205038"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42690" y="2228850"/>
            <a:ext cx="2205038"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1042690" y="484626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70374" y="4269999"/>
            <a:ext cx="2197894"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470373" y="2228850"/>
            <a:ext cx="2197894"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3469359" y="484626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896868" y="4269999"/>
            <a:ext cx="2199085"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896867" y="2228850"/>
            <a:ext cx="2199085"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896774" y="484625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47949" y="1944000"/>
            <a:ext cx="0" cy="3962400"/>
          </a:xfrm>
          <a:prstGeom prst="line">
            <a:avLst/>
          </a:prstGeom>
          <a:ln w="31750" cmpd="sng">
            <a:solidFill>
              <a:schemeClr val="bg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75013" y="1944000"/>
            <a:ext cx="0" cy="3966882"/>
          </a:xfrm>
          <a:prstGeom prst="line">
            <a:avLst/>
          </a:prstGeom>
          <a:ln w="31750" cmpd="sng">
            <a:solidFill>
              <a:schemeClr val="bg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138645-F1F5-4386-9496-7869E8D00BC8}" type="datetime1">
              <a:rPr lang="en-US" smtClean="0"/>
              <a:t>2/22/2023</a:t>
            </a:fld>
            <a:endParaRPr lang="en-US" dirty="0"/>
          </a:p>
        </p:txBody>
      </p:sp>
      <p:sp>
        <p:nvSpPr>
          <p:cNvPr id="4"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09755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DA5B4-6C8D-46AF-A19C-6CF4308FF9B2}"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9250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55C62-0351-4F03-A3C7-DC9FE0BF4839}" type="datetime1">
              <a:rPr lang="en-US" smtClean="0"/>
              <a:t>2/22/2023</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3626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89138"/>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eçici logo"/>
          <p:cNvPicPr>
            <a:picLocks noChangeAspect="1" noChangeArrowheads="1"/>
          </p:cNvPicPr>
          <p:nvPr userDrawn="1"/>
        </p:nvPicPr>
        <p:blipFill>
          <a:blip r:embed="rId3"/>
          <a:srcRect/>
          <a:stretch>
            <a:fillRect/>
          </a:stretch>
        </p:blipFill>
        <p:spPr bwMode="auto">
          <a:xfrm>
            <a:off x="179388" y="18002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fld id="{A228F639-21CC-4969-8088-01969749DA75}" type="slidenum">
              <a:rPr lang="en-US"/>
              <a:pPr>
                <a:defRPr/>
              </a:pPr>
              <a:t>‹#›</a:t>
            </a:fld>
            <a:endParaRPr lang="en-US" dirty="0"/>
          </a:p>
        </p:txBody>
      </p:sp>
    </p:spTree>
    <p:extLst>
      <p:ext uri="{BB962C8B-B14F-4D97-AF65-F5344CB8AC3E}">
        <p14:creationId xmlns:p14="http://schemas.microsoft.com/office/powerpoint/2010/main" val="264048324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2"/>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352"/>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MUSTAFA\LOGO\tek_t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426" y="46040"/>
            <a:ext cx="746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İçerik Yer Tutucusu"/>
          <p:cNvSpPr>
            <a:spLocks noGrp="1"/>
          </p:cNvSpPr>
          <p:nvPr>
            <p:ph idx="1"/>
          </p:nvPr>
        </p:nvSpPr>
        <p:spPr>
          <a:xfrm>
            <a:off x="357159" y="990600"/>
            <a:ext cx="8429684" cy="5224482"/>
          </a:xfrm>
        </p:spPr>
        <p:txBody>
          <a:bodyPr>
            <a:normAutofit/>
          </a:bodyPr>
          <a:lstStyle>
            <a:lvl1pPr>
              <a:defRPr sz="2700"/>
            </a:lvl1pPr>
            <a:lvl2pPr>
              <a:defRPr sz="2400"/>
            </a:lvl2pPr>
            <a:lvl3pPr>
              <a:defRPr sz="2100"/>
            </a:lvl3pPr>
            <a:lvl4pPr>
              <a:defRPr sz="1800"/>
            </a:lvl4pPr>
            <a:lvl5pPr>
              <a:defRPr sz="18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8" name="1 Başlık"/>
          <p:cNvSpPr>
            <a:spLocks noGrp="1"/>
          </p:cNvSpPr>
          <p:nvPr>
            <p:ph type="title"/>
          </p:nvPr>
        </p:nvSpPr>
        <p:spPr>
          <a:xfrm>
            <a:off x="1306121" y="132756"/>
            <a:ext cx="7837879" cy="476844"/>
          </a:xfrm>
        </p:spPr>
        <p:txBody>
          <a:bodyPr>
            <a:normAutofit/>
          </a:bodyPr>
          <a:lstStyle>
            <a:lvl1pPr marL="0" algn="r" defTabSz="685800" rtl="0" eaLnBrk="0" fontAlgn="base" latinLnBrk="0" hangingPunct="0">
              <a:spcBef>
                <a:spcPct val="0"/>
              </a:spcBef>
              <a:spcAft>
                <a:spcPct val="0"/>
              </a:spcAft>
              <a:defRPr lang="tr-TR" sz="3000" b="1"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tr-TR" dirty="0"/>
              <a:t>Asıl başlık stili için tıklatın</a:t>
            </a:r>
          </a:p>
        </p:txBody>
      </p:sp>
      <p:sp>
        <p:nvSpPr>
          <p:cNvPr id="7" name="4 Altbilgi Yer Tutucusu"/>
          <p:cNvSpPr>
            <a:spLocks noGrp="1"/>
          </p:cNvSpPr>
          <p:nvPr>
            <p:ph type="ftr" sz="quarter" idx="10"/>
          </p:nvPr>
        </p:nvSpPr>
        <p:spPr>
          <a:xfrm>
            <a:off x="225426" y="6553202"/>
            <a:ext cx="7947025" cy="252413"/>
          </a:xfrm>
        </p:spPr>
        <p:txBody>
          <a:bodyPr/>
          <a:lstStyle>
            <a:lvl1pPr algn="l" fontAlgn="base">
              <a:spcBef>
                <a:spcPct val="0"/>
              </a:spcBef>
              <a:spcAft>
                <a:spcPct val="0"/>
              </a:spcAft>
              <a:defRPr sz="1200" smtClean="0">
                <a:solidFill>
                  <a:prstClr val="white"/>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2"/>
            <a:ext cx="571500" cy="252413"/>
          </a:xfrm>
        </p:spPr>
        <p:txBody>
          <a:bodyPr/>
          <a:lstStyle>
            <a:lvl1pPr algn="ctr" fontAlgn="base">
              <a:spcBef>
                <a:spcPct val="0"/>
              </a:spcBef>
              <a:spcAft>
                <a:spcPct val="0"/>
              </a:spcAft>
              <a:defRPr sz="1200">
                <a:solidFill>
                  <a:prstClr val="white"/>
                </a:solidFill>
                <a:effectLst>
                  <a:outerShdw blurRad="38100" dist="38100" dir="2700000" algn="tl">
                    <a:srgbClr val="000000">
                      <a:alpha val="43137"/>
                    </a:srgbClr>
                  </a:outerShdw>
                </a:effectLst>
                <a:latin typeface="Calibri" pitchFamily="34" charset="0"/>
                <a:cs typeface="Arial" charset="0"/>
              </a:defRPr>
            </a:lvl1pPr>
          </a:lstStyle>
          <a:p>
            <a:pPr>
              <a:defRPr/>
            </a:pPr>
            <a:fld id="{6A6DBA52-D3BE-4F75-9ED8-6B3FFA64DE41}" type="slidenum">
              <a:rPr lang="en-US"/>
              <a:pPr>
                <a:defRPr/>
              </a:pPr>
              <a:t>‹#›</a:t>
            </a:fld>
            <a:endParaRPr lang="en-US" dirty="0"/>
          </a:p>
        </p:txBody>
      </p:sp>
    </p:spTree>
    <p:extLst>
      <p:ext uri="{BB962C8B-B14F-4D97-AF65-F5344CB8AC3E}">
        <p14:creationId xmlns:p14="http://schemas.microsoft.com/office/powerpoint/2010/main" val="133701672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Yalnızca Başlık">
    <p:spTree>
      <p:nvGrpSpPr>
        <p:cNvPr id="1" name=""/>
        <p:cNvGrpSpPr/>
        <p:nvPr/>
      </p:nvGrpSpPr>
      <p:grpSpPr>
        <a:xfrm>
          <a:off x="0" y="0"/>
          <a:ext cx="0" cy="0"/>
          <a:chOff x="0" y="0"/>
          <a:chExt cx="0" cy="0"/>
        </a:xfrm>
      </p:grpSpPr>
      <p:pic>
        <p:nvPicPr>
          <p:cNvPr id="3" name="Picture 6"/>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94463"/>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352"/>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USTAFA\LOGO\tek_t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3689" y="46040"/>
            <a:ext cx="746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1 Başlık"/>
          <p:cNvSpPr>
            <a:spLocks noGrp="1"/>
          </p:cNvSpPr>
          <p:nvPr>
            <p:ph type="title"/>
          </p:nvPr>
        </p:nvSpPr>
        <p:spPr>
          <a:xfrm>
            <a:off x="1306121" y="132756"/>
            <a:ext cx="7837879" cy="476844"/>
          </a:xfrm>
        </p:spPr>
        <p:txBody>
          <a:bodyPr>
            <a:normAutofit/>
          </a:bodyPr>
          <a:lstStyle>
            <a:lvl1pPr marL="0" algn="r" defTabSz="685800" rtl="0" eaLnBrk="0" fontAlgn="base" latinLnBrk="0" hangingPunct="0">
              <a:spcBef>
                <a:spcPct val="0"/>
              </a:spcBef>
              <a:spcAft>
                <a:spcPct val="0"/>
              </a:spcAft>
              <a:defRPr lang="tr-TR" sz="3000" b="1"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tr-TR" dirty="0"/>
              <a:t>Asıl başlık stili için tıklatın</a:t>
            </a:r>
          </a:p>
        </p:txBody>
      </p:sp>
      <p:sp>
        <p:nvSpPr>
          <p:cNvPr id="6" name="4 Altbilgi Yer Tutucusu"/>
          <p:cNvSpPr>
            <a:spLocks noGrp="1"/>
          </p:cNvSpPr>
          <p:nvPr>
            <p:ph type="ftr" sz="quarter" idx="10"/>
          </p:nvPr>
        </p:nvSpPr>
        <p:spPr>
          <a:xfrm>
            <a:off x="107950" y="6524625"/>
            <a:ext cx="8064500" cy="304800"/>
          </a:xfrm>
        </p:spPr>
        <p:txBody>
          <a:bodyPr/>
          <a:lstStyle>
            <a:lvl1pPr algn="l">
              <a:defRPr sz="1200" smtClean="0">
                <a:solidFill>
                  <a:prstClr val="white"/>
                </a:solidFill>
                <a:effectLst>
                  <a:outerShdw blurRad="38100" dist="38100" dir="2700000" algn="tl">
                    <a:srgbClr val="000000">
                      <a:alpha val="43137"/>
                    </a:srgbClr>
                  </a:outerShdw>
                </a:effectLst>
                <a:latin typeface="Calibri" pitchFamily="34" charset="0"/>
              </a:defRPr>
            </a:lvl1pPr>
          </a:lstStyle>
          <a:p>
            <a:pPr>
              <a:defRPr/>
            </a:pPr>
            <a:endParaRPr lang="tr-TR"/>
          </a:p>
        </p:txBody>
      </p:sp>
      <p:sp>
        <p:nvSpPr>
          <p:cNvPr id="7" name="5 Slayt Numarası Yer Tutucusu"/>
          <p:cNvSpPr>
            <a:spLocks noGrp="1"/>
          </p:cNvSpPr>
          <p:nvPr>
            <p:ph type="sldNum" sz="quarter" idx="11"/>
          </p:nvPr>
        </p:nvSpPr>
        <p:spPr>
          <a:xfrm>
            <a:off x="8429625" y="6553202"/>
            <a:ext cx="571500" cy="252413"/>
          </a:xfrm>
        </p:spPr>
        <p:txBody>
          <a:bodyPr/>
          <a:lstStyle>
            <a:lvl1pPr algn="ctr">
              <a:defRPr sz="1200">
                <a:solidFill>
                  <a:prstClr val="white"/>
                </a:solidFill>
                <a:effectLst>
                  <a:outerShdw blurRad="38100" dist="38100" dir="2700000" algn="tl">
                    <a:srgbClr val="000000">
                      <a:alpha val="43137"/>
                    </a:srgbClr>
                  </a:outerShdw>
                </a:effectLst>
                <a:latin typeface="Calibri" pitchFamily="34" charset="0"/>
              </a:defRPr>
            </a:lvl1pPr>
          </a:lstStyle>
          <a:p>
            <a:pPr>
              <a:defRPr/>
            </a:pPr>
            <a:fld id="{8B79CFF2-892E-41FC-8749-75957CD76574}" type="slidenum">
              <a:rPr lang="en-US"/>
              <a:pPr>
                <a:defRPr/>
              </a:pPr>
              <a:t>‹#›</a:t>
            </a:fld>
            <a:endParaRPr lang="en-US" dirty="0"/>
          </a:p>
        </p:txBody>
      </p:sp>
    </p:spTree>
    <p:extLst>
      <p:ext uri="{BB962C8B-B14F-4D97-AF65-F5344CB8AC3E}">
        <p14:creationId xmlns:p14="http://schemas.microsoft.com/office/powerpoint/2010/main" val="361032126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7010400" y="6095347"/>
            <a:ext cx="2133600" cy="365125"/>
          </a:xfrm>
        </p:spPr>
        <p:txBody>
          <a:bodyPr/>
          <a:lstStyle>
            <a:lvl1pPr>
              <a:defRPr>
                <a:solidFill>
                  <a:schemeClr val="tx2"/>
                </a:solidFill>
              </a:defRPr>
            </a:lvl1pPr>
          </a:lstStyle>
          <a:p>
            <a:pPr>
              <a:defRPr/>
            </a:pPr>
            <a:fld id="{E5B8DFC1-E9E4-47A3-A060-9BD660A81B53}" type="slidenum">
              <a:rPr lang="tr-TR" altLang="tr-TR" smtClean="0"/>
              <a:pPr>
                <a:defRPr/>
              </a:pPr>
              <a:t>‹#›</a:t>
            </a:fld>
            <a:endParaRPr lang="tr-TR" altLang="tr-TR" dirty="0"/>
          </a:p>
        </p:txBody>
      </p:sp>
      <p:sp>
        <p:nvSpPr>
          <p:cNvPr id="10" name="Başlık 1"/>
          <p:cNvSpPr txBox="1">
            <a:spLocks/>
          </p:cNvSpPr>
          <p:nvPr userDrawn="1"/>
        </p:nvSpPr>
        <p:spPr bwMode="auto">
          <a:xfrm>
            <a:off x="3602594" y="6541154"/>
            <a:ext cx="1957863" cy="2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sz="900" b="1" dirty="0">
                <a:solidFill>
                  <a:schemeClr val="bg1"/>
                </a:solidFill>
                <a:latin typeface="Tahoma" pitchFamily="34" charset="0"/>
                <a:ea typeface="Tahoma" pitchFamily="34" charset="0"/>
                <a:cs typeface="Tahoma" pitchFamily="34" charset="0"/>
              </a:rPr>
              <a:t>İHRACAT GENEL MÜDÜRLÜĞÜ</a:t>
            </a:r>
          </a:p>
        </p:txBody>
      </p:sp>
    </p:spTree>
    <p:extLst>
      <p:ext uri="{BB962C8B-B14F-4D97-AF65-F5344CB8AC3E}">
        <p14:creationId xmlns:p14="http://schemas.microsoft.com/office/powerpoint/2010/main" val="149464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eçici logo"/>
          <p:cNvPicPr>
            <a:picLocks noChangeAspect="1" noChangeArrowheads="1"/>
          </p:cNvPicPr>
          <p:nvPr userDrawn="1"/>
        </p:nvPicPr>
        <p:blipFill>
          <a:blip r:embed="rId4"/>
          <a:srcRect/>
          <a:stretch>
            <a:fillRect/>
          </a:stretch>
        </p:blipFill>
        <p:spPr bwMode="auto">
          <a:xfrm>
            <a:off x="34925" y="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9"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0"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D434BAF7-0D51-4124-B929-7368551E352C}" type="slidenum">
              <a:rPr lang="en-US"/>
              <a:pPr>
                <a:defRPr/>
              </a:pPr>
              <a:t>‹#›</a:t>
            </a:fld>
            <a:endParaRPr lang="en-US" dirty="0"/>
          </a:p>
        </p:txBody>
      </p:sp>
    </p:spTree>
    <p:extLst>
      <p:ext uri="{BB962C8B-B14F-4D97-AF65-F5344CB8AC3E}">
        <p14:creationId xmlns:p14="http://schemas.microsoft.com/office/powerpoint/2010/main" val="23517075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4763" y="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5C5E06FE-F3FC-48D2-AA99-206CD7C5A2BB}" type="slidenum">
              <a:rPr lang="en-US"/>
              <a:pPr>
                <a:defRPr/>
              </a:pPr>
              <a:t>‹#›</a:t>
            </a:fld>
            <a:endParaRPr lang="en-US" dirty="0"/>
          </a:p>
        </p:txBody>
      </p:sp>
    </p:spTree>
    <p:extLst>
      <p:ext uri="{BB962C8B-B14F-4D97-AF65-F5344CB8AC3E}">
        <p14:creationId xmlns:p14="http://schemas.microsoft.com/office/powerpoint/2010/main" val="46604907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4446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eçici logo"/>
          <p:cNvPicPr>
            <a:picLocks noChangeAspect="1" noChangeArrowheads="1"/>
          </p:cNvPicPr>
          <p:nvPr userDrawn="1"/>
        </p:nvPicPr>
        <p:blipFill>
          <a:blip r:embed="rId4"/>
          <a:srcRect/>
          <a:stretch>
            <a:fillRect/>
          </a:stretch>
        </p:blipFill>
        <p:spPr bwMode="auto">
          <a:xfrm>
            <a:off x="20638" y="0"/>
            <a:ext cx="971550" cy="882650"/>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A76928F4-6AAA-4C54-A1F4-1459EC49FBF9}" type="slidenum">
              <a:rPr lang="en-US"/>
              <a:pPr>
                <a:defRPr/>
              </a:pPr>
              <a:t>‹#›</a:t>
            </a:fld>
            <a:endParaRPr lang="en-US" dirty="0"/>
          </a:p>
        </p:txBody>
      </p:sp>
    </p:spTree>
    <p:extLst>
      <p:ext uri="{BB962C8B-B14F-4D97-AF65-F5344CB8AC3E}">
        <p14:creationId xmlns:p14="http://schemas.microsoft.com/office/powerpoint/2010/main" val="133507309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8688A38A-7FC8-4CBB-BD77-5C713C03ACE6}" type="slidenum">
              <a:rPr lang="en-US"/>
              <a:pPr>
                <a:defRPr/>
              </a:pPr>
              <a:t>‹#›</a:t>
            </a:fld>
            <a:endParaRPr lang="en-US" dirty="0"/>
          </a:p>
        </p:txBody>
      </p:sp>
    </p:spTree>
    <p:extLst>
      <p:ext uri="{BB962C8B-B14F-4D97-AF65-F5344CB8AC3E}">
        <p14:creationId xmlns:p14="http://schemas.microsoft.com/office/powerpoint/2010/main" val="11194361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714625"/>
              <a:ext cx="2333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2714625"/>
              <a:ext cx="2333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246063" y="106363"/>
            <a:ext cx="735012" cy="6667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DF79AA45-10B6-4003-990A-B5F9D43BCD0A}" type="slidenum">
              <a:rPr lang="en-US"/>
              <a:pPr>
                <a:defRPr/>
              </a:pPr>
              <a:t>‹#›</a:t>
            </a:fld>
            <a:endParaRPr lang="en-US" dirty="0"/>
          </a:p>
        </p:txBody>
      </p:sp>
    </p:spTree>
    <p:extLst>
      <p:ext uri="{BB962C8B-B14F-4D97-AF65-F5344CB8AC3E}">
        <p14:creationId xmlns:p14="http://schemas.microsoft.com/office/powerpoint/2010/main" val="252658366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240213"/>
            <a:ext cx="849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240213"/>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eçici logo"/>
          <p:cNvPicPr>
            <a:picLocks noChangeAspect="1" noChangeArrowheads="1"/>
          </p:cNvPicPr>
          <p:nvPr userDrawn="1"/>
        </p:nvPicPr>
        <p:blipFill>
          <a:blip r:embed="rId5"/>
          <a:srcRect/>
          <a:stretch>
            <a:fillRect/>
          </a:stretch>
        </p:blipFill>
        <p:spPr bwMode="auto">
          <a:xfrm>
            <a:off x="32385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0"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61914D7E-3545-4FB1-A1BE-3FB59E06F4C8}" type="slidenum">
              <a:rPr lang="en-US"/>
              <a:pPr>
                <a:defRPr/>
              </a:pPr>
              <a:t>‹#›</a:t>
            </a:fld>
            <a:endParaRPr lang="en-US" dirty="0"/>
          </a:p>
        </p:txBody>
      </p:sp>
    </p:spTree>
    <p:extLst>
      <p:ext uri="{BB962C8B-B14F-4D97-AF65-F5344CB8AC3E}">
        <p14:creationId xmlns:p14="http://schemas.microsoft.com/office/powerpoint/2010/main" val="38367839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60419"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prstClr val="black">
                    <a:tint val="75000"/>
                  </a:prstClr>
                </a:solidFill>
                <a:latin typeface="Arial" pitchFamily="34" charset="0"/>
                <a:cs typeface="Arial" pitchFamily="34" charset="0"/>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tint val="75000"/>
                  </a:prstClr>
                </a:solidFill>
                <a:latin typeface="Arial" pitchFamily="34" charset="0"/>
                <a:cs typeface="Arial" pitchFamily="34" charset="0"/>
              </a:defRPr>
            </a:lvl1pPr>
          </a:lstStyle>
          <a:p>
            <a:pPr>
              <a:defRPr/>
            </a:pPr>
            <a:fld id="{1B75CCFE-E72E-4DFE-ACC2-FC190F447E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17" name="Aynı Yanın Köşesi Yuvarlatılmış Dikdörtgen 5"/>
          <p:cNvSpPr/>
          <p:nvPr userDrawn="1"/>
        </p:nvSpPr>
        <p:spPr>
          <a:xfrm rot="10800000">
            <a:off x="-3575" y="6121204"/>
            <a:ext cx="9146429" cy="731170"/>
          </a:xfrm>
          <a:prstGeom prst="round2Same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15" name="Dikdörtgen 4"/>
          <p:cNvSpPr/>
          <p:nvPr userDrawn="1"/>
        </p:nvSpPr>
        <p:spPr>
          <a:xfrm>
            <a:off x="-1191" y="1004888"/>
            <a:ext cx="9144047" cy="50400"/>
          </a:xfrm>
          <a:prstGeom prst="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2" name="Title Placeholder 1"/>
          <p:cNvSpPr>
            <a:spLocks noGrp="1"/>
          </p:cNvSpPr>
          <p:nvPr>
            <p:ph type="title"/>
          </p:nvPr>
        </p:nvSpPr>
        <p:spPr>
          <a:xfrm>
            <a:off x="1045230" y="452718"/>
            <a:ext cx="7053542" cy="140053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45230" y="2052919"/>
            <a:ext cx="7053542" cy="3936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431" y="6124574"/>
            <a:ext cx="827484" cy="304799"/>
          </a:xfrm>
          <a:prstGeom prst="rect">
            <a:avLst/>
          </a:prstGeom>
        </p:spPr>
        <p:txBody>
          <a:bodyPr vert="horz" lIns="91440" tIns="45720" rIns="91440" bIns="45720" rtlCol="0" anchor="ctr"/>
          <a:lstStyle>
            <a:lvl1pPr algn="l">
              <a:defRPr sz="900" b="1" i="0">
                <a:solidFill>
                  <a:schemeClr val="tx2"/>
                </a:solidFill>
              </a:defRPr>
            </a:lvl1pPr>
          </a:lstStyle>
          <a:p>
            <a:fld id="{AD5656FB-76F6-418A-B6DE-A86CC628390C}" type="datetime1">
              <a:rPr lang="en-US" smtClean="0"/>
              <a:t>2/22/2023</a:t>
            </a:fld>
            <a:endParaRPr lang="en-US" dirty="0"/>
          </a:p>
        </p:txBody>
      </p:sp>
      <p:sp>
        <p:nvSpPr>
          <p:cNvPr id="5" name="Footer Placeholder 4"/>
          <p:cNvSpPr>
            <a:spLocks noGrp="1"/>
          </p:cNvSpPr>
          <p:nvPr>
            <p:ph type="ftr" sz="quarter" idx="3"/>
          </p:nvPr>
        </p:nvSpPr>
        <p:spPr>
          <a:xfrm>
            <a:off x="21432" y="6432742"/>
            <a:ext cx="2894846" cy="304801"/>
          </a:xfrm>
          <a:prstGeom prst="rect">
            <a:avLst/>
          </a:prstGeom>
        </p:spPr>
        <p:txBody>
          <a:bodyPr vert="horz" lIns="91440" tIns="45720" rIns="91440" bIns="45720" rtlCol="0" anchor="ctr"/>
          <a:lstStyle>
            <a:lvl1pPr algn="l">
              <a:defRPr sz="900" b="1" i="0">
                <a:solidFill>
                  <a:schemeClr val="tx2"/>
                </a:solidFill>
              </a:defRPr>
            </a:lvl1pPr>
          </a:lstStyle>
          <a:p>
            <a:r>
              <a:rPr lang="en-US" dirty="0"/>
              <a:t>www.ekonomi.gov.tr</a:t>
            </a:r>
          </a:p>
        </p:txBody>
      </p:sp>
      <p:sp>
        <p:nvSpPr>
          <p:cNvPr id="6" name="Slide Number Placeholder 5"/>
          <p:cNvSpPr>
            <a:spLocks noGrp="1"/>
          </p:cNvSpPr>
          <p:nvPr>
            <p:ph type="sldNum" sz="quarter" idx="4"/>
          </p:nvPr>
        </p:nvSpPr>
        <p:spPr>
          <a:xfrm>
            <a:off x="8602218" y="6333914"/>
            <a:ext cx="398907" cy="467143"/>
          </a:xfrm>
          <a:prstGeom prst="rect">
            <a:avLst/>
          </a:prstGeom>
        </p:spPr>
        <p:txBody>
          <a:bodyPr vert="horz" lIns="91440" tIns="45720" rIns="91440" bIns="45720" rtlCol="0" anchor="ctr"/>
          <a:lstStyle>
            <a:lvl1pPr algn="ctr">
              <a:defRPr sz="1500" b="0" i="0">
                <a:solidFill>
                  <a:schemeClr val="tx2"/>
                </a:solidFill>
              </a:defRPr>
            </a:lvl1pPr>
          </a:lstStyle>
          <a:p>
            <a:fld id="{D57F1E4F-1CFF-5643-939E-02111984F565}" type="slidenum">
              <a:rPr lang="en-US" smtClean="0"/>
              <a:pPr/>
              <a:t>‹#›</a:t>
            </a:fld>
            <a:endParaRPr lang="en-US" dirty="0"/>
          </a:p>
        </p:txBody>
      </p:sp>
      <p:pic>
        <p:nvPicPr>
          <p:cNvPr id="12" name="Picture 4" descr="https://cdn.ticaret.gov.tr/images/logo/logo.png"/>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3623" y="64873"/>
            <a:ext cx="2451664" cy="77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89423"/>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2" r:id="rId20"/>
  </p:sldLayoutIdLst>
  <p:hf hdr="0" dt="0"/>
  <p:txStyles>
    <p:titleStyle>
      <a:lvl1pPr algn="ctr" defTabSz="342900" rtl="0" eaLnBrk="1" latinLnBrk="0" hangingPunct="1">
        <a:spcBef>
          <a:spcPct val="0"/>
        </a:spcBef>
        <a:buNone/>
        <a:defRPr sz="315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1"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1"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1"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0" y="2276872"/>
            <a:ext cx="9144000" cy="1872853"/>
          </a:xfrm>
          <a:prstGeom prst="rect">
            <a:avLst/>
          </a:prstGeom>
          <a:noFill/>
          <a:ln w="9525">
            <a:noFill/>
            <a:miter lim="800000"/>
            <a:headEnd/>
            <a:tailEnd/>
          </a:ln>
        </p:spPr>
        <p:txBody>
          <a:bodyPr anchor="ctr"/>
          <a:lstStyle/>
          <a:p>
            <a:pPr algn="ctr" fontAlgn="auto">
              <a:spcBef>
                <a:spcPts val="0"/>
              </a:spcBef>
              <a:spcAft>
                <a:spcPts val="0"/>
              </a:spcAft>
              <a:defRPr/>
            </a:pPr>
            <a:r>
              <a:rPr lang="tr-TR" sz="4000" b="1" dirty="0">
                <a:solidFill>
                  <a:schemeClr val="bg2"/>
                </a:solidFill>
                <a:latin typeface="Calibri" pitchFamily="34" charset="0"/>
                <a:cs typeface="+mn-cs"/>
              </a:rPr>
              <a:t>DAHİLDE İŞLEME REJİMİ</a:t>
            </a:r>
          </a:p>
        </p:txBody>
      </p:sp>
      <p:sp>
        <p:nvSpPr>
          <p:cNvPr id="3" name="Metin kutusu 2"/>
          <p:cNvSpPr txBox="1"/>
          <p:nvPr/>
        </p:nvSpPr>
        <p:spPr>
          <a:xfrm>
            <a:off x="0" y="4725144"/>
            <a:ext cx="9144000" cy="671851"/>
          </a:xfrm>
          <a:prstGeom prst="rect">
            <a:avLst/>
          </a:prstGeom>
          <a:noFill/>
        </p:spPr>
        <p:txBody>
          <a:bodyPr>
            <a:spAutoFit/>
          </a:bodyPr>
          <a:lstStyle/>
          <a:p>
            <a:pPr algn="ctr" fontAlgn="auto">
              <a:lnSpc>
                <a:spcPct val="150000"/>
              </a:lnSpc>
              <a:spcBef>
                <a:spcPts val="0"/>
              </a:spcBef>
              <a:spcAft>
                <a:spcPts val="0"/>
              </a:spcAft>
              <a:defRPr/>
            </a:pPr>
            <a:r>
              <a:rPr lang="tr-TR" sz="2800" b="1" dirty="0">
                <a:solidFill>
                  <a:srgbClr val="002060"/>
                </a:solidFill>
                <a:latin typeface="Calibri"/>
                <a:cs typeface="+mn-cs"/>
              </a:rPr>
              <a:t>İHRACAT GENEL MÜDÜRLÜĞÜ</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Sunuş Planı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10</a:t>
            </a:fld>
            <a:endParaRPr lang="en-US" dirty="0"/>
          </a:p>
        </p:txBody>
      </p:sp>
      <p:graphicFrame>
        <p:nvGraphicFramePr>
          <p:cNvPr id="7" name="İçerik Yer Tutucusu 2"/>
          <p:cNvGraphicFramePr>
            <a:graphicFrameLocks noGrp="1"/>
          </p:cNvGraphicFramePr>
          <p:nvPr>
            <p:ph idx="4294967295"/>
            <p:extLst/>
          </p:nvPr>
        </p:nvGraphicFramePr>
        <p:xfrm>
          <a:off x="448401" y="1252264"/>
          <a:ext cx="8429625" cy="465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275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idx="4294967295"/>
          </p:nvPr>
        </p:nvSpPr>
        <p:spPr>
          <a:xfrm>
            <a:off x="1907704" y="188640"/>
            <a:ext cx="7239760" cy="476250"/>
          </a:xfrm>
        </p:spPr>
        <p:txBody>
          <a:bodyPr>
            <a:normAutofit fontScale="90000"/>
          </a:bodyPr>
          <a:lstStyle/>
          <a:p>
            <a:r>
              <a:rPr lang="tr-TR" altLang="tr-TR" dirty="0">
                <a:solidFill>
                  <a:schemeClr val="bg2"/>
                </a:solidFill>
              </a:rPr>
              <a:t>DİR Mevzuatı (-I-)</a:t>
            </a:r>
          </a:p>
        </p:txBody>
      </p:sp>
      <p:sp>
        <p:nvSpPr>
          <p:cNvPr id="12291" name="Rectangle 5"/>
          <p:cNvSpPr>
            <a:spLocks noGrp="1" noChangeArrowheads="1"/>
          </p:cNvSpPr>
          <p:nvPr>
            <p:ph idx="4294967295"/>
          </p:nvPr>
        </p:nvSpPr>
        <p:spPr>
          <a:xfrm>
            <a:off x="539552" y="1484784"/>
            <a:ext cx="7890073" cy="4730279"/>
          </a:xfrm>
        </p:spPr>
        <p:txBody>
          <a:bodyPr>
            <a:normAutofit/>
          </a:bodyPr>
          <a:lstStyle/>
          <a:p>
            <a:pPr algn="just">
              <a:lnSpc>
                <a:spcPct val="120000"/>
              </a:lnSpc>
            </a:pPr>
            <a:r>
              <a:rPr lang="tr-TR" altLang="tr-TR" sz="2000" b="0" dirty="0">
                <a:solidFill>
                  <a:srgbClr val="002060"/>
                </a:solidFill>
              </a:rPr>
              <a:t>4458 Sayılı  Gümrük Kanunu</a:t>
            </a:r>
          </a:p>
          <a:p>
            <a:pPr algn="just">
              <a:lnSpc>
                <a:spcPct val="120000"/>
              </a:lnSpc>
            </a:pPr>
            <a:r>
              <a:rPr lang="tr-TR" altLang="tr-TR" sz="2000" b="0" dirty="0">
                <a:solidFill>
                  <a:srgbClr val="002060"/>
                </a:solidFill>
              </a:rPr>
              <a:t>261 Sayılı İhracatı Geliştirmek Amacı İle Vergilerle İlgili Olarak Hükümetçe Alınacak Tedbirlere Dair Kanun</a:t>
            </a:r>
          </a:p>
          <a:p>
            <a:pPr algn="just">
              <a:lnSpc>
                <a:spcPct val="120000"/>
              </a:lnSpc>
            </a:pPr>
            <a:r>
              <a:rPr lang="tr-TR" altLang="tr-TR" sz="2000" b="0" dirty="0">
                <a:solidFill>
                  <a:srgbClr val="002060"/>
                </a:solidFill>
              </a:rPr>
              <a:t>1567 Sayılı Türk Parası Kıymetini Koruma Hakkında Kanun</a:t>
            </a:r>
          </a:p>
          <a:p>
            <a:pPr algn="just">
              <a:lnSpc>
                <a:spcPct val="120000"/>
              </a:lnSpc>
            </a:pPr>
            <a:r>
              <a:rPr lang="tr-TR" altLang="tr-TR" sz="2000" b="0" dirty="0">
                <a:solidFill>
                  <a:srgbClr val="002060"/>
                </a:solidFill>
              </a:rPr>
              <a:t>474 Sayılı Gümrük Giriş Tarife Cetveli Hakkında Kanun</a:t>
            </a:r>
          </a:p>
          <a:p>
            <a:pPr algn="just">
              <a:lnSpc>
                <a:spcPct val="120000"/>
              </a:lnSpc>
            </a:pPr>
            <a:r>
              <a:rPr lang="tr-TR" altLang="tr-TR" sz="2000" b="0" dirty="0">
                <a:solidFill>
                  <a:srgbClr val="002060"/>
                </a:solidFill>
              </a:rPr>
              <a:t>2976 Sayılı Dış Ticaretin Düzenlenmesi Hakkında Kanun</a:t>
            </a:r>
          </a:p>
          <a:p>
            <a:pPr algn="just">
              <a:lnSpc>
                <a:spcPct val="120000"/>
              </a:lnSpc>
            </a:pPr>
            <a:r>
              <a:rPr lang="tr-TR" altLang="tr-TR" sz="2000" b="0" dirty="0">
                <a:solidFill>
                  <a:srgbClr val="002060"/>
                </a:solidFill>
              </a:rPr>
              <a:t>10/07/2018 tarihli ve 1  Sayılı Cumhurbaşkanlığı Kararnamesi</a:t>
            </a:r>
          </a:p>
          <a:p>
            <a:endParaRPr lang="tr-TR" altLang="tr-TR" sz="2000" dirty="0"/>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11</a:t>
            </a:fld>
            <a:endParaRPr lang="en-US" dirty="0"/>
          </a:p>
        </p:txBody>
      </p:sp>
    </p:spTree>
    <p:extLst>
      <p:ext uri="{BB962C8B-B14F-4D97-AF65-F5344CB8AC3E}">
        <p14:creationId xmlns:p14="http://schemas.microsoft.com/office/powerpoint/2010/main" val="217882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DİR Mevzuatı (-II-)</a:t>
            </a:r>
          </a:p>
        </p:txBody>
      </p:sp>
      <p:sp>
        <p:nvSpPr>
          <p:cNvPr id="13315" name="Rectangle 3"/>
          <p:cNvSpPr>
            <a:spLocks noGrp="1" noChangeArrowheads="1"/>
          </p:cNvSpPr>
          <p:nvPr>
            <p:ph idx="4294967295"/>
          </p:nvPr>
        </p:nvSpPr>
        <p:spPr>
          <a:xfrm>
            <a:off x="539552" y="1268761"/>
            <a:ext cx="7890073" cy="4752528"/>
          </a:xfrm>
        </p:spPr>
        <p:txBody>
          <a:bodyPr>
            <a:normAutofit fontScale="85000" lnSpcReduction="20000"/>
          </a:bodyPr>
          <a:lstStyle/>
          <a:p>
            <a:pPr algn="just">
              <a:lnSpc>
                <a:spcPct val="120000"/>
              </a:lnSpc>
            </a:pPr>
            <a:r>
              <a:rPr lang="tr-TR" altLang="tr-TR" sz="3000" b="0" dirty="0">
                <a:solidFill>
                  <a:srgbClr val="002060"/>
                </a:solidFill>
              </a:rPr>
              <a:t>2005/8391 Sayılı  Dahilde İşleme Rejimi Kararı</a:t>
            </a:r>
          </a:p>
          <a:p>
            <a:pPr algn="just">
              <a:lnSpc>
                <a:spcPct val="120000"/>
              </a:lnSpc>
            </a:pPr>
            <a:r>
              <a:rPr lang="tr-TR" altLang="tr-TR" sz="3000" b="0" dirty="0">
                <a:solidFill>
                  <a:srgbClr val="002060"/>
                </a:solidFill>
              </a:rPr>
              <a:t>İhracat 2006/12 Sayılı Dahilde İşleme Rejimi Tebliği</a:t>
            </a:r>
          </a:p>
          <a:p>
            <a:pPr algn="just">
              <a:lnSpc>
                <a:spcPct val="120000"/>
              </a:lnSpc>
            </a:pPr>
            <a:r>
              <a:rPr lang="tr-TR" altLang="tr-TR" sz="3000" b="0" dirty="0">
                <a:solidFill>
                  <a:srgbClr val="002060"/>
                </a:solidFill>
              </a:rPr>
              <a:t>İhracat 2005/2 Sayılı İhracat Sayılan Satış ve Teslimler Hakkında Tebliğ</a:t>
            </a:r>
          </a:p>
          <a:p>
            <a:pPr algn="just">
              <a:lnSpc>
                <a:spcPct val="120000"/>
              </a:lnSpc>
            </a:pPr>
            <a:r>
              <a:rPr lang="tr-TR" altLang="tr-TR" sz="3000" b="0" dirty="0">
                <a:solidFill>
                  <a:srgbClr val="002060"/>
                </a:solidFill>
              </a:rPr>
              <a:t>İhracat 2007/2 Sayılı Dahilde İşleme Rejimine İlişkin İşlemlerin Bilgisayar Veri İşleme Tekniği Yoluyla Yapılmasına Dair Tebliğ</a:t>
            </a:r>
          </a:p>
          <a:p>
            <a:pPr algn="just">
              <a:lnSpc>
                <a:spcPct val="120000"/>
              </a:lnSpc>
            </a:pPr>
            <a:r>
              <a:rPr lang="tr-TR" altLang="tr-TR" sz="3000" b="0" dirty="0">
                <a:solidFill>
                  <a:srgbClr val="002060"/>
                </a:solidFill>
              </a:rPr>
              <a:t>İhracat 2005/1 Sayılı Dahilde İşleme Rejimi Tebliği</a:t>
            </a:r>
          </a:p>
          <a:p>
            <a:pPr algn="just">
              <a:lnSpc>
                <a:spcPct val="120000"/>
              </a:lnSpc>
            </a:pPr>
            <a:endParaRPr lang="tr-TR" altLang="tr-TR" b="1" dirty="0">
              <a:solidFill>
                <a:srgbClr val="002060"/>
              </a:solidFill>
            </a:endParaRPr>
          </a:p>
          <a:p>
            <a:pPr algn="just">
              <a:lnSpc>
                <a:spcPct val="120000"/>
              </a:lnSpc>
            </a:pPr>
            <a:endParaRPr lang="tr-TR" altLang="tr-TR" b="1" dirty="0">
              <a:solidFill>
                <a:srgbClr val="002060"/>
              </a:solidFill>
            </a:endParaRP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12</a:t>
            </a:fld>
            <a:endParaRPr lang="en-US" dirty="0"/>
          </a:p>
        </p:txBody>
      </p:sp>
    </p:spTree>
    <p:extLst>
      <p:ext uri="{BB962C8B-B14F-4D97-AF65-F5344CB8AC3E}">
        <p14:creationId xmlns:p14="http://schemas.microsoft.com/office/powerpoint/2010/main" val="210989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DİR İle İlgili Birimler (-I-)</a:t>
            </a:r>
          </a:p>
        </p:txBody>
      </p:sp>
      <p:sp>
        <p:nvSpPr>
          <p:cNvPr id="18435" name="Rectangle 3"/>
          <p:cNvSpPr>
            <a:spLocks noGrp="1" noChangeArrowheads="1"/>
          </p:cNvSpPr>
          <p:nvPr>
            <p:ph idx="4294967295"/>
          </p:nvPr>
        </p:nvSpPr>
        <p:spPr>
          <a:xfrm>
            <a:off x="539552" y="1412777"/>
            <a:ext cx="7890073" cy="4176464"/>
          </a:xfrm>
        </p:spPr>
        <p:txBody>
          <a:bodyPr>
            <a:normAutofit/>
          </a:bodyPr>
          <a:lstStyle/>
          <a:p>
            <a:r>
              <a:rPr lang="tr-TR" altLang="tr-TR" sz="2400" b="0" dirty="0">
                <a:solidFill>
                  <a:srgbClr val="002060"/>
                </a:solidFill>
              </a:rPr>
              <a:t>Ticaret Bakanlığı :</a:t>
            </a:r>
          </a:p>
          <a:p>
            <a:pPr lvl="1"/>
            <a:r>
              <a:rPr lang="tr-TR" altLang="tr-TR" sz="2250" b="0" dirty="0">
                <a:solidFill>
                  <a:srgbClr val="002060"/>
                </a:solidFill>
              </a:rPr>
              <a:t>İhracat Genel Müdürlüğü: </a:t>
            </a:r>
          </a:p>
          <a:p>
            <a:pPr lvl="2"/>
            <a:r>
              <a:rPr lang="tr-TR" altLang="tr-TR" sz="1850" b="0" dirty="0">
                <a:solidFill>
                  <a:srgbClr val="002060"/>
                </a:solidFill>
              </a:rPr>
              <a:t>Belge düzenleme</a:t>
            </a:r>
          </a:p>
          <a:p>
            <a:pPr lvl="2"/>
            <a:r>
              <a:rPr lang="tr-TR" altLang="tr-TR" sz="1850" b="0" dirty="0">
                <a:solidFill>
                  <a:srgbClr val="002060"/>
                </a:solidFill>
              </a:rPr>
              <a:t>DİR ile ilgili düzenleme yapma, önlem alma, sorunları çözme ve talimat verme</a:t>
            </a:r>
          </a:p>
          <a:p>
            <a:pPr lvl="2"/>
            <a:r>
              <a:rPr lang="tr-TR" altLang="tr-TR" sz="1850" b="0" dirty="0">
                <a:solidFill>
                  <a:srgbClr val="002060"/>
                </a:solidFill>
              </a:rPr>
              <a:t>Koordinasyonu sağlama</a:t>
            </a:r>
          </a:p>
          <a:p>
            <a:pPr lvl="1"/>
            <a:r>
              <a:rPr lang="tr-TR" altLang="tr-TR" sz="2250" b="0" dirty="0">
                <a:solidFill>
                  <a:srgbClr val="002060"/>
                </a:solidFill>
              </a:rPr>
              <a:t>Gümrükler Genel Müdürlüğü/ Gümrük İdareleri:</a:t>
            </a:r>
          </a:p>
          <a:p>
            <a:pPr lvl="2"/>
            <a:r>
              <a:rPr lang="tr-TR" altLang="tr-TR" sz="1850" b="0" dirty="0">
                <a:solidFill>
                  <a:srgbClr val="002060"/>
                </a:solidFill>
              </a:rPr>
              <a:t>DİR ile ilgili gümrük işlemleri</a:t>
            </a:r>
          </a:p>
          <a:p>
            <a:pPr lvl="2"/>
            <a:r>
              <a:rPr lang="tr-TR" altLang="tr-TR" sz="1850" b="0" dirty="0">
                <a:solidFill>
                  <a:srgbClr val="002060"/>
                </a:solidFill>
              </a:rPr>
              <a:t>Dahilde İşleme İzni (Dİİ) ile ilgili uygulama</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13</a:t>
            </a:fld>
            <a:endParaRPr lang="en-US" dirty="0"/>
          </a:p>
        </p:txBody>
      </p:sp>
    </p:spTree>
    <p:extLst>
      <p:ext uri="{BB962C8B-B14F-4D97-AF65-F5344CB8AC3E}">
        <p14:creationId xmlns:p14="http://schemas.microsoft.com/office/powerpoint/2010/main" val="299015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DİR İle İlgili Birimler (-II-)</a:t>
            </a:r>
          </a:p>
        </p:txBody>
      </p:sp>
      <p:sp>
        <p:nvSpPr>
          <p:cNvPr id="19459" name="Rectangle 3"/>
          <p:cNvSpPr>
            <a:spLocks noGrp="1" noChangeArrowheads="1"/>
          </p:cNvSpPr>
          <p:nvPr>
            <p:ph idx="4294967295"/>
          </p:nvPr>
        </p:nvSpPr>
        <p:spPr>
          <a:xfrm>
            <a:off x="611560" y="1556793"/>
            <a:ext cx="7818065" cy="3960440"/>
          </a:xfrm>
        </p:spPr>
        <p:txBody>
          <a:bodyPr>
            <a:normAutofit/>
          </a:bodyPr>
          <a:lstStyle/>
          <a:p>
            <a:r>
              <a:rPr lang="tr-TR" altLang="tr-TR" sz="2800" b="0" dirty="0">
                <a:solidFill>
                  <a:srgbClr val="002060"/>
                </a:solidFill>
              </a:rPr>
              <a:t>Bölge Müdürlükleri :</a:t>
            </a:r>
          </a:p>
          <a:p>
            <a:pPr lvl="1"/>
            <a:r>
              <a:rPr lang="tr-TR" altLang="tr-TR" sz="2400" b="0" dirty="0">
                <a:solidFill>
                  <a:srgbClr val="002060"/>
                </a:solidFill>
              </a:rPr>
              <a:t>DİİB ile ilgili revize ve kapatma işlemleri</a:t>
            </a:r>
          </a:p>
          <a:p>
            <a:pPr lvl="1"/>
            <a:endParaRPr lang="tr-TR" altLang="tr-TR" sz="2400" b="0" dirty="0">
              <a:solidFill>
                <a:srgbClr val="002060"/>
              </a:solidFill>
            </a:endParaRPr>
          </a:p>
          <a:p>
            <a:r>
              <a:rPr lang="tr-TR" altLang="tr-TR" sz="2800" b="0" dirty="0">
                <a:solidFill>
                  <a:srgbClr val="002060"/>
                </a:solidFill>
              </a:rPr>
              <a:t>Diğer Kurumlar :</a:t>
            </a:r>
          </a:p>
          <a:p>
            <a:pPr lvl="1"/>
            <a:r>
              <a:rPr lang="tr-TR" altLang="tr-TR" sz="2400" b="0" dirty="0">
                <a:solidFill>
                  <a:srgbClr val="002060"/>
                </a:solidFill>
              </a:rPr>
              <a:t>Hazine ve Maliye Bakanlığı (KDV tecil-terkin sistemi)</a:t>
            </a:r>
          </a:p>
          <a:p>
            <a:pPr marL="342900" lvl="1" indent="0">
              <a:buNone/>
            </a:pPr>
            <a:endParaRPr lang="tr-TR" altLang="tr-TR" sz="2400" b="0" dirty="0">
              <a:solidFill>
                <a:srgbClr val="002060"/>
              </a:solidFill>
            </a:endParaRPr>
          </a:p>
          <a:p>
            <a:pPr marL="457200" lvl="1" indent="0">
              <a:buNone/>
            </a:pPr>
            <a:endParaRPr lang="tr-TR" altLang="tr-TR" sz="2400" b="0" dirty="0">
              <a:solidFill>
                <a:srgbClr val="002060"/>
              </a:solidFill>
            </a:endParaRP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14</a:t>
            </a:fld>
            <a:endParaRPr lang="en-US" dirty="0"/>
          </a:p>
        </p:txBody>
      </p:sp>
    </p:spTree>
    <p:extLst>
      <p:ext uri="{BB962C8B-B14F-4D97-AF65-F5344CB8AC3E}">
        <p14:creationId xmlns:p14="http://schemas.microsoft.com/office/powerpoint/2010/main" val="199879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DİİB ve Dİİ Arasındaki Fark</a:t>
            </a:r>
          </a:p>
        </p:txBody>
      </p:sp>
      <p:sp>
        <p:nvSpPr>
          <p:cNvPr id="23555" name="Rectangle 3"/>
          <p:cNvSpPr>
            <a:spLocks noGrp="1" noChangeArrowheads="1"/>
          </p:cNvSpPr>
          <p:nvPr>
            <p:ph idx="4294967295"/>
          </p:nvPr>
        </p:nvSpPr>
        <p:spPr>
          <a:xfrm>
            <a:off x="611560" y="990601"/>
            <a:ext cx="8064896" cy="4598640"/>
          </a:xfrm>
        </p:spPr>
        <p:txBody>
          <a:bodyPr>
            <a:normAutofit fontScale="92500" lnSpcReduction="20000"/>
          </a:bodyPr>
          <a:lstStyle/>
          <a:p>
            <a:pPr algn="just"/>
            <a:endParaRPr lang="tr-TR" altLang="tr-TR" sz="2000" b="0" dirty="0">
              <a:solidFill>
                <a:srgbClr val="002060"/>
              </a:solidFill>
            </a:endParaRPr>
          </a:p>
          <a:p>
            <a:pPr algn="just"/>
            <a:r>
              <a:rPr lang="tr-TR" altLang="tr-TR" sz="3200" b="0" dirty="0">
                <a:solidFill>
                  <a:srgbClr val="002060"/>
                </a:solidFill>
              </a:rPr>
              <a:t>Eşyanın; tamir edilmesi, boyanması, yenilenmesi, monte edilmesi, birleştirilmesi, ambalajlanması, bedelsiz ithalatı vb. işlemler için  gümrük idarelerince Dahilde İşleme İzni (Dİİ) verilir. (2006/12 sayılı DİR Tebliğinin 14 üncü maddesi)</a:t>
            </a:r>
          </a:p>
          <a:p>
            <a:pPr marL="0" indent="0" algn="just">
              <a:buNone/>
            </a:pPr>
            <a:endParaRPr lang="tr-TR" altLang="tr-TR" sz="1200" b="0" dirty="0">
              <a:solidFill>
                <a:srgbClr val="002060"/>
              </a:solidFill>
            </a:endParaRPr>
          </a:p>
          <a:p>
            <a:pPr algn="just"/>
            <a:r>
              <a:rPr lang="tr-TR" altLang="tr-TR" sz="3200" b="0" dirty="0">
                <a:solidFill>
                  <a:srgbClr val="002060"/>
                </a:solidFill>
              </a:rPr>
              <a:t>Yukarıda sayılan işlemler dışında Ekonomi Bakanlığı tarafından Dahilde İşleme İzin Belgesi (DİİB) düzenlenir.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15</a:t>
            </a:fld>
            <a:endParaRPr lang="en-US" dirty="0"/>
          </a:p>
        </p:txBody>
      </p:sp>
    </p:spTree>
    <p:extLst>
      <p:ext uri="{BB962C8B-B14F-4D97-AF65-F5344CB8AC3E}">
        <p14:creationId xmlns:p14="http://schemas.microsoft.com/office/powerpoint/2010/main" val="30335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07704" y="188640"/>
            <a:ext cx="7264112" cy="476250"/>
          </a:xfrm>
        </p:spPr>
        <p:txBody>
          <a:bodyPr>
            <a:normAutofit fontScale="90000"/>
          </a:bodyPr>
          <a:lstStyle/>
          <a:p>
            <a:r>
              <a:rPr lang="tr-TR" altLang="tr-TR" dirty="0">
                <a:solidFill>
                  <a:schemeClr val="bg2"/>
                </a:solidFill>
              </a:rPr>
              <a:t>Dahilde İşleme İzni (Dİİ)</a:t>
            </a:r>
          </a:p>
        </p:txBody>
      </p:sp>
      <p:sp>
        <p:nvSpPr>
          <p:cNvPr id="24579" name="Rectangle 3"/>
          <p:cNvSpPr>
            <a:spLocks noGrp="1" noChangeArrowheads="1"/>
          </p:cNvSpPr>
          <p:nvPr>
            <p:ph idx="4294967295"/>
          </p:nvPr>
        </p:nvSpPr>
        <p:spPr>
          <a:xfrm>
            <a:off x="323528" y="1412775"/>
            <a:ext cx="8106097" cy="4176465"/>
          </a:xfrm>
        </p:spPr>
        <p:txBody>
          <a:bodyPr>
            <a:noAutofit/>
          </a:bodyPr>
          <a:lstStyle/>
          <a:p>
            <a:pPr algn="just"/>
            <a:endParaRPr lang="tr-TR" altLang="tr-TR" sz="2000" b="0" dirty="0">
              <a:solidFill>
                <a:srgbClr val="002060"/>
              </a:solidFill>
            </a:endParaRPr>
          </a:p>
          <a:p>
            <a:pPr algn="just"/>
            <a:r>
              <a:rPr lang="tr-TR" altLang="tr-TR" sz="3200" b="0" dirty="0">
                <a:solidFill>
                  <a:srgbClr val="002060"/>
                </a:solidFill>
              </a:rPr>
              <a:t>Dahilde İşleme İzni verilecek haller, ihracat 2006/12 sayılı Tebliğ’in 14 üncü maddesinde sayılmaktadır.</a:t>
            </a:r>
          </a:p>
          <a:p>
            <a:pPr marL="0" indent="0" algn="just">
              <a:buNone/>
            </a:pPr>
            <a:endParaRPr lang="tr-TR" altLang="tr-TR" sz="1200" b="0" dirty="0">
              <a:solidFill>
                <a:srgbClr val="002060"/>
              </a:solidFill>
            </a:endParaRPr>
          </a:p>
          <a:p>
            <a:pPr algn="just"/>
            <a:r>
              <a:rPr lang="tr-TR" altLang="tr-TR" sz="3200" b="0" dirty="0">
                <a:solidFill>
                  <a:srgbClr val="002060"/>
                </a:solidFill>
              </a:rPr>
              <a:t>İzin şartlarına göre ithal edilen eşyanın ihraç edildiğinin tespiti kaydıyla, Dİİ ihracat taahhütleri ilgili gümrük idaresi tarafından kapatılmaktadır.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16</a:t>
            </a:fld>
            <a:endParaRPr lang="en-US" dirty="0"/>
          </a:p>
        </p:txBody>
      </p:sp>
    </p:spTree>
    <p:extLst>
      <p:ext uri="{BB962C8B-B14F-4D97-AF65-F5344CB8AC3E}">
        <p14:creationId xmlns:p14="http://schemas.microsoft.com/office/powerpoint/2010/main" val="141004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Dahilde İşleme İzin Belgesi</a:t>
            </a:r>
          </a:p>
        </p:txBody>
      </p:sp>
      <p:sp>
        <p:nvSpPr>
          <p:cNvPr id="27651" name="Rectangle 3"/>
          <p:cNvSpPr>
            <a:spLocks noGrp="1" noChangeArrowheads="1"/>
          </p:cNvSpPr>
          <p:nvPr>
            <p:ph idx="4294967295"/>
          </p:nvPr>
        </p:nvSpPr>
        <p:spPr>
          <a:xfrm>
            <a:off x="611560" y="1412776"/>
            <a:ext cx="7818065" cy="4248471"/>
          </a:xfrm>
        </p:spPr>
        <p:txBody>
          <a:bodyPr>
            <a:noAutofit/>
          </a:bodyPr>
          <a:lstStyle/>
          <a:p>
            <a:pPr marL="0" indent="0">
              <a:buNone/>
            </a:pPr>
            <a:r>
              <a:rPr lang="tr-TR" altLang="tr-TR" sz="4800" b="0" dirty="0">
                <a:solidFill>
                  <a:srgbClr val="002060"/>
                </a:solidFill>
              </a:rPr>
              <a:t>DİİB İçindeki Bilgiler</a:t>
            </a:r>
          </a:p>
          <a:p>
            <a:r>
              <a:rPr lang="tr-TR" altLang="tr-TR" sz="2000" b="0" dirty="0">
                <a:solidFill>
                  <a:srgbClr val="002060"/>
                </a:solidFill>
              </a:rPr>
              <a:t>Belgenin tarih ve sayısı</a:t>
            </a:r>
          </a:p>
          <a:p>
            <a:r>
              <a:rPr lang="tr-TR" altLang="tr-TR" sz="2000" b="0" dirty="0">
                <a:solidFill>
                  <a:srgbClr val="002060"/>
                </a:solidFill>
              </a:rPr>
              <a:t>Firma unvanı, adresi, vergi numarası</a:t>
            </a:r>
          </a:p>
          <a:p>
            <a:r>
              <a:rPr lang="tr-TR" altLang="tr-TR" sz="2000" b="0" dirty="0">
                <a:solidFill>
                  <a:srgbClr val="002060"/>
                </a:solidFill>
              </a:rPr>
              <a:t>Belgenin süresi</a:t>
            </a:r>
          </a:p>
          <a:p>
            <a:r>
              <a:rPr lang="tr-TR" altLang="tr-TR" sz="2000" b="0" dirty="0">
                <a:solidFill>
                  <a:srgbClr val="002060"/>
                </a:solidFill>
              </a:rPr>
              <a:t>İthal eşyasının miktar ve değeri</a:t>
            </a:r>
          </a:p>
          <a:p>
            <a:r>
              <a:rPr lang="tr-TR" altLang="tr-TR" sz="2000" b="0" dirty="0">
                <a:solidFill>
                  <a:srgbClr val="002060"/>
                </a:solidFill>
              </a:rPr>
              <a:t>İhraç eşyasının miktar ve değeri</a:t>
            </a:r>
          </a:p>
          <a:p>
            <a:r>
              <a:rPr lang="tr-TR" altLang="tr-TR" sz="2000" b="0" dirty="0">
                <a:solidFill>
                  <a:srgbClr val="002060"/>
                </a:solidFill>
              </a:rPr>
              <a:t>Özel şartlar</a:t>
            </a:r>
          </a:p>
          <a:p>
            <a:r>
              <a:rPr lang="tr-TR" altLang="tr-TR" sz="2000" b="0" dirty="0">
                <a:solidFill>
                  <a:srgbClr val="002060"/>
                </a:solidFill>
              </a:rPr>
              <a:t>Döviz kullanım oranı</a:t>
            </a:r>
          </a:p>
          <a:p>
            <a:r>
              <a:rPr lang="tr-TR" altLang="tr-TR" sz="2000" b="0" dirty="0">
                <a:solidFill>
                  <a:srgbClr val="002060"/>
                </a:solidFill>
              </a:rPr>
              <a:t>Vb.</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17</a:t>
            </a:fld>
            <a:endParaRPr lang="en-US" dirty="0"/>
          </a:p>
        </p:txBody>
      </p:sp>
    </p:spTree>
    <p:extLst>
      <p:ext uri="{BB962C8B-B14F-4D97-AF65-F5344CB8AC3E}">
        <p14:creationId xmlns:p14="http://schemas.microsoft.com/office/powerpoint/2010/main" val="338605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907704" y="188640"/>
            <a:ext cx="7549455" cy="476250"/>
          </a:xfrm>
        </p:spPr>
        <p:txBody>
          <a:bodyPr>
            <a:normAutofit fontScale="90000"/>
          </a:bodyPr>
          <a:lstStyle/>
          <a:p>
            <a:r>
              <a:rPr lang="tr-TR" altLang="tr-TR" dirty="0" err="1">
                <a:solidFill>
                  <a:schemeClr val="bg2"/>
                </a:solidFill>
              </a:rPr>
              <a:t>DİİB</a:t>
            </a:r>
            <a:r>
              <a:rPr lang="tr-TR" altLang="tr-TR" dirty="0">
                <a:solidFill>
                  <a:schemeClr val="bg2"/>
                </a:solidFill>
              </a:rPr>
              <a:t> Müracaatı Değerlendirme Kriterleri</a:t>
            </a:r>
          </a:p>
        </p:txBody>
      </p:sp>
      <p:sp>
        <p:nvSpPr>
          <p:cNvPr id="28675" name="Rectangle 3"/>
          <p:cNvSpPr>
            <a:spLocks noGrp="1" noChangeArrowheads="1"/>
          </p:cNvSpPr>
          <p:nvPr>
            <p:ph idx="4294967295"/>
          </p:nvPr>
        </p:nvSpPr>
        <p:spPr>
          <a:xfrm>
            <a:off x="323528" y="1556793"/>
            <a:ext cx="8106097" cy="4464496"/>
          </a:xfrm>
        </p:spPr>
        <p:txBody>
          <a:bodyPr>
            <a:normAutofit/>
          </a:bodyPr>
          <a:lstStyle/>
          <a:p>
            <a:pPr algn="just"/>
            <a:r>
              <a:rPr lang="tr-TR" altLang="tr-TR" sz="2400" b="0" dirty="0">
                <a:solidFill>
                  <a:srgbClr val="002060"/>
                </a:solidFill>
              </a:rPr>
              <a:t>İthal eşyasının ihraç edilecek ürünün üretiminde kullanıldığının tespitinin mümkün olması</a:t>
            </a:r>
            <a:endParaRPr lang="tr-TR" altLang="tr-TR" sz="2000" b="0" dirty="0">
              <a:solidFill>
                <a:srgbClr val="002060"/>
              </a:solidFill>
            </a:endParaRPr>
          </a:p>
          <a:p>
            <a:pPr algn="just"/>
            <a:r>
              <a:rPr lang="tr-TR" altLang="tr-TR" sz="2400" b="0" dirty="0">
                <a:solidFill>
                  <a:srgbClr val="002060"/>
                </a:solidFill>
              </a:rPr>
              <a:t>Ülkemizde yerleşik üreticilerin temel ekonomik çıkarlarının olumsuz etkilenmemesi</a:t>
            </a:r>
            <a:endParaRPr lang="tr-TR" altLang="tr-TR" sz="2000" b="0" dirty="0">
              <a:solidFill>
                <a:srgbClr val="002060"/>
              </a:solidFill>
            </a:endParaRPr>
          </a:p>
          <a:p>
            <a:pPr algn="just"/>
            <a:r>
              <a:rPr lang="tr-TR" altLang="tr-TR" sz="2400" b="0" dirty="0">
                <a:solidFill>
                  <a:srgbClr val="002060"/>
                </a:solidFill>
              </a:rPr>
              <a:t>Faaliyetin katma değer yaratan, kapasite kullanımını artıran, rekabet gücü sağlayan nitelikte olması</a:t>
            </a:r>
            <a:endParaRPr lang="tr-TR" altLang="tr-TR" sz="2000" b="0" dirty="0">
              <a:solidFill>
                <a:srgbClr val="002060"/>
              </a:solidFill>
            </a:endParaRPr>
          </a:p>
          <a:p>
            <a:pPr algn="just"/>
            <a:r>
              <a:rPr lang="tr-TR" altLang="tr-TR" sz="2400" b="0" dirty="0">
                <a:solidFill>
                  <a:srgbClr val="002060"/>
                </a:solidFill>
              </a:rPr>
              <a:t>Firmaların performansları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18</a:t>
            </a:fld>
            <a:endParaRPr lang="en-US" dirty="0"/>
          </a:p>
        </p:txBody>
      </p:sp>
    </p:spTree>
    <p:extLst>
      <p:ext uri="{BB962C8B-B14F-4D97-AF65-F5344CB8AC3E}">
        <p14:creationId xmlns:p14="http://schemas.microsoft.com/office/powerpoint/2010/main" val="247789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DİİB ve Dİİ Süreleri</a:t>
            </a:r>
          </a:p>
        </p:txBody>
      </p:sp>
      <p:sp>
        <p:nvSpPr>
          <p:cNvPr id="29699" name="Rectangle 3"/>
          <p:cNvSpPr>
            <a:spLocks noGrp="1" noChangeArrowheads="1"/>
          </p:cNvSpPr>
          <p:nvPr>
            <p:ph idx="4294967295"/>
          </p:nvPr>
        </p:nvSpPr>
        <p:spPr>
          <a:xfrm>
            <a:off x="142875" y="1196753"/>
            <a:ext cx="8821613" cy="4104456"/>
          </a:xfrm>
        </p:spPr>
        <p:txBody>
          <a:bodyPr>
            <a:normAutofit/>
          </a:bodyPr>
          <a:lstStyle/>
          <a:p>
            <a:endParaRPr lang="tr-TR" altLang="tr-TR" sz="2800" b="0" dirty="0">
              <a:solidFill>
                <a:srgbClr val="002060"/>
              </a:solidFill>
            </a:endParaRPr>
          </a:p>
          <a:p>
            <a:r>
              <a:rPr lang="tr-TR" altLang="tr-TR" sz="2800" b="0" dirty="0">
                <a:solidFill>
                  <a:srgbClr val="002060"/>
                </a:solidFill>
              </a:rPr>
              <a:t>Azami 12 ay</a:t>
            </a:r>
          </a:p>
          <a:p>
            <a:endParaRPr lang="tr-TR" altLang="tr-TR" sz="2000" b="0" dirty="0">
              <a:solidFill>
                <a:srgbClr val="002060"/>
              </a:solidFill>
            </a:endParaRPr>
          </a:p>
          <a:p>
            <a:pPr algn="just"/>
            <a:r>
              <a:rPr lang="tr-TR" altLang="tr-TR" sz="2800" b="0" dirty="0">
                <a:solidFill>
                  <a:srgbClr val="002060"/>
                </a:solidFill>
              </a:rPr>
              <a:t>12 ayı aşan üretim süreçlerinde  ise proje süresi kadar </a:t>
            </a:r>
          </a:p>
          <a:p>
            <a:pPr marL="0" indent="0" algn="just">
              <a:buNone/>
            </a:pPr>
            <a:r>
              <a:rPr lang="tr-TR" altLang="tr-TR" sz="2800" b="0" dirty="0">
                <a:solidFill>
                  <a:srgbClr val="002060"/>
                </a:solidFill>
              </a:rPr>
              <a:t>    Örnek : Gemi inşası ve savunma sanayi projeleri.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19</a:t>
            </a:fld>
            <a:endParaRPr lang="en-US" dirty="0"/>
          </a:p>
        </p:txBody>
      </p:sp>
    </p:spTree>
    <p:extLst>
      <p:ext uri="{BB962C8B-B14F-4D97-AF65-F5344CB8AC3E}">
        <p14:creationId xmlns:p14="http://schemas.microsoft.com/office/powerpoint/2010/main" val="343004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tx2"/>
                </a:solidFill>
              </a:rPr>
              <a:t>Sunuş Planı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2</a:t>
            </a:fld>
            <a:endParaRPr lang="en-US" dirty="0"/>
          </a:p>
        </p:txBody>
      </p:sp>
      <p:graphicFrame>
        <p:nvGraphicFramePr>
          <p:cNvPr id="7" name="İçerik Yer Tutucusu 2"/>
          <p:cNvGraphicFramePr>
            <a:graphicFrameLocks noGrp="1"/>
          </p:cNvGraphicFramePr>
          <p:nvPr>
            <p:ph idx="4294967295"/>
            <p:extLst>
              <p:ext uri="{D42A27DB-BD31-4B8C-83A1-F6EECF244321}">
                <p14:modId xmlns:p14="http://schemas.microsoft.com/office/powerpoint/2010/main" val="846327143"/>
              </p:ext>
            </p:extLst>
          </p:nvPr>
        </p:nvGraphicFramePr>
        <p:xfrm>
          <a:off x="428625" y="1628801"/>
          <a:ext cx="8429625"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16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907704" y="165402"/>
            <a:ext cx="7236296" cy="476250"/>
          </a:xfrm>
        </p:spPr>
        <p:txBody>
          <a:bodyPr>
            <a:normAutofit fontScale="90000"/>
          </a:bodyPr>
          <a:lstStyle/>
          <a:p>
            <a:r>
              <a:rPr lang="tr-TR" altLang="tr-TR" dirty="0">
                <a:solidFill>
                  <a:schemeClr val="bg2"/>
                </a:solidFill>
              </a:rPr>
              <a:t>DİİB ve Dİİ Ek Süreleri (-I-)</a:t>
            </a:r>
          </a:p>
        </p:txBody>
      </p:sp>
      <p:sp>
        <p:nvSpPr>
          <p:cNvPr id="30723" name="Rectangle 3"/>
          <p:cNvSpPr>
            <a:spLocks noGrp="1" noChangeArrowheads="1"/>
          </p:cNvSpPr>
          <p:nvPr>
            <p:ph idx="4294967295"/>
          </p:nvPr>
        </p:nvSpPr>
        <p:spPr>
          <a:xfrm>
            <a:off x="395536" y="1340769"/>
            <a:ext cx="8352928" cy="4032448"/>
          </a:xfrm>
        </p:spPr>
        <p:txBody>
          <a:bodyPr>
            <a:normAutofit/>
          </a:bodyPr>
          <a:lstStyle/>
          <a:p>
            <a:pPr algn="just"/>
            <a:endParaRPr lang="tr-TR" altLang="tr-TR" sz="2400" b="0" dirty="0">
              <a:solidFill>
                <a:srgbClr val="002060"/>
              </a:solidFill>
            </a:endParaRPr>
          </a:p>
          <a:p>
            <a:pPr algn="just"/>
            <a:r>
              <a:rPr lang="tr-TR" altLang="tr-TR" sz="2400" b="0" dirty="0">
                <a:solidFill>
                  <a:srgbClr val="002060"/>
                </a:solidFill>
              </a:rPr>
              <a:t>DİİB kapsamında ilk ithalatın yapıldığı tarihe kadar verilen azami 3 aya kadar ek süre (süre kaydırımı)</a:t>
            </a:r>
          </a:p>
          <a:p>
            <a:pPr marL="0" indent="0" algn="just">
              <a:buNone/>
            </a:pPr>
            <a:endParaRPr lang="tr-TR" altLang="tr-TR" sz="2400" b="0" dirty="0">
              <a:solidFill>
                <a:srgbClr val="002060"/>
              </a:solidFill>
            </a:endParaRPr>
          </a:p>
          <a:p>
            <a:pPr algn="just"/>
            <a:r>
              <a:rPr lang="tr-TR" altLang="tr-TR" sz="2400" b="0" dirty="0">
                <a:solidFill>
                  <a:srgbClr val="002060"/>
                </a:solidFill>
              </a:rPr>
              <a:t>DİİB ihracat taahhüdünün en az %25’ini gerçekleştiren firmalara belge orijinal süresinin yarısı kadar verilen performansa dayalı ek süre</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20</a:t>
            </a:fld>
            <a:endParaRPr lang="en-US" dirty="0"/>
          </a:p>
        </p:txBody>
      </p:sp>
    </p:spTree>
    <p:extLst>
      <p:ext uri="{BB962C8B-B14F-4D97-AF65-F5344CB8AC3E}">
        <p14:creationId xmlns:p14="http://schemas.microsoft.com/office/powerpoint/2010/main" val="189754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DİİB ve Dİİ Ek Süreleri (-II-)</a:t>
            </a:r>
          </a:p>
        </p:txBody>
      </p:sp>
      <p:sp>
        <p:nvSpPr>
          <p:cNvPr id="31747" name="Rectangle 3"/>
          <p:cNvSpPr>
            <a:spLocks noGrp="1" noChangeArrowheads="1"/>
          </p:cNvSpPr>
          <p:nvPr>
            <p:ph idx="4294967295"/>
          </p:nvPr>
        </p:nvSpPr>
        <p:spPr>
          <a:xfrm>
            <a:off x="251520" y="1556793"/>
            <a:ext cx="8178105" cy="4320480"/>
          </a:xfrm>
        </p:spPr>
        <p:txBody>
          <a:bodyPr>
            <a:noAutofit/>
          </a:bodyPr>
          <a:lstStyle/>
          <a:p>
            <a:r>
              <a:rPr lang="tr-TR" altLang="tr-TR" sz="1900" b="0" dirty="0">
                <a:solidFill>
                  <a:schemeClr val="bg2"/>
                </a:solidFill>
              </a:rPr>
              <a:t>Haklı sebebe ilişkin süre:</a:t>
            </a:r>
          </a:p>
          <a:p>
            <a:pPr lvl="1" algn="just"/>
            <a:r>
              <a:rPr lang="tr-TR" altLang="tr-TR" sz="1900" b="0" dirty="0">
                <a:solidFill>
                  <a:schemeClr val="bg2"/>
                </a:solidFill>
              </a:rPr>
              <a:t>DİİB kapsamındaki önceden ihracata tekabül eden ithalatın tamamlanamaması halinde azami belge orijinal süresinin yarısı kadar</a:t>
            </a:r>
          </a:p>
          <a:p>
            <a:pPr lvl="1" algn="just"/>
            <a:r>
              <a:rPr lang="tr-TR" altLang="tr-TR" sz="1900" b="0" dirty="0">
                <a:solidFill>
                  <a:schemeClr val="bg2"/>
                </a:solidFill>
              </a:rPr>
              <a:t>Dİİ kapsamında gerçekleştirilen üretim veya ihracatın taahhüde oranı en az %25 olmak kaydıyla, ihmal veya kusur olmaksızın gerçekleştirilemeyen kısım için izin orijinal süresinin yarısı kadar</a:t>
            </a:r>
          </a:p>
          <a:p>
            <a:pPr lvl="1" algn="just"/>
            <a:r>
              <a:rPr lang="tr-TR" altLang="tr-TR" sz="1900" b="0" dirty="0">
                <a:solidFill>
                  <a:schemeClr val="bg2"/>
                </a:solidFill>
              </a:rPr>
              <a:t>DİİB süresi içerisinde gerçekleştirilen ancak ilgili satır kodu bulunmaması nedeniyle belge ihracat taahhüdüne saydırılamayan ihracata ilişkin gümrük beyannameleri kapsamı eşya ile aynı ticari tanım ve 8-12’li bazda aynı GTİP’li eşyanın miktarı kadar yeniden ihracat gerçekleştirilebilmesi için azami belge orijinal süresinin yarısına kadar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solidFill>
                  <a:schemeClr val="bg2"/>
                </a:solidFill>
              </a:rPr>
              <a:pPr>
                <a:defRPr/>
              </a:pPr>
              <a:t>21</a:t>
            </a:fld>
            <a:endParaRPr lang="en-US" dirty="0">
              <a:solidFill>
                <a:schemeClr val="bg2"/>
              </a:solidFill>
            </a:endParaRPr>
          </a:p>
        </p:txBody>
      </p:sp>
    </p:spTree>
    <p:extLst>
      <p:ext uri="{BB962C8B-B14F-4D97-AF65-F5344CB8AC3E}">
        <p14:creationId xmlns:p14="http://schemas.microsoft.com/office/powerpoint/2010/main" val="106648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DİİB ve Dİİ Ek Süreleri (-III-)</a:t>
            </a:r>
          </a:p>
        </p:txBody>
      </p:sp>
      <p:sp>
        <p:nvSpPr>
          <p:cNvPr id="32771" name="Rectangle 3"/>
          <p:cNvSpPr>
            <a:spLocks noGrp="1" noChangeArrowheads="1"/>
          </p:cNvSpPr>
          <p:nvPr>
            <p:ph idx="4294967295"/>
          </p:nvPr>
        </p:nvSpPr>
        <p:spPr>
          <a:xfrm>
            <a:off x="395536" y="1484785"/>
            <a:ext cx="8034089" cy="4320480"/>
          </a:xfrm>
        </p:spPr>
        <p:txBody>
          <a:bodyPr>
            <a:normAutofit lnSpcReduction="10000"/>
          </a:bodyPr>
          <a:lstStyle/>
          <a:p>
            <a:r>
              <a:rPr lang="tr-TR" altLang="tr-TR" sz="2400" b="0" dirty="0">
                <a:solidFill>
                  <a:srgbClr val="002060"/>
                </a:solidFill>
              </a:rPr>
              <a:t>Mücbir sebep ile fevkalade hallere ilişkin ek süre:</a:t>
            </a:r>
          </a:p>
          <a:p>
            <a:pPr marL="0" indent="0">
              <a:buNone/>
            </a:pPr>
            <a:r>
              <a:rPr lang="tr-TR" altLang="tr-TR" sz="2400" b="0" dirty="0">
                <a:solidFill>
                  <a:srgbClr val="002060"/>
                </a:solidFill>
              </a:rPr>
              <a:t>    (Ek süre miktarı bakanlıkça belirlenir)</a:t>
            </a:r>
          </a:p>
          <a:p>
            <a:pPr lvl="1" algn="just"/>
            <a:r>
              <a:rPr lang="tr-TR" altLang="tr-TR" sz="2000" b="0" dirty="0">
                <a:solidFill>
                  <a:srgbClr val="002060"/>
                </a:solidFill>
              </a:rPr>
              <a:t>Deprem, sel, don, fırtına, kasırga vb. tabii afetler ve yangın </a:t>
            </a:r>
          </a:p>
          <a:p>
            <a:pPr lvl="1" algn="just"/>
            <a:r>
              <a:rPr lang="tr-TR" altLang="tr-TR" sz="2000" b="0" dirty="0">
                <a:solidFill>
                  <a:srgbClr val="002060"/>
                </a:solidFill>
              </a:rPr>
              <a:t>Ülkemiz veya ithalatçı ülkede devletçe konulan yasaklar, harp ve abluka hali, genel salgın hastalık</a:t>
            </a:r>
          </a:p>
          <a:p>
            <a:pPr lvl="1" algn="just"/>
            <a:r>
              <a:rPr lang="tr-TR" altLang="tr-TR" sz="2000" b="0" dirty="0">
                <a:solidFill>
                  <a:srgbClr val="002060"/>
                </a:solidFill>
              </a:rPr>
              <a:t>Yükümlü firmanın faaliyetinin kamu otoritelerince kısıtlanması, durdurulması veya firmaya el konulması</a:t>
            </a:r>
          </a:p>
          <a:p>
            <a:pPr lvl="1" algn="just"/>
            <a:r>
              <a:rPr lang="tr-TR" altLang="tr-TR" sz="2000" b="0" dirty="0">
                <a:solidFill>
                  <a:srgbClr val="002060"/>
                </a:solidFill>
              </a:rPr>
              <a:t>Yükümlü firmanın iflası veya konkordato ilan etmiş olması ya da firma hakkında iflasın ertelenmesi kararı verilmiş olması (mahkeme kararı ile) </a:t>
            </a:r>
          </a:p>
          <a:p>
            <a:pPr lvl="1" algn="just"/>
            <a:r>
              <a:rPr lang="tr-TR" altLang="tr-TR" sz="2000" b="0" dirty="0">
                <a:solidFill>
                  <a:srgbClr val="002060"/>
                </a:solidFill>
              </a:rPr>
              <a:t>Şahıs firmalarında firma sahibinin ölümü </a:t>
            </a:r>
          </a:p>
          <a:p>
            <a:pPr lvl="1" algn="just"/>
            <a:r>
              <a:rPr lang="tr-TR" altLang="tr-TR" sz="2000" b="0" dirty="0">
                <a:solidFill>
                  <a:srgbClr val="002060"/>
                </a:solidFill>
              </a:rPr>
              <a:t>Grev ve lokavt</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22</a:t>
            </a:fld>
            <a:endParaRPr lang="en-US" dirty="0"/>
          </a:p>
        </p:txBody>
      </p:sp>
    </p:spTree>
    <p:extLst>
      <p:ext uri="{BB962C8B-B14F-4D97-AF65-F5344CB8AC3E}">
        <p14:creationId xmlns:p14="http://schemas.microsoft.com/office/powerpoint/2010/main" val="69386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979712" y="210691"/>
            <a:ext cx="7164320" cy="476250"/>
          </a:xfrm>
        </p:spPr>
        <p:txBody>
          <a:bodyPr>
            <a:normAutofit fontScale="90000"/>
          </a:bodyPr>
          <a:lstStyle/>
          <a:p>
            <a:r>
              <a:rPr lang="tr-TR" altLang="tr-TR" dirty="0">
                <a:solidFill>
                  <a:schemeClr val="bg2"/>
                </a:solidFill>
              </a:rPr>
              <a:t>Aracı İhracatçı</a:t>
            </a:r>
          </a:p>
        </p:txBody>
      </p:sp>
      <p:sp>
        <p:nvSpPr>
          <p:cNvPr id="33795" name="Rectangle 3"/>
          <p:cNvSpPr>
            <a:spLocks noGrp="1" noChangeArrowheads="1"/>
          </p:cNvSpPr>
          <p:nvPr>
            <p:ph idx="4294967295"/>
          </p:nvPr>
        </p:nvSpPr>
        <p:spPr>
          <a:xfrm>
            <a:off x="611560" y="1340768"/>
            <a:ext cx="8208912" cy="4320480"/>
          </a:xfrm>
        </p:spPr>
        <p:txBody>
          <a:bodyPr>
            <a:noAutofit/>
          </a:bodyPr>
          <a:lstStyle/>
          <a:p>
            <a:pPr algn="just"/>
            <a:r>
              <a:rPr lang="tr-TR" altLang="tr-TR" sz="2000" b="0" dirty="0">
                <a:solidFill>
                  <a:srgbClr val="002060"/>
                </a:solidFill>
              </a:rPr>
              <a:t>Belge/izin sahibi firmalar ihracatı kendileri yapabilecekleri gibi, başka bir firmaya da yaptırtabilirler. Belge/izin sahibi olmayan ancak belge/izin kapsamında ihracat yapan bu firmalar aracı ihracatçı kabul edilir.</a:t>
            </a:r>
          </a:p>
          <a:p>
            <a:pPr marL="0" indent="0" algn="just">
              <a:buNone/>
            </a:pPr>
            <a:endParaRPr lang="tr-TR" altLang="tr-TR" sz="2000" b="0" dirty="0">
              <a:solidFill>
                <a:srgbClr val="002060"/>
              </a:solidFill>
            </a:endParaRPr>
          </a:p>
          <a:p>
            <a:pPr algn="just"/>
            <a:r>
              <a:rPr lang="tr-TR" altLang="tr-TR" sz="2000" b="0" dirty="0">
                <a:solidFill>
                  <a:srgbClr val="002060"/>
                </a:solidFill>
              </a:rPr>
              <a:t>Aracı ihracatçıların belge kapsamında ihracat yapabilmeleri için belge sahibi firma tarafından aracı ihracatçı kaydının yaptırılması gerekmektedir. Aracı ihracatçı kaydı Bölge Müdürlükleri tarafından ve her bir DİİB için ayrı ayrı yapılmaktadır.</a:t>
            </a:r>
          </a:p>
          <a:p>
            <a:pPr marL="0" indent="0" algn="just">
              <a:buNone/>
            </a:pPr>
            <a:endParaRPr lang="tr-TR" altLang="tr-TR" sz="2000" b="0" dirty="0">
              <a:solidFill>
                <a:srgbClr val="002060"/>
              </a:solidFill>
            </a:endParaRPr>
          </a:p>
          <a:p>
            <a:pPr algn="just"/>
            <a:r>
              <a:rPr lang="tr-TR" altLang="tr-TR" sz="2000" b="0" dirty="0">
                <a:solidFill>
                  <a:srgbClr val="002060"/>
                </a:solidFill>
              </a:rPr>
              <a:t>Bazı hallerde Bakanlıkça aracı ihracatçı kullanımına kısıtlama getirilebilir. </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23</a:t>
            </a:fld>
            <a:endParaRPr lang="en-US" dirty="0"/>
          </a:p>
        </p:txBody>
      </p:sp>
    </p:spTree>
    <p:extLst>
      <p:ext uri="{BB962C8B-B14F-4D97-AF65-F5344CB8AC3E}">
        <p14:creationId xmlns:p14="http://schemas.microsoft.com/office/powerpoint/2010/main" val="7089393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DİR Teşvik Unsurları</a:t>
            </a:r>
          </a:p>
        </p:txBody>
      </p:sp>
      <p:sp>
        <p:nvSpPr>
          <p:cNvPr id="34819" name="Rectangle 3"/>
          <p:cNvSpPr>
            <a:spLocks noGrp="1" noChangeArrowheads="1"/>
          </p:cNvSpPr>
          <p:nvPr>
            <p:ph idx="4294967295"/>
          </p:nvPr>
        </p:nvSpPr>
        <p:spPr>
          <a:xfrm>
            <a:off x="539552" y="1628801"/>
            <a:ext cx="7890073" cy="3960440"/>
          </a:xfrm>
        </p:spPr>
        <p:txBody>
          <a:bodyPr>
            <a:normAutofit/>
          </a:bodyPr>
          <a:lstStyle/>
          <a:p>
            <a:pPr marL="0" indent="0">
              <a:buNone/>
            </a:pPr>
            <a:endParaRPr lang="tr-TR" altLang="tr-TR" sz="2400" b="1" dirty="0">
              <a:solidFill>
                <a:srgbClr val="002060"/>
              </a:solidFill>
            </a:endParaRPr>
          </a:p>
          <a:p>
            <a:pPr marL="0" indent="0">
              <a:buNone/>
            </a:pPr>
            <a:r>
              <a:rPr lang="tr-TR" altLang="tr-TR" sz="2400" b="1" dirty="0">
                <a:solidFill>
                  <a:srgbClr val="002060"/>
                </a:solidFill>
              </a:rPr>
              <a:t>I   - İthalat </a:t>
            </a:r>
            <a:r>
              <a:rPr lang="tr-TR" altLang="tr-TR" sz="2400" b="1" dirty="0">
                <a:solidFill>
                  <a:srgbClr val="002060"/>
                </a:solidFill>
                <a:sym typeface="Wingdings" pitchFamily="2" charset="2"/>
              </a:rPr>
              <a:t> </a:t>
            </a:r>
            <a:r>
              <a:rPr lang="tr-TR" altLang="tr-TR" sz="2400" b="1" dirty="0">
                <a:solidFill>
                  <a:srgbClr val="002060"/>
                </a:solidFill>
              </a:rPr>
              <a:t>İhracat</a:t>
            </a:r>
          </a:p>
          <a:p>
            <a:pPr marL="0" indent="0">
              <a:buNone/>
            </a:pPr>
            <a:r>
              <a:rPr lang="tr-TR" altLang="tr-TR" sz="2400" b="1" dirty="0">
                <a:solidFill>
                  <a:srgbClr val="002060"/>
                </a:solidFill>
              </a:rPr>
              <a:t>II  - Yurt içi alım </a:t>
            </a:r>
            <a:r>
              <a:rPr lang="tr-TR" altLang="tr-TR" sz="2400" b="1" dirty="0">
                <a:solidFill>
                  <a:srgbClr val="002060"/>
                </a:solidFill>
                <a:sym typeface="Wingdings" pitchFamily="2" charset="2"/>
              </a:rPr>
              <a:t> </a:t>
            </a:r>
            <a:r>
              <a:rPr lang="tr-TR" altLang="tr-TR" sz="2400" b="1" dirty="0">
                <a:solidFill>
                  <a:srgbClr val="002060"/>
                </a:solidFill>
              </a:rPr>
              <a:t>İhracat</a:t>
            </a:r>
          </a:p>
          <a:p>
            <a:pPr marL="0" indent="0">
              <a:buNone/>
            </a:pPr>
            <a:r>
              <a:rPr lang="tr-TR" altLang="tr-TR" sz="2400" b="1" dirty="0">
                <a:solidFill>
                  <a:srgbClr val="002060"/>
                </a:solidFill>
              </a:rPr>
              <a:t>III - İthalat </a:t>
            </a:r>
            <a:r>
              <a:rPr lang="tr-TR" altLang="tr-TR" sz="2400" b="1" dirty="0">
                <a:solidFill>
                  <a:srgbClr val="002060"/>
                </a:solidFill>
                <a:sym typeface="Wingdings" pitchFamily="2" charset="2"/>
              </a:rPr>
              <a:t> </a:t>
            </a:r>
            <a:r>
              <a:rPr lang="tr-TR" altLang="tr-TR" sz="2400" b="1" dirty="0">
                <a:solidFill>
                  <a:srgbClr val="002060"/>
                </a:solidFill>
              </a:rPr>
              <a:t>Yurt içi satış ve teslimler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24</a:t>
            </a:fld>
            <a:endParaRPr lang="en-US" dirty="0"/>
          </a:p>
        </p:txBody>
      </p:sp>
    </p:spTree>
    <p:extLst>
      <p:ext uri="{BB962C8B-B14F-4D97-AF65-F5344CB8AC3E}">
        <p14:creationId xmlns:p14="http://schemas.microsoft.com/office/powerpoint/2010/main" val="1868105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a:solidFill>
                  <a:schemeClr val="bg2"/>
                </a:solidFill>
              </a:rPr>
              <a:t>I - İthalat </a:t>
            </a:r>
            <a:r>
              <a:rPr lang="tr-TR" altLang="tr-TR">
                <a:solidFill>
                  <a:schemeClr val="bg2"/>
                </a:solidFill>
                <a:sym typeface="Wingdings" pitchFamily="2" charset="2"/>
              </a:rPr>
              <a:t> İhracat</a:t>
            </a:r>
            <a:endParaRPr lang="tr-TR" altLang="tr-TR" dirty="0">
              <a:solidFill>
                <a:schemeClr val="bg2"/>
              </a:solidFill>
            </a:endParaRPr>
          </a:p>
        </p:txBody>
      </p:sp>
      <p:sp>
        <p:nvSpPr>
          <p:cNvPr id="35843" name="Rectangle 3"/>
          <p:cNvSpPr>
            <a:spLocks noGrp="1" noChangeArrowheads="1"/>
          </p:cNvSpPr>
          <p:nvPr>
            <p:ph idx="4294967295"/>
          </p:nvPr>
        </p:nvSpPr>
        <p:spPr>
          <a:xfrm>
            <a:off x="323528" y="1340767"/>
            <a:ext cx="8496944" cy="4320481"/>
          </a:xfrm>
        </p:spPr>
        <p:txBody>
          <a:bodyPr>
            <a:normAutofit/>
          </a:bodyPr>
          <a:lstStyle/>
          <a:p>
            <a:endParaRPr lang="tr-TR" altLang="tr-TR" sz="3200" b="1" dirty="0">
              <a:solidFill>
                <a:srgbClr val="002060"/>
              </a:solidFill>
            </a:endParaRPr>
          </a:p>
          <a:p>
            <a:r>
              <a:rPr lang="tr-TR" altLang="tr-TR" sz="3200" b="1" dirty="0">
                <a:solidFill>
                  <a:srgbClr val="002060"/>
                </a:solidFill>
              </a:rPr>
              <a:t>Şartlı Muafiyet Sistemi</a:t>
            </a:r>
          </a:p>
          <a:p>
            <a:pPr lvl="1"/>
            <a:r>
              <a:rPr lang="tr-TR" altLang="tr-TR" sz="2800" b="0" dirty="0">
                <a:solidFill>
                  <a:srgbClr val="002060"/>
                </a:solidFill>
              </a:rPr>
              <a:t>Önceden ithalat</a:t>
            </a:r>
          </a:p>
          <a:p>
            <a:pPr lvl="1"/>
            <a:r>
              <a:rPr lang="tr-TR" altLang="tr-TR" sz="2800" b="0" dirty="0">
                <a:solidFill>
                  <a:srgbClr val="002060"/>
                </a:solidFill>
              </a:rPr>
              <a:t>Eşdeğer eşya</a:t>
            </a:r>
          </a:p>
          <a:p>
            <a:pPr lvl="1"/>
            <a:endParaRPr lang="tr-TR" altLang="tr-TR" sz="2800" dirty="0">
              <a:solidFill>
                <a:srgbClr val="002060"/>
              </a:solidFill>
            </a:endParaRPr>
          </a:p>
          <a:p>
            <a:r>
              <a:rPr lang="tr-TR" altLang="tr-TR" sz="3200" b="1" dirty="0">
                <a:solidFill>
                  <a:srgbClr val="002060"/>
                </a:solidFill>
              </a:rPr>
              <a:t>Geri Ödeme Sistemi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25</a:t>
            </a:fld>
            <a:endParaRPr lang="en-US" dirty="0"/>
          </a:p>
        </p:txBody>
      </p:sp>
    </p:spTree>
    <p:extLst>
      <p:ext uri="{BB962C8B-B14F-4D97-AF65-F5344CB8AC3E}">
        <p14:creationId xmlns:p14="http://schemas.microsoft.com/office/powerpoint/2010/main" val="32902684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Şartlı Muafiyet Sistemi </a:t>
            </a:r>
          </a:p>
        </p:txBody>
      </p:sp>
      <p:sp>
        <p:nvSpPr>
          <p:cNvPr id="36867" name="Rectangle 3"/>
          <p:cNvSpPr>
            <a:spLocks noGrp="1" noChangeArrowheads="1"/>
          </p:cNvSpPr>
          <p:nvPr>
            <p:ph idx="4294967295"/>
          </p:nvPr>
        </p:nvSpPr>
        <p:spPr>
          <a:xfrm>
            <a:off x="539552" y="1340769"/>
            <a:ext cx="7890073" cy="3960439"/>
          </a:xfrm>
        </p:spPr>
        <p:txBody>
          <a:bodyPr>
            <a:normAutofit/>
          </a:bodyPr>
          <a:lstStyle/>
          <a:p>
            <a:pPr marL="0" indent="0" algn="just">
              <a:buNone/>
            </a:pPr>
            <a:r>
              <a:rPr lang="tr-TR" altLang="tr-TR" sz="2400" b="0" dirty="0">
                <a:solidFill>
                  <a:srgbClr val="002060"/>
                </a:solidFill>
              </a:rPr>
              <a:t>İhraç edilecek eşyanın üretiminde kullanılan hammadde, yardımcı madde, ambalaj ve işletme malzemelerinin ithalatı sırasında doğan </a:t>
            </a:r>
            <a:r>
              <a:rPr lang="tr-TR" altLang="tr-TR" sz="2400" dirty="0">
                <a:solidFill>
                  <a:srgbClr val="002060"/>
                </a:solidFill>
              </a:rPr>
              <a:t>vergilerin teminata bağlanarak ve ticaret politikası önlemlerine tabi tutulmaksızın</a:t>
            </a:r>
            <a:r>
              <a:rPr lang="tr-TR" altLang="tr-TR" sz="2400" b="0" dirty="0">
                <a:solidFill>
                  <a:srgbClr val="002060"/>
                </a:solidFill>
              </a:rPr>
              <a:t> ithal edilmesi ve üretim sonucunda elde edilen eşyanın ihraç edilmesini müteakip alınan teminatın iade edilmesidir.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26</a:t>
            </a:fld>
            <a:endParaRPr lang="en-US" dirty="0"/>
          </a:p>
        </p:txBody>
      </p:sp>
    </p:spTree>
    <p:extLst>
      <p:ext uri="{BB962C8B-B14F-4D97-AF65-F5344CB8AC3E}">
        <p14:creationId xmlns:p14="http://schemas.microsoft.com/office/powerpoint/2010/main" val="753663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idx="4294967295"/>
          </p:nvPr>
        </p:nvSpPr>
        <p:spPr>
          <a:xfrm>
            <a:off x="1306513" y="242418"/>
            <a:ext cx="7837487" cy="476250"/>
          </a:xfrm>
        </p:spPr>
        <p:txBody>
          <a:bodyPr>
            <a:noAutofit/>
          </a:bodyPr>
          <a:lstStyle/>
          <a:p>
            <a:r>
              <a:rPr lang="tr-TR" sz="2800" dirty="0">
                <a:solidFill>
                  <a:schemeClr val="bg2"/>
                </a:solidFill>
              </a:rPr>
              <a:t>Şartlı Muafiyet Sistemi (-I-) </a:t>
            </a:r>
            <a:br>
              <a:rPr lang="tr-TR" sz="2800" dirty="0">
                <a:solidFill>
                  <a:schemeClr val="bg2"/>
                </a:solidFill>
              </a:rPr>
            </a:br>
            <a:r>
              <a:rPr lang="tr-TR" sz="2800" dirty="0">
                <a:solidFill>
                  <a:schemeClr val="bg2"/>
                </a:solidFill>
              </a:rPr>
              <a:t>(Önceden İthalat)</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27</a:t>
            </a:fld>
            <a:endParaRPr lang="en-US" dirty="0"/>
          </a:p>
        </p:txBody>
      </p:sp>
      <p:sp>
        <p:nvSpPr>
          <p:cNvPr id="596998" name="AutoShape 6"/>
          <p:cNvSpPr>
            <a:spLocks noChangeArrowheads="1"/>
          </p:cNvSpPr>
          <p:nvPr/>
        </p:nvSpPr>
        <p:spPr bwMode="auto">
          <a:xfrm>
            <a:off x="2420937" y="2364507"/>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İTHALAT</a:t>
            </a:r>
          </a:p>
        </p:txBody>
      </p:sp>
      <p:sp>
        <p:nvSpPr>
          <p:cNvPr id="597001" name="AutoShape 9"/>
          <p:cNvSpPr>
            <a:spLocks noChangeArrowheads="1"/>
          </p:cNvSpPr>
          <p:nvPr/>
        </p:nvSpPr>
        <p:spPr bwMode="auto">
          <a:xfrm>
            <a:off x="395288" y="2364507"/>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BELGE</a:t>
            </a:r>
          </a:p>
          <a:p>
            <a:pPr algn="ctr"/>
            <a:r>
              <a:rPr lang="tr-TR" altLang="tr-TR" sz="1200" b="1" dirty="0">
                <a:solidFill>
                  <a:schemeClr val="tx2"/>
                </a:solidFill>
                <a:latin typeface="Verdana" pitchFamily="34" charset="0"/>
              </a:rPr>
              <a:t>BAŞLANGICI</a:t>
            </a:r>
          </a:p>
        </p:txBody>
      </p:sp>
      <p:grpSp>
        <p:nvGrpSpPr>
          <p:cNvPr id="597006" name="Group 14"/>
          <p:cNvGrpSpPr>
            <a:grpSpLocks/>
          </p:cNvGrpSpPr>
          <p:nvPr/>
        </p:nvGrpSpPr>
        <p:grpSpPr bwMode="auto">
          <a:xfrm>
            <a:off x="4156075" y="1916832"/>
            <a:ext cx="930275" cy="1400175"/>
            <a:chOff x="2968" y="2568"/>
            <a:chExt cx="866" cy="1294"/>
          </a:xfrm>
        </p:grpSpPr>
        <p:graphicFrame>
          <p:nvGraphicFramePr>
            <p:cNvPr id="37908" name="Object 11"/>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1231" name="Klip" r:id="rId3" imgW="3032125" imgH="4533900" progId="MS_ClipArt_Gallery.2">
                    <p:embed/>
                  </p:oleObj>
                </mc:Choice>
                <mc:Fallback>
                  <p:oleObj name="Klip" r:id="rId3" imgW="3032125" imgH="45339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9" name="WordArt 13"/>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597007" name="AutoShape 15"/>
          <p:cNvSpPr>
            <a:spLocks noChangeArrowheads="1"/>
          </p:cNvSpPr>
          <p:nvPr/>
        </p:nvSpPr>
        <p:spPr bwMode="auto">
          <a:xfrm>
            <a:off x="5508264" y="2364507"/>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a:solidFill>
                  <a:schemeClr val="tx2"/>
                </a:solidFill>
                <a:latin typeface="Verdana" pitchFamily="34" charset="0"/>
              </a:rPr>
              <a:t>ÜRETİM</a:t>
            </a:r>
          </a:p>
        </p:txBody>
      </p:sp>
      <p:sp>
        <p:nvSpPr>
          <p:cNvPr id="597009" name="AutoShape 17"/>
          <p:cNvSpPr>
            <a:spLocks noChangeArrowheads="1"/>
          </p:cNvSpPr>
          <p:nvPr/>
        </p:nvSpPr>
        <p:spPr bwMode="auto">
          <a:xfrm>
            <a:off x="7312025" y="2364507"/>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İHRACAT</a:t>
            </a:r>
          </a:p>
        </p:txBody>
      </p:sp>
      <p:sp>
        <p:nvSpPr>
          <p:cNvPr id="597011" name="AutoShape 19"/>
          <p:cNvSpPr>
            <a:spLocks noChangeArrowheads="1"/>
          </p:cNvSpPr>
          <p:nvPr/>
        </p:nvSpPr>
        <p:spPr bwMode="auto">
          <a:xfrm>
            <a:off x="7312025" y="3470709"/>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BELGE</a:t>
            </a:r>
          </a:p>
          <a:p>
            <a:pPr algn="ctr"/>
            <a:r>
              <a:rPr lang="tr-TR" altLang="tr-TR" sz="1200" b="1" dirty="0">
                <a:solidFill>
                  <a:schemeClr val="tx2"/>
                </a:solidFill>
                <a:latin typeface="Verdana" pitchFamily="34" charset="0"/>
              </a:rPr>
              <a:t>KAPATMA</a:t>
            </a:r>
          </a:p>
        </p:txBody>
      </p:sp>
      <p:sp>
        <p:nvSpPr>
          <p:cNvPr id="597013" name="AutoShape 21"/>
          <p:cNvSpPr>
            <a:spLocks noChangeArrowheads="1"/>
          </p:cNvSpPr>
          <p:nvPr/>
        </p:nvSpPr>
        <p:spPr bwMode="auto">
          <a:xfrm>
            <a:off x="7312025" y="4606133"/>
            <a:ext cx="1440000" cy="510778"/>
          </a:xfrm>
          <a:prstGeom prst="roundRect">
            <a:avLst>
              <a:gd name="adj" fmla="val 16667"/>
            </a:avLst>
          </a:prstGeom>
          <a:solidFill>
            <a:srgbClr val="0070C0"/>
          </a:solidFill>
          <a:ln w="9525" algn="ctr">
            <a:solidFill>
              <a:srgbClr val="002060"/>
            </a:solidFill>
            <a:round/>
            <a:headEnd/>
            <a:tailEnd/>
          </a:ln>
          <a:effectLst/>
        </p:spPr>
        <p:txBody>
          <a:bodyPr anchor="ctr">
            <a:spAutoFit/>
          </a:bodyPr>
          <a:lstStyle/>
          <a:p>
            <a:pPr algn="ctr"/>
            <a:r>
              <a:rPr lang="tr-TR" altLang="tr-TR" sz="1200" b="1" dirty="0">
                <a:solidFill>
                  <a:schemeClr val="tx2"/>
                </a:solidFill>
                <a:latin typeface="Verdana" pitchFamily="34" charset="0"/>
              </a:rPr>
              <a:t>TEMİNAT</a:t>
            </a:r>
          </a:p>
          <a:p>
            <a:pPr algn="ctr"/>
            <a:r>
              <a:rPr lang="tr-TR" altLang="tr-TR" sz="1200" b="1" dirty="0">
                <a:solidFill>
                  <a:schemeClr val="tx2"/>
                </a:solidFill>
                <a:latin typeface="Verdana" pitchFamily="34" charset="0"/>
              </a:rPr>
              <a:t>İADE</a:t>
            </a:r>
          </a:p>
        </p:txBody>
      </p:sp>
      <p:sp>
        <p:nvSpPr>
          <p:cNvPr id="37906" name="AutoShape 25"/>
          <p:cNvSpPr>
            <a:spLocks noChangeArrowheads="1"/>
          </p:cNvSpPr>
          <p:nvPr/>
        </p:nvSpPr>
        <p:spPr bwMode="auto">
          <a:xfrm rot="16200000">
            <a:off x="4383087" y="3239667"/>
            <a:ext cx="1008063" cy="369332"/>
          </a:xfrm>
          <a:prstGeom prst="curvedRightArrow">
            <a:avLst>
              <a:gd name="adj1" fmla="val 18790"/>
              <a:gd name="adj2" fmla="val 136323"/>
              <a:gd name="adj3" fmla="val 27560"/>
            </a:avLst>
          </a:prstGeom>
          <a:solidFill>
            <a:srgbClr val="0070C0"/>
          </a:solidFill>
          <a:ln w="9525">
            <a:solidFill>
              <a:srgbClr val="002060"/>
            </a:solidFill>
            <a:miter lim="800000"/>
            <a:headEnd/>
            <a:tailEnd/>
          </a:ln>
          <a:effectLst/>
        </p:spPr>
        <p:txBody>
          <a:bodyPr anchor="ctr">
            <a:spAutoFit/>
          </a:bodyPr>
          <a:lstStyle/>
          <a:p>
            <a:endParaRPr lang="tr-TR" altLang="tr-TR">
              <a:solidFill>
                <a:schemeClr val="tx2"/>
              </a:solidFill>
            </a:endParaRPr>
          </a:p>
        </p:txBody>
      </p:sp>
      <p:sp>
        <p:nvSpPr>
          <p:cNvPr id="37907" name="AutoShape 5"/>
          <p:cNvSpPr>
            <a:spLocks noChangeArrowheads="1"/>
          </p:cNvSpPr>
          <p:nvPr/>
        </p:nvSpPr>
        <p:spPr bwMode="auto">
          <a:xfrm>
            <a:off x="3995936" y="3678753"/>
            <a:ext cx="1440000" cy="445624"/>
          </a:xfrm>
          <a:prstGeom prst="roundRect">
            <a:avLst>
              <a:gd name="adj" fmla="val 16667"/>
            </a:avLst>
          </a:prstGeom>
          <a:solidFill>
            <a:srgbClr val="0070C0"/>
          </a:solidFill>
          <a:ln w="9525">
            <a:solidFill>
              <a:srgbClr val="002060"/>
            </a:solidFill>
            <a:round/>
            <a:headEnd/>
            <a:tailEnd/>
          </a:ln>
          <a:effectLst/>
        </p:spPr>
        <p:txBody>
          <a:bodyPr lIns="0" tIns="108000" rIns="0" bIns="108000" anchor="ctr">
            <a:spAutoFit/>
          </a:bodyPr>
          <a:lstStyle/>
          <a:p>
            <a:pPr algn="ctr"/>
            <a:r>
              <a:rPr lang="tr-TR" altLang="tr-TR" sz="1200" b="1" dirty="0">
                <a:solidFill>
                  <a:schemeClr val="tx2"/>
                </a:solidFill>
                <a:latin typeface="Verdana" pitchFamily="34" charset="0"/>
              </a:rPr>
              <a:t>TEMİNAT</a:t>
            </a:r>
          </a:p>
        </p:txBody>
      </p:sp>
      <p:cxnSp>
        <p:nvCxnSpPr>
          <p:cNvPr id="11" name="Düz Ok Bağlayıcısı 10"/>
          <p:cNvCxnSpPr>
            <a:stCxn id="597001" idx="3"/>
            <a:endCxn id="596998" idx="1"/>
          </p:cNvCxnSpPr>
          <p:nvPr/>
        </p:nvCxnSpPr>
        <p:spPr>
          <a:xfrm>
            <a:off x="1835288" y="2634507"/>
            <a:ext cx="58564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a:stCxn id="596998" idx="3"/>
          </p:cNvCxnSpPr>
          <p:nvPr/>
        </p:nvCxnSpPr>
        <p:spPr>
          <a:xfrm>
            <a:off x="3860937" y="2634507"/>
            <a:ext cx="42303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a:stCxn id="597007" idx="3"/>
            <a:endCxn id="597009" idx="1"/>
          </p:cNvCxnSpPr>
          <p:nvPr/>
        </p:nvCxnSpPr>
        <p:spPr>
          <a:xfrm>
            <a:off x="6948264" y="2634507"/>
            <a:ext cx="36376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endCxn id="597007" idx="1"/>
          </p:cNvCxnSpPr>
          <p:nvPr/>
        </p:nvCxnSpPr>
        <p:spPr>
          <a:xfrm flipV="1">
            <a:off x="5004048" y="2634507"/>
            <a:ext cx="504216" cy="240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a:stCxn id="597009" idx="2"/>
            <a:endCxn id="597011" idx="0"/>
          </p:cNvCxnSpPr>
          <p:nvPr/>
        </p:nvCxnSpPr>
        <p:spPr>
          <a:xfrm>
            <a:off x="8032025" y="2904507"/>
            <a:ext cx="0" cy="5662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a:stCxn id="597011" idx="2"/>
            <a:endCxn id="597013" idx="0"/>
          </p:cNvCxnSpPr>
          <p:nvPr/>
        </p:nvCxnSpPr>
        <p:spPr>
          <a:xfrm>
            <a:off x="8032025" y="4010709"/>
            <a:ext cx="0" cy="5954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357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7001"/>
                                        </p:tgtEl>
                                        <p:attrNameLst>
                                          <p:attrName>style.visibility</p:attrName>
                                        </p:attrNameLst>
                                      </p:cBhvr>
                                      <p:to>
                                        <p:strVal val="visible"/>
                                      </p:to>
                                    </p:set>
                                    <p:animEffect transition="in" filter="wipe(left)">
                                      <p:cBhvr>
                                        <p:cTn id="7" dur="500"/>
                                        <p:tgtEl>
                                          <p:spTgt spid="59700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6998"/>
                                        </p:tgtEl>
                                        <p:attrNameLst>
                                          <p:attrName>style.visibility</p:attrName>
                                        </p:attrNameLst>
                                      </p:cBhvr>
                                      <p:to>
                                        <p:strVal val="visible"/>
                                      </p:to>
                                    </p:set>
                                    <p:animEffect transition="in" filter="wipe(left)">
                                      <p:cBhvr>
                                        <p:cTn id="15" dur="500"/>
                                        <p:tgtEl>
                                          <p:spTgt spid="59699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97006"/>
                                        </p:tgtEl>
                                        <p:attrNameLst>
                                          <p:attrName>style.visibility</p:attrName>
                                        </p:attrNameLst>
                                      </p:cBhvr>
                                      <p:to>
                                        <p:strVal val="visible"/>
                                      </p:to>
                                    </p:set>
                                    <p:animEffect transition="in" filter="wipe(left)">
                                      <p:cBhvr>
                                        <p:cTn id="23" dur="500"/>
                                        <p:tgtEl>
                                          <p:spTgt spid="59700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7906"/>
                                        </p:tgtEl>
                                        <p:attrNameLst>
                                          <p:attrName>style.visibility</p:attrName>
                                        </p:attrNameLst>
                                      </p:cBhvr>
                                      <p:to>
                                        <p:strVal val="visible"/>
                                      </p:to>
                                    </p:set>
                                    <p:animEffect transition="in" filter="wipe(left)">
                                      <p:cBhvr>
                                        <p:cTn id="31" dur="500"/>
                                        <p:tgtEl>
                                          <p:spTgt spid="3790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7907"/>
                                        </p:tgtEl>
                                        <p:attrNameLst>
                                          <p:attrName>style.visibility</p:attrName>
                                        </p:attrNameLst>
                                      </p:cBhvr>
                                      <p:to>
                                        <p:strVal val="visible"/>
                                      </p:to>
                                    </p:set>
                                    <p:animEffect transition="in" filter="wipe(left)">
                                      <p:cBhvr>
                                        <p:cTn id="34" dur="500"/>
                                        <p:tgtEl>
                                          <p:spTgt spid="3790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97007"/>
                                        </p:tgtEl>
                                        <p:attrNameLst>
                                          <p:attrName>style.visibility</p:attrName>
                                        </p:attrNameLst>
                                      </p:cBhvr>
                                      <p:to>
                                        <p:strVal val="visible"/>
                                      </p:to>
                                    </p:set>
                                    <p:animEffect transition="in" filter="wipe(left)">
                                      <p:cBhvr>
                                        <p:cTn id="38" dur="500"/>
                                        <p:tgtEl>
                                          <p:spTgt spid="59700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97009"/>
                                        </p:tgtEl>
                                        <p:attrNameLst>
                                          <p:attrName>style.visibility</p:attrName>
                                        </p:attrNameLst>
                                      </p:cBhvr>
                                      <p:to>
                                        <p:strVal val="visible"/>
                                      </p:to>
                                    </p:set>
                                    <p:animEffect transition="in" filter="wipe(left)">
                                      <p:cBhvr>
                                        <p:cTn id="47" dur="500"/>
                                        <p:tgtEl>
                                          <p:spTgt spid="597009"/>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597011"/>
                                        </p:tgtEl>
                                        <p:attrNameLst>
                                          <p:attrName>style.visibility</p:attrName>
                                        </p:attrNameLst>
                                      </p:cBhvr>
                                      <p:to>
                                        <p:strVal val="visible"/>
                                      </p:to>
                                    </p:set>
                                    <p:animEffect transition="in" filter="wipe(left)">
                                      <p:cBhvr>
                                        <p:cTn id="55" dur="500"/>
                                        <p:tgtEl>
                                          <p:spTgt spid="597011"/>
                                        </p:tgtEl>
                                      </p:cBhvr>
                                    </p:animEffect>
                                  </p:childTnLst>
                                </p:cTn>
                              </p:par>
                            </p:childTnLst>
                          </p:cTn>
                        </p:par>
                        <p:par>
                          <p:cTn id="56" fill="hold">
                            <p:stCondLst>
                              <p:cond delay="20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597013"/>
                                        </p:tgtEl>
                                        <p:attrNameLst>
                                          <p:attrName>style.visibility</p:attrName>
                                        </p:attrNameLst>
                                      </p:cBhvr>
                                      <p:to>
                                        <p:strVal val="visible"/>
                                      </p:to>
                                    </p:set>
                                    <p:animEffect transition="in" filter="wipe(left)">
                                      <p:cBhvr>
                                        <p:cTn id="63" dur="500"/>
                                        <p:tgtEl>
                                          <p:spTgt spid="59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8" grpId="0" animBg="1"/>
      <p:bldP spid="597001" grpId="0" animBg="1"/>
      <p:bldP spid="597007" grpId="0" animBg="1"/>
      <p:bldP spid="597009" grpId="0" animBg="1"/>
      <p:bldP spid="597011" grpId="0" animBg="1"/>
      <p:bldP spid="597013" grpId="0" animBg="1"/>
      <p:bldP spid="37906" grpId="0" animBg="1"/>
      <p:bldP spid="379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23528" y="202367"/>
            <a:ext cx="8820472" cy="476250"/>
          </a:xfrm>
        </p:spPr>
        <p:txBody>
          <a:bodyPr>
            <a:noAutofit/>
          </a:bodyPr>
          <a:lstStyle/>
          <a:p>
            <a:r>
              <a:rPr lang="tr-TR" altLang="tr-TR" sz="2800" dirty="0">
                <a:solidFill>
                  <a:schemeClr val="bg2"/>
                </a:solidFill>
              </a:rPr>
              <a:t>Şartlı </a:t>
            </a:r>
            <a:r>
              <a:rPr lang="tr-TR" altLang="tr-TR" sz="2400" dirty="0">
                <a:solidFill>
                  <a:schemeClr val="bg2"/>
                </a:solidFill>
              </a:rPr>
              <a:t>Muafiyet</a:t>
            </a:r>
            <a:r>
              <a:rPr lang="tr-TR" altLang="tr-TR" sz="2800" dirty="0">
                <a:solidFill>
                  <a:schemeClr val="bg2"/>
                </a:solidFill>
              </a:rPr>
              <a:t> Sistemi (-II-) </a:t>
            </a:r>
            <a:br>
              <a:rPr lang="tr-TR" altLang="tr-TR" sz="2800" dirty="0">
                <a:solidFill>
                  <a:schemeClr val="bg2"/>
                </a:solidFill>
              </a:rPr>
            </a:br>
            <a:r>
              <a:rPr lang="tr-TR" altLang="tr-TR" sz="2800" dirty="0">
                <a:solidFill>
                  <a:schemeClr val="bg2"/>
                </a:solidFill>
              </a:rPr>
              <a:t>(Eşdeğer Eşya Kullanımı)</a:t>
            </a:r>
          </a:p>
        </p:txBody>
      </p:sp>
      <p:sp>
        <p:nvSpPr>
          <p:cNvPr id="2" name="Slayt Numarası Yer Tutucusu 1"/>
          <p:cNvSpPr>
            <a:spLocks noGrp="1"/>
          </p:cNvSpPr>
          <p:nvPr>
            <p:ph type="sldNum" sz="quarter" idx="4294967295"/>
          </p:nvPr>
        </p:nvSpPr>
        <p:spPr>
          <a:xfrm>
            <a:off x="8527184" y="6553200"/>
            <a:ext cx="616816" cy="252413"/>
          </a:xfrm>
        </p:spPr>
        <p:txBody>
          <a:bodyPr/>
          <a:lstStyle/>
          <a:p>
            <a:pPr>
              <a:defRPr/>
            </a:pPr>
            <a:fld id="{A724CD43-4947-4A04-BFFB-19DCB5D3D0D6}" type="slidenum">
              <a:rPr lang="en-US" smtClean="0"/>
              <a:pPr>
                <a:defRPr/>
              </a:pPr>
              <a:t>28</a:t>
            </a:fld>
            <a:endParaRPr lang="en-US" dirty="0"/>
          </a:p>
        </p:txBody>
      </p:sp>
      <p:sp>
        <p:nvSpPr>
          <p:cNvPr id="600067" name="AutoShape 3"/>
          <p:cNvSpPr>
            <a:spLocks noChangeArrowheads="1"/>
          </p:cNvSpPr>
          <p:nvPr/>
        </p:nvSpPr>
        <p:spPr bwMode="auto">
          <a:xfrm>
            <a:off x="2465596" y="1844824"/>
            <a:ext cx="1554183"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EŞDEĞER EŞYA</a:t>
            </a:r>
          </a:p>
        </p:txBody>
      </p:sp>
      <p:sp>
        <p:nvSpPr>
          <p:cNvPr id="600069" name="AutoShape 5"/>
          <p:cNvSpPr>
            <a:spLocks noChangeArrowheads="1"/>
          </p:cNvSpPr>
          <p:nvPr/>
        </p:nvSpPr>
        <p:spPr bwMode="auto">
          <a:xfrm>
            <a:off x="353361" y="1844824"/>
            <a:ext cx="1554183"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BELGE</a:t>
            </a:r>
          </a:p>
          <a:p>
            <a:pPr algn="ctr"/>
            <a:r>
              <a:rPr lang="tr-TR" altLang="tr-TR" sz="1200" b="1" dirty="0">
                <a:solidFill>
                  <a:schemeClr val="tx2"/>
                </a:solidFill>
                <a:latin typeface="Verdana" pitchFamily="34" charset="0"/>
              </a:rPr>
              <a:t>BAŞLANGICI</a:t>
            </a:r>
          </a:p>
        </p:txBody>
      </p:sp>
      <p:grpSp>
        <p:nvGrpSpPr>
          <p:cNvPr id="600071" name="Group 7"/>
          <p:cNvGrpSpPr>
            <a:grpSpLocks/>
          </p:cNvGrpSpPr>
          <p:nvPr/>
        </p:nvGrpSpPr>
        <p:grpSpPr bwMode="auto">
          <a:xfrm>
            <a:off x="6946508" y="2786807"/>
            <a:ext cx="1004040" cy="1401762"/>
            <a:chOff x="2968" y="2568"/>
            <a:chExt cx="866" cy="1294"/>
          </a:xfrm>
        </p:grpSpPr>
        <p:graphicFrame>
          <p:nvGraphicFramePr>
            <p:cNvPr id="38934" name="Object 8"/>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2254" name="Klip" r:id="rId3" imgW="3032125" imgH="4533900" progId="MS_ClipArt_Gallery.2">
                    <p:embed/>
                  </p:oleObj>
                </mc:Choice>
                <mc:Fallback>
                  <p:oleObj name="Klip" r:id="rId3" imgW="3032125" imgH="45339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35" name="WordArt 9"/>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600074" name="AutoShape 10"/>
          <p:cNvSpPr>
            <a:spLocks noChangeArrowheads="1"/>
          </p:cNvSpPr>
          <p:nvPr/>
        </p:nvSpPr>
        <p:spPr bwMode="auto">
          <a:xfrm>
            <a:off x="4577831" y="1844824"/>
            <a:ext cx="1554183"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ÜRETİM</a:t>
            </a:r>
          </a:p>
        </p:txBody>
      </p:sp>
      <p:sp>
        <p:nvSpPr>
          <p:cNvPr id="600076" name="AutoShape 12"/>
          <p:cNvSpPr>
            <a:spLocks noChangeArrowheads="1"/>
          </p:cNvSpPr>
          <p:nvPr/>
        </p:nvSpPr>
        <p:spPr bwMode="auto">
          <a:xfrm>
            <a:off x="6690065" y="1844824"/>
            <a:ext cx="1554183"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İHRACAT</a:t>
            </a:r>
          </a:p>
        </p:txBody>
      </p:sp>
      <p:sp>
        <p:nvSpPr>
          <p:cNvPr id="600078" name="AutoShape 14"/>
          <p:cNvSpPr>
            <a:spLocks noChangeArrowheads="1"/>
          </p:cNvSpPr>
          <p:nvPr/>
        </p:nvSpPr>
        <p:spPr bwMode="auto">
          <a:xfrm>
            <a:off x="4577830" y="4691682"/>
            <a:ext cx="1554183"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BELGE</a:t>
            </a:r>
          </a:p>
          <a:p>
            <a:pPr algn="ctr"/>
            <a:r>
              <a:rPr lang="tr-TR" altLang="tr-TR" sz="1200" b="1" dirty="0">
                <a:solidFill>
                  <a:schemeClr val="tx2"/>
                </a:solidFill>
                <a:latin typeface="Verdana" pitchFamily="34" charset="0"/>
              </a:rPr>
              <a:t>KAPATMA</a:t>
            </a:r>
          </a:p>
        </p:txBody>
      </p:sp>
      <p:sp>
        <p:nvSpPr>
          <p:cNvPr id="600080" name="AutoShape 16"/>
          <p:cNvSpPr>
            <a:spLocks noChangeArrowheads="1"/>
          </p:cNvSpPr>
          <p:nvPr/>
        </p:nvSpPr>
        <p:spPr bwMode="auto">
          <a:xfrm>
            <a:off x="2465596" y="4706293"/>
            <a:ext cx="1554183" cy="510778"/>
          </a:xfrm>
          <a:prstGeom prst="roundRect">
            <a:avLst>
              <a:gd name="adj" fmla="val 16667"/>
            </a:avLst>
          </a:prstGeom>
          <a:solidFill>
            <a:srgbClr val="0070C0"/>
          </a:solidFill>
          <a:ln w="9525" algn="ctr">
            <a:solidFill>
              <a:srgbClr val="002060"/>
            </a:solidFill>
            <a:round/>
            <a:headEnd/>
            <a:tailEnd/>
          </a:ln>
          <a:effectLst/>
        </p:spPr>
        <p:txBody>
          <a:bodyPr wrap="square" anchor="ctr">
            <a:spAutoFit/>
          </a:bodyPr>
          <a:lstStyle/>
          <a:p>
            <a:pPr algn="ctr"/>
            <a:r>
              <a:rPr lang="tr-TR" altLang="tr-TR" sz="1200" b="1" dirty="0">
                <a:solidFill>
                  <a:schemeClr val="tx2"/>
                </a:solidFill>
                <a:latin typeface="Verdana" pitchFamily="34" charset="0"/>
              </a:rPr>
              <a:t>TEMİNAT</a:t>
            </a:r>
          </a:p>
          <a:p>
            <a:pPr algn="ctr"/>
            <a:r>
              <a:rPr lang="tr-TR" altLang="tr-TR" sz="1200" b="1" dirty="0">
                <a:solidFill>
                  <a:schemeClr val="tx2"/>
                </a:solidFill>
                <a:latin typeface="Verdana" pitchFamily="34" charset="0"/>
              </a:rPr>
              <a:t>İADE</a:t>
            </a:r>
          </a:p>
        </p:txBody>
      </p:sp>
      <p:sp>
        <p:nvSpPr>
          <p:cNvPr id="600085" name="AutoShape 21"/>
          <p:cNvSpPr>
            <a:spLocks noChangeArrowheads="1"/>
          </p:cNvSpPr>
          <p:nvPr/>
        </p:nvSpPr>
        <p:spPr bwMode="auto">
          <a:xfrm>
            <a:off x="6690065" y="4691682"/>
            <a:ext cx="1554183"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tx2"/>
                </a:solidFill>
                <a:latin typeface="Verdana" pitchFamily="34" charset="0"/>
              </a:rPr>
              <a:t>İTHALAT</a:t>
            </a:r>
          </a:p>
        </p:txBody>
      </p:sp>
      <p:sp>
        <p:nvSpPr>
          <p:cNvPr id="38932" name="AutoShape 23"/>
          <p:cNvSpPr>
            <a:spLocks noChangeArrowheads="1"/>
          </p:cNvSpPr>
          <p:nvPr/>
        </p:nvSpPr>
        <p:spPr bwMode="auto">
          <a:xfrm>
            <a:off x="8201131" y="3538666"/>
            <a:ext cx="543141" cy="369332"/>
          </a:xfrm>
          <a:prstGeom prst="curvedLeftArrow">
            <a:avLst>
              <a:gd name="adj1" fmla="val 48715"/>
              <a:gd name="adj2" fmla="val 127292"/>
              <a:gd name="adj3" fmla="val 36778"/>
            </a:avLst>
          </a:prstGeom>
          <a:solidFill>
            <a:srgbClr val="0070C0"/>
          </a:solidFill>
          <a:ln w="9525">
            <a:solidFill>
              <a:srgbClr val="002060"/>
            </a:solidFill>
            <a:miter lim="800000"/>
            <a:headEnd/>
            <a:tailEnd/>
          </a:ln>
          <a:effectLst/>
        </p:spPr>
        <p:txBody>
          <a:bodyPr wrap="square" anchor="ctr">
            <a:spAutoFit/>
          </a:bodyPr>
          <a:lstStyle/>
          <a:p>
            <a:endParaRPr lang="tr-TR" altLang="tr-TR">
              <a:solidFill>
                <a:schemeClr val="tx2"/>
              </a:solidFill>
            </a:endParaRPr>
          </a:p>
        </p:txBody>
      </p:sp>
      <p:sp>
        <p:nvSpPr>
          <p:cNvPr id="38933" name="AutoShape 19"/>
          <p:cNvSpPr>
            <a:spLocks noChangeArrowheads="1"/>
          </p:cNvSpPr>
          <p:nvPr/>
        </p:nvSpPr>
        <p:spPr bwMode="auto">
          <a:xfrm rot="16200000">
            <a:off x="8113020" y="3464101"/>
            <a:ext cx="1098054" cy="315262"/>
          </a:xfrm>
          <a:prstGeom prst="roundRect">
            <a:avLst>
              <a:gd name="adj" fmla="val 16667"/>
            </a:avLst>
          </a:prstGeom>
          <a:solidFill>
            <a:srgbClr val="0070C0"/>
          </a:solidFill>
          <a:ln w="9525">
            <a:solidFill>
              <a:srgbClr val="002060"/>
            </a:solidFill>
            <a:round/>
            <a:headEnd/>
            <a:tailEnd/>
          </a:ln>
          <a:effectLst/>
        </p:spPr>
        <p:txBody>
          <a:bodyPr vert="eaVert" wrap="square" lIns="0" tIns="0" rIns="0" bIns="0" anchor="ctr">
            <a:spAutoFit/>
          </a:bodyPr>
          <a:lstStyle/>
          <a:p>
            <a:pPr algn="ctr"/>
            <a:r>
              <a:rPr lang="tr-TR" altLang="tr-TR" sz="1000" b="1" dirty="0">
                <a:solidFill>
                  <a:schemeClr val="tx2"/>
                </a:solidFill>
                <a:latin typeface="Verdana" pitchFamily="34" charset="0"/>
              </a:rPr>
              <a:t>T</a:t>
            </a:r>
          </a:p>
          <a:p>
            <a:pPr algn="ctr"/>
            <a:r>
              <a:rPr lang="tr-TR" altLang="tr-TR" sz="1000" b="1" dirty="0">
                <a:solidFill>
                  <a:schemeClr val="tx2"/>
                </a:solidFill>
                <a:latin typeface="Verdana" pitchFamily="34" charset="0"/>
              </a:rPr>
              <a:t>E</a:t>
            </a:r>
          </a:p>
          <a:p>
            <a:pPr algn="ctr"/>
            <a:r>
              <a:rPr lang="tr-TR" altLang="tr-TR" sz="1000" b="1" dirty="0">
                <a:solidFill>
                  <a:schemeClr val="tx2"/>
                </a:solidFill>
                <a:latin typeface="Verdana" pitchFamily="34" charset="0"/>
              </a:rPr>
              <a:t>M</a:t>
            </a:r>
          </a:p>
          <a:p>
            <a:pPr algn="ctr"/>
            <a:r>
              <a:rPr lang="tr-TR" altLang="tr-TR" sz="1000" b="1" dirty="0">
                <a:solidFill>
                  <a:schemeClr val="tx2"/>
                </a:solidFill>
                <a:latin typeface="Verdana" pitchFamily="34" charset="0"/>
              </a:rPr>
              <a:t>İ</a:t>
            </a:r>
          </a:p>
          <a:p>
            <a:pPr algn="ctr"/>
            <a:r>
              <a:rPr lang="tr-TR" altLang="tr-TR" sz="1000" b="1" dirty="0">
                <a:solidFill>
                  <a:schemeClr val="tx2"/>
                </a:solidFill>
                <a:latin typeface="Verdana" pitchFamily="34" charset="0"/>
              </a:rPr>
              <a:t>N</a:t>
            </a:r>
          </a:p>
          <a:p>
            <a:pPr algn="ctr"/>
            <a:r>
              <a:rPr lang="tr-TR" altLang="tr-TR" sz="1000" b="1" dirty="0">
                <a:solidFill>
                  <a:schemeClr val="tx2"/>
                </a:solidFill>
                <a:latin typeface="Verdana" pitchFamily="34" charset="0"/>
              </a:rPr>
              <a:t>A</a:t>
            </a:r>
          </a:p>
          <a:p>
            <a:pPr algn="ctr"/>
            <a:r>
              <a:rPr lang="tr-TR" altLang="tr-TR" sz="1000" b="1" dirty="0">
                <a:solidFill>
                  <a:schemeClr val="tx2"/>
                </a:solidFill>
                <a:latin typeface="Verdana" pitchFamily="34" charset="0"/>
              </a:rPr>
              <a:t>T</a:t>
            </a:r>
          </a:p>
        </p:txBody>
      </p:sp>
      <p:cxnSp>
        <p:nvCxnSpPr>
          <p:cNvPr id="10" name="Düz Ok Bağlayıcısı 9"/>
          <p:cNvCxnSpPr>
            <a:stCxn id="600069" idx="3"/>
            <a:endCxn id="600067" idx="1"/>
          </p:cNvCxnSpPr>
          <p:nvPr/>
        </p:nvCxnSpPr>
        <p:spPr>
          <a:xfrm>
            <a:off x="1907544" y="2114824"/>
            <a:ext cx="55805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a:stCxn id="600067" idx="3"/>
            <a:endCxn id="600074" idx="1"/>
          </p:cNvCxnSpPr>
          <p:nvPr/>
        </p:nvCxnSpPr>
        <p:spPr>
          <a:xfrm>
            <a:off x="4019779" y="2114824"/>
            <a:ext cx="55805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a:stCxn id="600074" idx="3"/>
            <a:endCxn id="600076" idx="1"/>
          </p:cNvCxnSpPr>
          <p:nvPr/>
        </p:nvCxnSpPr>
        <p:spPr>
          <a:xfrm>
            <a:off x="6132014" y="2114824"/>
            <a:ext cx="55805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a:stCxn id="600076" idx="2"/>
          </p:cNvCxnSpPr>
          <p:nvPr/>
        </p:nvCxnSpPr>
        <p:spPr>
          <a:xfrm>
            <a:off x="7467157" y="2384824"/>
            <a:ext cx="57091" cy="40198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a:endCxn id="600085" idx="0"/>
          </p:cNvCxnSpPr>
          <p:nvPr/>
        </p:nvCxnSpPr>
        <p:spPr>
          <a:xfrm flipH="1">
            <a:off x="7467157" y="4188569"/>
            <a:ext cx="57091" cy="50311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a:stCxn id="600085" idx="1"/>
            <a:endCxn id="600078" idx="3"/>
          </p:cNvCxnSpPr>
          <p:nvPr/>
        </p:nvCxnSpPr>
        <p:spPr>
          <a:xfrm flipH="1">
            <a:off x="6132013" y="4961682"/>
            <a:ext cx="55805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a:stCxn id="600078" idx="1"/>
            <a:endCxn id="600080" idx="3"/>
          </p:cNvCxnSpPr>
          <p:nvPr/>
        </p:nvCxnSpPr>
        <p:spPr>
          <a:xfrm flipH="1">
            <a:off x="4019779" y="4961682"/>
            <a:ext cx="55805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85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0069"/>
                                        </p:tgtEl>
                                        <p:attrNameLst>
                                          <p:attrName>style.visibility</p:attrName>
                                        </p:attrNameLst>
                                      </p:cBhvr>
                                      <p:to>
                                        <p:strVal val="visible"/>
                                      </p:to>
                                    </p:set>
                                    <p:animEffect transition="in" filter="wipe(left)">
                                      <p:cBhvr>
                                        <p:cTn id="7" dur="500"/>
                                        <p:tgtEl>
                                          <p:spTgt spid="6000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0067"/>
                                        </p:tgtEl>
                                        <p:attrNameLst>
                                          <p:attrName>style.visibility</p:attrName>
                                        </p:attrNameLst>
                                      </p:cBhvr>
                                      <p:to>
                                        <p:strVal val="visible"/>
                                      </p:to>
                                    </p:set>
                                    <p:animEffect transition="in" filter="wipe(left)">
                                      <p:cBhvr>
                                        <p:cTn id="15" dur="500"/>
                                        <p:tgtEl>
                                          <p:spTgt spid="60006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00074"/>
                                        </p:tgtEl>
                                        <p:attrNameLst>
                                          <p:attrName>style.visibility</p:attrName>
                                        </p:attrNameLst>
                                      </p:cBhvr>
                                      <p:to>
                                        <p:strVal val="visible"/>
                                      </p:to>
                                    </p:set>
                                    <p:animEffect transition="in" filter="wipe(left)">
                                      <p:cBhvr>
                                        <p:cTn id="23" dur="500"/>
                                        <p:tgtEl>
                                          <p:spTgt spid="60007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00076"/>
                                        </p:tgtEl>
                                        <p:attrNameLst>
                                          <p:attrName>style.visibility</p:attrName>
                                        </p:attrNameLst>
                                      </p:cBhvr>
                                      <p:to>
                                        <p:strVal val="visible"/>
                                      </p:to>
                                    </p:set>
                                    <p:animEffect transition="in" filter="wipe(left)">
                                      <p:cBhvr>
                                        <p:cTn id="31" dur="500"/>
                                        <p:tgtEl>
                                          <p:spTgt spid="60007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par>
                                <p:cTn id="37" presetID="22" presetClass="entr" presetSubtype="8" fill="hold" nodeType="withEffect">
                                  <p:stCondLst>
                                    <p:cond delay="0"/>
                                  </p:stCondLst>
                                  <p:childTnLst>
                                    <p:set>
                                      <p:cBhvr>
                                        <p:cTn id="38" dur="1" fill="hold">
                                          <p:stCondLst>
                                            <p:cond delay="0"/>
                                          </p:stCondLst>
                                        </p:cTn>
                                        <p:tgtEl>
                                          <p:spTgt spid="600071"/>
                                        </p:tgtEl>
                                        <p:attrNameLst>
                                          <p:attrName>style.visibility</p:attrName>
                                        </p:attrNameLst>
                                      </p:cBhvr>
                                      <p:to>
                                        <p:strVal val="visible"/>
                                      </p:to>
                                    </p:set>
                                    <p:animEffect transition="in" filter="wipe(left)">
                                      <p:cBhvr>
                                        <p:cTn id="39" dur="500"/>
                                        <p:tgtEl>
                                          <p:spTgt spid="600071"/>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1000"/>
                            </p:stCondLst>
                            <p:childTnLst>
                              <p:par>
                                <p:cTn id="45" presetID="22" presetClass="entr" presetSubtype="2" fill="hold" grpId="0" nodeType="afterEffect">
                                  <p:stCondLst>
                                    <p:cond delay="0"/>
                                  </p:stCondLst>
                                  <p:childTnLst>
                                    <p:set>
                                      <p:cBhvr>
                                        <p:cTn id="46" dur="1" fill="hold">
                                          <p:stCondLst>
                                            <p:cond delay="0"/>
                                          </p:stCondLst>
                                        </p:cTn>
                                        <p:tgtEl>
                                          <p:spTgt spid="600085"/>
                                        </p:tgtEl>
                                        <p:attrNameLst>
                                          <p:attrName>style.visibility</p:attrName>
                                        </p:attrNameLst>
                                      </p:cBhvr>
                                      <p:to>
                                        <p:strVal val="visible"/>
                                      </p:to>
                                    </p:set>
                                    <p:animEffect transition="in" filter="wipe(right)">
                                      <p:cBhvr>
                                        <p:cTn id="47" dur="500"/>
                                        <p:tgtEl>
                                          <p:spTgt spid="60008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8932"/>
                                        </p:tgtEl>
                                        <p:attrNameLst>
                                          <p:attrName>style.visibility</p:attrName>
                                        </p:attrNameLst>
                                      </p:cBhvr>
                                      <p:to>
                                        <p:strVal val="visible"/>
                                      </p:to>
                                    </p:set>
                                    <p:animEffect transition="in" filter="wipe(up)">
                                      <p:cBhvr>
                                        <p:cTn id="50" dur="500"/>
                                        <p:tgtEl>
                                          <p:spTgt spid="3893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8933"/>
                                        </p:tgtEl>
                                        <p:attrNameLst>
                                          <p:attrName>style.visibility</p:attrName>
                                        </p:attrNameLst>
                                      </p:cBhvr>
                                      <p:to>
                                        <p:strVal val="visible"/>
                                      </p:to>
                                    </p:set>
                                    <p:animEffect transition="in" filter="wipe(up)">
                                      <p:cBhvr>
                                        <p:cTn id="53" dur="500"/>
                                        <p:tgtEl>
                                          <p:spTgt spid="38933"/>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600078"/>
                                        </p:tgtEl>
                                        <p:attrNameLst>
                                          <p:attrName>style.visibility</p:attrName>
                                        </p:attrNameLst>
                                      </p:cBhvr>
                                      <p:to>
                                        <p:strVal val="visible"/>
                                      </p:to>
                                    </p:set>
                                    <p:animEffect transition="in" filter="wipe(right)">
                                      <p:cBhvr>
                                        <p:cTn id="61" dur="500"/>
                                        <p:tgtEl>
                                          <p:spTgt spid="600078"/>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right)">
                                      <p:cBhvr>
                                        <p:cTn id="65" dur="500"/>
                                        <p:tgtEl>
                                          <p:spTgt spid="23"/>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600080"/>
                                        </p:tgtEl>
                                        <p:attrNameLst>
                                          <p:attrName>style.visibility</p:attrName>
                                        </p:attrNameLst>
                                      </p:cBhvr>
                                      <p:to>
                                        <p:strVal val="visible"/>
                                      </p:to>
                                    </p:set>
                                    <p:animEffect transition="in" filter="wipe(right)">
                                      <p:cBhvr>
                                        <p:cTn id="69" dur="500"/>
                                        <p:tgtEl>
                                          <p:spTgt spid="600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animBg="1"/>
      <p:bldP spid="600069" grpId="0" animBg="1"/>
      <p:bldP spid="600074" grpId="0" animBg="1"/>
      <p:bldP spid="600076" grpId="0" animBg="1"/>
      <p:bldP spid="600078" grpId="0" animBg="1"/>
      <p:bldP spid="600080" grpId="0" animBg="1"/>
      <p:bldP spid="600085" grpId="0" animBg="1"/>
      <p:bldP spid="38932" grpId="0" animBg="1"/>
      <p:bldP spid="389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06513" y="188640"/>
            <a:ext cx="7837487" cy="476250"/>
          </a:xfrm>
        </p:spPr>
        <p:txBody>
          <a:bodyPr>
            <a:normAutofit fontScale="90000"/>
          </a:bodyPr>
          <a:lstStyle/>
          <a:p>
            <a:r>
              <a:rPr lang="tr-TR" altLang="tr-TR" dirty="0">
                <a:solidFill>
                  <a:schemeClr val="bg2"/>
                </a:solidFill>
              </a:rPr>
              <a:t>Teminat</a:t>
            </a:r>
          </a:p>
        </p:txBody>
      </p:sp>
      <p:sp>
        <p:nvSpPr>
          <p:cNvPr id="39939" name="Rectangle 3"/>
          <p:cNvSpPr>
            <a:spLocks noGrp="1" noChangeArrowheads="1"/>
          </p:cNvSpPr>
          <p:nvPr>
            <p:ph idx="4294967295"/>
          </p:nvPr>
        </p:nvSpPr>
        <p:spPr>
          <a:xfrm>
            <a:off x="611560" y="1484785"/>
            <a:ext cx="7818065" cy="3600400"/>
          </a:xfrm>
        </p:spPr>
        <p:txBody>
          <a:bodyPr>
            <a:normAutofit/>
          </a:bodyPr>
          <a:lstStyle/>
          <a:p>
            <a:endParaRPr lang="tr-TR" altLang="tr-TR" sz="2400" b="0" dirty="0">
              <a:solidFill>
                <a:srgbClr val="002060"/>
              </a:solidFill>
            </a:endParaRPr>
          </a:p>
          <a:p>
            <a:r>
              <a:rPr lang="tr-TR" altLang="tr-TR" sz="2400" b="0" dirty="0">
                <a:solidFill>
                  <a:srgbClr val="002060"/>
                </a:solidFill>
              </a:rPr>
              <a:t>Para</a:t>
            </a:r>
          </a:p>
          <a:p>
            <a:r>
              <a:rPr lang="tr-TR" altLang="tr-TR" sz="2400" b="0" dirty="0">
                <a:solidFill>
                  <a:srgbClr val="002060"/>
                </a:solidFill>
              </a:rPr>
              <a:t>Teminat mektubu</a:t>
            </a:r>
          </a:p>
          <a:p>
            <a:r>
              <a:rPr lang="tr-TR" altLang="tr-TR" sz="2400" b="0" dirty="0">
                <a:solidFill>
                  <a:srgbClr val="002060"/>
                </a:solidFill>
              </a:rPr>
              <a:t>Hazine tahvil ve bonoları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29</a:t>
            </a:fld>
            <a:endParaRPr lang="en-US" dirty="0"/>
          </a:p>
        </p:txBody>
      </p:sp>
    </p:spTree>
    <p:extLst>
      <p:ext uri="{BB962C8B-B14F-4D97-AF65-F5344CB8AC3E}">
        <p14:creationId xmlns:p14="http://schemas.microsoft.com/office/powerpoint/2010/main" val="36481352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tx2"/>
                </a:solidFill>
              </a:rPr>
              <a:t>Dahilde İşleme Rejimi Nedir?</a:t>
            </a:r>
          </a:p>
        </p:txBody>
      </p:sp>
      <p:sp>
        <p:nvSpPr>
          <p:cNvPr id="14339" name="Rectangle 3"/>
          <p:cNvSpPr>
            <a:spLocks noGrp="1" noChangeArrowheads="1"/>
          </p:cNvSpPr>
          <p:nvPr>
            <p:ph idx="4294967295"/>
          </p:nvPr>
        </p:nvSpPr>
        <p:spPr>
          <a:xfrm>
            <a:off x="323528" y="990600"/>
            <a:ext cx="8248972" cy="5224463"/>
          </a:xfrm>
        </p:spPr>
        <p:txBody>
          <a:bodyPr anchor="ctr">
            <a:normAutofit/>
          </a:bodyPr>
          <a:lstStyle/>
          <a:p>
            <a:pPr marL="0" indent="0" algn="just">
              <a:buNone/>
            </a:pPr>
            <a:r>
              <a:rPr lang="tr-TR" altLang="tr-TR" sz="2800" b="0" dirty="0">
                <a:solidFill>
                  <a:srgbClr val="002060"/>
                </a:solidFill>
              </a:rPr>
              <a:t>İhraç ürününün elde edilmesinde kullanılan girdilerin </a:t>
            </a:r>
            <a:r>
              <a:rPr lang="tr-TR" altLang="tr-TR" sz="2800" dirty="0">
                <a:solidFill>
                  <a:srgbClr val="002060"/>
                </a:solidFill>
              </a:rPr>
              <a:t>ticaret politikası önlemlerine </a:t>
            </a:r>
            <a:r>
              <a:rPr lang="tr-TR" altLang="tr-TR" sz="2800" b="0" dirty="0">
                <a:solidFill>
                  <a:srgbClr val="002060"/>
                </a:solidFill>
              </a:rPr>
              <a:t>tabi tutulmaksızın gümrük muafiyetli olarak ithal edilmesidir.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3</a:t>
            </a:fld>
            <a:endParaRPr lang="en-US" dirty="0"/>
          </a:p>
        </p:txBody>
      </p:sp>
      <p:sp>
        <p:nvSpPr>
          <p:cNvPr id="3" name="Dikdörtgen 2"/>
          <p:cNvSpPr/>
          <p:nvPr/>
        </p:nvSpPr>
        <p:spPr>
          <a:xfrm>
            <a:off x="2490372" y="215325"/>
            <a:ext cx="5469767" cy="584775"/>
          </a:xfrm>
          <a:prstGeom prst="rect">
            <a:avLst/>
          </a:prstGeom>
        </p:spPr>
        <p:txBody>
          <a:bodyPr wrap="none">
            <a:spAutoFit/>
          </a:bodyPr>
          <a:lstStyle/>
          <a:p>
            <a:r>
              <a:rPr lang="tr-TR" altLang="tr-TR" sz="3200" dirty="0">
                <a:solidFill>
                  <a:srgbClr val="000000"/>
                </a:solidFill>
              </a:rPr>
              <a:t>Dahilde İşleme Rejimi Nedir?</a:t>
            </a:r>
            <a:endParaRPr lang="tr-TR" sz="3200" dirty="0">
              <a:solidFill>
                <a:srgbClr val="000000"/>
              </a:solidFill>
            </a:endParaRPr>
          </a:p>
        </p:txBody>
      </p:sp>
    </p:spTree>
    <p:extLst>
      <p:ext uri="{BB962C8B-B14F-4D97-AF65-F5344CB8AC3E}">
        <p14:creationId xmlns:p14="http://schemas.microsoft.com/office/powerpoint/2010/main" val="12154516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306513" y="188640"/>
            <a:ext cx="7837487" cy="476250"/>
          </a:xfrm>
        </p:spPr>
        <p:txBody>
          <a:bodyPr>
            <a:normAutofit fontScale="90000"/>
          </a:bodyPr>
          <a:lstStyle/>
          <a:p>
            <a:r>
              <a:rPr lang="tr-TR" altLang="tr-TR" dirty="0">
                <a:solidFill>
                  <a:schemeClr val="bg2"/>
                </a:solidFill>
              </a:rPr>
              <a:t>İndirimli Teminat (-I-)</a:t>
            </a:r>
          </a:p>
        </p:txBody>
      </p:sp>
      <p:sp>
        <p:nvSpPr>
          <p:cNvPr id="40963" name="Rectangle 3"/>
          <p:cNvSpPr>
            <a:spLocks noGrp="1" noChangeArrowheads="1"/>
          </p:cNvSpPr>
          <p:nvPr>
            <p:ph idx="4294967295"/>
          </p:nvPr>
        </p:nvSpPr>
        <p:spPr>
          <a:xfrm>
            <a:off x="323528" y="1844825"/>
            <a:ext cx="8424936" cy="3168351"/>
          </a:xfrm>
        </p:spPr>
        <p:txBody>
          <a:bodyPr>
            <a:normAutofit/>
          </a:bodyPr>
          <a:lstStyle/>
          <a:p>
            <a:pPr algn="just"/>
            <a:r>
              <a:rPr lang="tr-TR" altLang="tr-TR" sz="2400" b="0" dirty="0">
                <a:solidFill>
                  <a:srgbClr val="002060"/>
                </a:solidFill>
              </a:rPr>
              <a:t>Yetkilendirilmiş Yükümlü Sertifikası veya Onaylanmış Kişi Statü Belgesi (OKS)  sahibi imalatçı-ihracatçı firmalar (İhracatı&gt; 25 milyon $ ise %1, 25&gt;ihracat&gt;5  milyon dolar ise %5 ve OKS sahibi firmalar %10)</a:t>
            </a:r>
          </a:p>
          <a:p>
            <a:pPr marL="0" indent="0" algn="just">
              <a:buNone/>
            </a:pPr>
            <a:endParaRPr lang="tr-TR" altLang="tr-TR" sz="2000" b="0" dirty="0">
              <a:solidFill>
                <a:srgbClr val="002060"/>
              </a:solidFill>
            </a:endParaRPr>
          </a:p>
          <a:p>
            <a:pPr algn="just"/>
            <a:r>
              <a:rPr lang="tr-TR" altLang="tr-TR" sz="2400" b="0" dirty="0">
                <a:solidFill>
                  <a:srgbClr val="002060"/>
                </a:solidFill>
              </a:rPr>
              <a:t>DTSŞ ve SDTŞ için bir önceki yıl ihracatı kadar DİR kapsamında yapacakları ithalatta, bu ithalattan doğan verginin %10’u</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30</a:t>
            </a:fld>
            <a:endParaRPr lang="en-US" dirty="0"/>
          </a:p>
        </p:txBody>
      </p:sp>
    </p:spTree>
    <p:extLst>
      <p:ext uri="{BB962C8B-B14F-4D97-AF65-F5344CB8AC3E}">
        <p14:creationId xmlns:p14="http://schemas.microsoft.com/office/powerpoint/2010/main" val="8994817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907704" y="188640"/>
            <a:ext cx="7236296" cy="476250"/>
          </a:xfrm>
        </p:spPr>
        <p:txBody>
          <a:bodyPr>
            <a:normAutofit fontScale="90000"/>
          </a:bodyPr>
          <a:lstStyle/>
          <a:p>
            <a:r>
              <a:rPr lang="tr-TR" altLang="tr-TR" dirty="0">
                <a:solidFill>
                  <a:schemeClr val="bg2"/>
                </a:solidFill>
              </a:rPr>
              <a:t>İndirimli Teminat (-II-)</a:t>
            </a:r>
          </a:p>
        </p:txBody>
      </p:sp>
      <p:sp>
        <p:nvSpPr>
          <p:cNvPr id="41987" name="Rectangle 3"/>
          <p:cNvSpPr>
            <a:spLocks noGrp="1" noChangeArrowheads="1"/>
          </p:cNvSpPr>
          <p:nvPr>
            <p:ph idx="4294967295"/>
          </p:nvPr>
        </p:nvSpPr>
        <p:spPr>
          <a:xfrm>
            <a:off x="395536" y="1628801"/>
            <a:ext cx="8034089" cy="3384376"/>
          </a:xfrm>
        </p:spPr>
        <p:txBody>
          <a:bodyPr>
            <a:normAutofit/>
          </a:bodyPr>
          <a:lstStyle/>
          <a:p>
            <a:r>
              <a:rPr lang="tr-TR" altLang="tr-TR" sz="2000" b="0" dirty="0">
                <a:solidFill>
                  <a:srgbClr val="002060"/>
                </a:solidFill>
              </a:rPr>
              <a:t>İmalatçı-ihracatçılar ile,</a:t>
            </a:r>
          </a:p>
          <a:p>
            <a:pPr algn="just"/>
            <a:r>
              <a:rPr lang="tr-TR" altLang="tr-TR" sz="2000" b="0" dirty="0">
                <a:solidFill>
                  <a:srgbClr val="002060"/>
                </a:solidFill>
              </a:rPr>
              <a:t>Son 3 yıl içerisinde her bir yıl için 5 milyon $ veya son 5 yıl içerisinde her bir yıl için 1 milyon $’ı geçen ihracatçıların;</a:t>
            </a:r>
          </a:p>
          <a:p>
            <a:pPr marL="0" indent="0" algn="just">
              <a:buNone/>
            </a:pPr>
            <a:r>
              <a:rPr lang="tr-TR" altLang="tr-TR" sz="2000" b="0" dirty="0">
                <a:solidFill>
                  <a:srgbClr val="002060"/>
                </a:solidFill>
              </a:rPr>
              <a:t>Belge/izin müracaat tarihinden önceki 4 yıl içerisinde düzenlenmiş, ihracat taahhüdü kapatılmış  sanayi ürünleri için 1 milyon $, tarım ve işlenmiş tarım ürünleri için 500 bin $’dan az olmamak kaydıyla gerçekleştirdikleri ihracat kadar belge/izin kapsamında yapacakları ithalatta, bu ithalattan doğan verginin %10’u.</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31</a:t>
            </a:fld>
            <a:endParaRPr lang="en-US" dirty="0"/>
          </a:p>
        </p:txBody>
      </p:sp>
    </p:spTree>
    <p:extLst>
      <p:ext uri="{BB962C8B-B14F-4D97-AF65-F5344CB8AC3E}">
        <p14:creationId xmlns:p14="http://schemas.microsoft.com/office/powerpoint/2010/main" val="23704675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910352" y="188640"/>
            <a:ext cx="6680844" cy="476250"/>
          </a:xfrm>
        </p:spPr>
        <p:txBody>
          <a:bodyPr>
            <a:noAutofit/>
          </a:bodyPr>
          <a:lstStyle/>
          <a:p>
            <a:r>
              <a:rPr lang="tr-TR" altLang="tr-TR" sz="3600" dirty="0">
                <a:solidFill>
                  <a:schemeClr val="bg2"/>
                </a:solidFill>
              </a:rPr>
              <a:t>Geri Ödeme Sistemi (-I-)</a:t>
            </a:r>
          </a:p>
        </p:txBody>
      </p:sp>
      <p:sp>
        <p:nvSpPr>
          <p:cNvPr id="43011" name="Rectangle 3"/>
          <p:cNvSpPr>
            <a:spLocks noGrp="1" noChangeArrowheads="1"/>
          </p:cNvSpPr>
          <p:nvPr>
            <p:ph idx="4294967295"/>
          </p:nvPr>
        </p:nvSpPr>
        <p:spPr>
          <a:xfrm>
            <a:off x="539552" y="1412776"/>
            <a:ext cx="7890073" cy="4320481"/>
          </a:xfrm>
        </p:spPr>
        <p:txBody>
          <a:bodyPr>
            <a:normAutofit/>
          </a:bodyPr>
          <a:lstStyle/>
          <a:p>
            <a:pPr algn="just"/>
            <a:r>
              <a:rPr lang="tr-TR" altLang="tr-TR" sz="2400" b="0" dirty="0">
                <a:solidFill>
                  <a:srgbClr val="002060"/>
                </a:solidFill>
              </a:rPr>
              <a:t>İthalat sırasında gümrük vergisi, fon, KDV gibi yükümlülüklerin ödenmesi, ihracatı müteakip ödenen meblağın geri alınması,</a:t>
            </a:r>
          </a:p>
          <a:p>
            <a:pPr marL="0" indent="0" algn="just">
              <a:buNone/>
            </a:pPr>
            <a:endParaRPr lang="tr-TR" altLang="tr-TR" sz="2000" b="0" dirty="0">
              <a:solidFill>
                <a:srgbClr val="002060"/>
              </a:solidFill>
            </a:endParaRPr>
          </a:p>
          <a:p>
            <a:pPr algn="just"/>
            <a:r>
              <a:rPr lang="tr-TR" altLang="tr-TR" sz="2400" b="0" dirty="0">
                <a:solidFill>
                  <a:srgbClr val="002060"/>
                </a:solidFill>
              </a:rPr>
              <a:t>Tercihli rejime konu ülkelere yapılan ihracatta, telafi edici verginin ithalat esnasında ödenmesi.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32</a:t>
            </a:fld>
            <a:endParaRPr lang="en-US" dirty="0"/>
          </a:p>
        </p:txBody>
      </p:sp>
    </p:spTree>
    <p:extLst>
      <p:ext uri="{BB962C8B-B14F-4D97-AF65-F5344CB8AC3E}">
        <p14:creationId xmlns:p14="http://schemas.microsoft.com/office/powerpoint/2010/main" val="21599177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835288" y="206927"/>
            <a:ext cx="7308712" cy="476250"/>
          </a:xfrm>
        </p:spPr>
        <p:txBody>
          <a:bodyPr>
            <a:normAutofit fontScale="90000"/>
          </a:bodyPr>
          <a:lstStyle/>
          <a:p>
            <a:r>
              <a:rPr lang="tr-TR" altLang="tr-TR" dirty="0">
                <a:solidFill>
                  <a:schemeClr val="bg2"/>
                </a:solidFill>
              </a:rPr>
              <a:t>Geri Ödeme Sistemi (-II-)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33</a:t>
            </a:fld>
            <a:endParaRPr lang="en-US" dirty="0"/>
          </a:p>
        </p:txBody>
      </p:sp>
      <p:sp>
        <p:nvSpPr>
          <p:cNvPr id="607235" name="AutoShape 3"/>
          <p:cNvSpPr>
            <a:spLocks noChangeArrowheads="1"/>
          </p:cNvSpPr>
          <p:nvPr/>
        </p:nvSpPr>
        <p:spPr bwMode="auto">
          <a:xfrm>
            <a:off x="2420937" y="255976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a:solidFill>
                  <a:schemeClr val="tx2"/>
                </a:solidFill>
                <a:latin typeface="Arial" panose="020B0604020202020204" pitchFamily="34" charset="0"/>
                <a:cs typeface="Arial" panose="020B0604020202020204" pitchFamily="34" charset="0"/>
              </a:rPr>
              <a:t>İTHALAT</a:t>
            </a:r>
          </a:p>
        </p:txBody>
      </p:sp>
      <p:sp>
        <p:nvSpPr>
          <p:cNvPr id="607237" name="AutoShape 5"/>
          <p:cNvSpPr>
            <a:spLocks noChangeArrowheads="1"/>
          </p:cNvSpPr>
          <p:nvPr/>
        </p:nvSpPr>
        <p:spPr bwMode="auto">
          <a:xfrm>
            <a:off x="395288" y="255976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BELGE</a:t>
            </a:r>
          </a:p>
          <a:p>
            <a:pPr algn="ctr"/>
            <a:r>
              <a:rPr lang="tr-TR" altLang="tr-TR" sz="1400" b="1" dirty="0">
                <a:solidFill>
                  <a:schemeClr val="tx2"/>
                </a:solidFill>
                <a:latin typeface="Arial" panose="020B0604020202020204" pitchFamily="34" charset="0"/>
                <a:cs typeface="Arial" panose="020B0604020202020204" pitchFamily="34" charset="0"/>
              </a:rPr>
              <a:t>BAŞLANGICI</a:t>
            </a:r>
          </a:p>
        </p:txBody>
      </p:sp>
      <p:grpSp>
        <p:nvGrpSpPr>
          <p:cNvPr id="607239" name="Group 7"/>
          <p:cNvGrpSpPr>
            <a:grpSpLocks/>
          </p:cNvGrpSpPr>
          <p:nvPr/>
        </p:nvGrpSpPr>
        <p:grpSpPr bwMode="auto">
          <a:xfrm>
            <a:off x="4156075" y="2060848"/>
            <a:ext cx="930275" cy="1400175"/>
            <a:chOff x="2968" y="2568"/>
            <a:chExt cx="866" cy="1294"/>
          </a:xfrm>
        </p:grpSpPr>
        <p:graphicFrame>
          <p:nvGraphicFramePr>
            <p:cNvPr id="44052" name="Object 8"/>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3279" name="Klip" r:id="rId3" imgW="3032125" imgH="4533900" progId="MS_ClipArt_Gallery.2">
                    <p:embed/>
                  </p:oleObj>
                </mc:Choice>
                <mc:Fallback>
                  <p:oleObj name="Klip" r:id="rId3" imgW="3032125" imgH="45339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3" name="WordArt 9"/>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607242" name="AutoShape 10"/>
          <p:cNvSpPr>
            <a:spLocks noChangeArrowheads="1"/>
          </p:cNvSpPr>
          <p:nvPr/>
        </p:nvSpPr>
        <p:spPr bwMode="auto">
          <a:xfrm>
            <a:off x="5436096" y="255976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a:solidFill>
                  <a:schemeClr val="tx2"/>
                </a:solidFill>
                <a:latin typeface="Arial" panose="020B0604020202020204" pitchFamily="34" charset="0"/>
                <a:cs typeface="Arial" panose="020B0604020202020204" pitchFamily="34" charset="0"/>
              </a:rPr>
              <a:t>ÜRETİM</a:t>
            </a:r>
          </a:p>
        </p:txBody>
      </p:sp>
      <p:sp>
        <p:nvSpPr>
          <p:cNvPr id="607244" name="AutoShape 12"/>
          <p:cNvSpPr>
            <a:spLocks noChangeArrowheads="1"/>
          </p:cNvSpPr>
          <p:nvPr/>
        </p:nvSpPr>
        <p:spPr bwMode="auto">
          <a:xfrm>
            <a:off x="7312025" y="255976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a:solidFill>
                  <a:schemeClr val="tx2"/>
                </a:solidFill>
                <a:latin typeface="Arial" panose="020B0604020202020204" pitchFamily="34" charset="0"/>
                <a:cs typeface="Arial" panose="020B0604020202020204" pitchFamily="34" charset="0"/>
              </a:rPr>
              <a:t>İHRACAT</a:t>
            </a:r>
          </a:p>
        </p:txBody>
      </p:sp>
      <p:sp>
        <p:nvSpPr>
          <p:cNvPr id="607246" name="AutoShape 14"/>
          <p:cNvSpPr>
            <a:spLocks noChangeArrowheads="1"/>
          </p:cNvSpPr>
          <p:nvPr/>
        </p:nvSpPr>
        <p:spPr bwMode="auto">
          <a:xfrm>
            <a:off x="7312025" y="3588479"/>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BELGE</a:t>
            </a:r>
          </a:p>
          <a:p>
            <a:pPr algn="ctr"/>
            <a:r>
              <a:rPr lang="tr-TR" altLang="tr-TR" sz="1400" b="1" dirty="0">
                <a:solidFill>
                  <a:schemeClr val="tx2"/>
                </a:solidFill>
                <a:latin typeface="Arial" panose="020B0604020202020204" pitchFamily="34" charset="0"/>
                <a:cs typeface="Arial" panose="020B0604020202020204" pitchFamily="34" charset="0"/>
              </a:rPr>
              <a:t>KAPATMA</a:t>
            </a:r>
          </a:p>
        </p:txBody>
      </p:sp>
      <p:sp>
        <p:nvSpPr>
          <p:cNvPr id="607248" name="AutoShape 16"/>
          <p:cNvSpPr>
            <a:spLocks noChangeArrowheads="1"/>
          </p:cNvSpPr>
          <p:nvPr/>
        </p:nvSpPr>
        <p:spPr bwMode="auto">
          <a:xfrm>
            <a:off x="7312025" y="4597751"/>
            <a:ext cx="1440000" cy="578882"/>
          </a:xfrm>
          <a:prstGeom prst="roundRect">
            <a:avLst>
              <a:gd name="adj" fmla="val 16667"/>
            </a:avLst>
          </a:prstGeom>
          <a:solidFill>
            <a:srgbClr val="0070C0"/>
          </a:solidFill>
          <a:ln w="9525" algn="ctr">
            <a:solidFill>
              <a:srgbClr val="002060"/>
            </a:solidFill>
            <a:round/>
            <a:headEnd/>
            <a:tailEnd/>
          </a:ln>
          <a:effectLst/>
        </p:spPr>
        <p:txBody>
          <a:bodyPr anchor="ctr">
            <a:spAutoFit/>
          </a:bodyPr>
          <a:lstStyle/>
          <a:p>
            <a:pPr algn="ctr"/>
            <a:r>
              <a:rPr lang="tr-TR" altLang="tr-TR" sz="1400" b="1" dirty="0">
                <a:solidFill>
                  <a:schemeClr val="tx2"/>
                </a:solidFill>
                <a:latin typeface="Arial" panose="020B0604020202020204" pitchFamily="34" charset="0"/>
                <a:cs typeface="Arial" panose="020B0604020202020204" pitchFamily="34" charset="0"/>
              </a:rPr>
              <a:t>VERGİLER</a:t>
            </a:r>
          </a:p>
          <a:p>
            <a:pPr algn="ctr"/>
            <a:r>
              <a:rPr lang="tr-TR" altLang="tr-TR" sz="1400" b="1" dirty="0">
                <a:solidFill>
                  <a:schemeClr val="tx2"/>
                </a:solidFill>
                <a:latin typeface="Arial" panose="020B0604020202020204" pitchFamily="34" charset="0"/>
                <a:cs typeface="Arial" panose="020B0604020202020204" pitchFamily="34" charset="0"/>
              </a:rPr>
              <a:t>İADE</a:t>
            </a:r>
          </a:p>
        </p:txBody>
      </p:sp>
      <p:grpSp>
        <p:nvGrpSpPr>
          <p:cNvPr id="607254" name="Group 22"/>
          <p:cNvGrpSpPr>
            <a:grpSpLocks/>
          </p:cNvGrpSpPr>
          <p:nvPr/>
        </p:nvGrpSpPr>
        <p:grpSpPr bwMode="auto">
          <a:xfrm>
            <a:off x="3659187" y="3107060"/>
            <a:ext cx="1992312" cy="1076325"/>
            <a:chOff x="2305" y="2334"/>
            <a:chExt cx="1255" cy="678"/>
          </a:xfrm>
          <a:solidFill>
            <a:srgbClr val="0070C0"/>
          </a:solidFill>
        </p:grpSpPr>
        <p:sp>
          <p:nvSpPr>
            <p:cNvPr id="44050" name="AutoShape 19"/>
            <p:cNvSpPr>
              <a:spLocks noChangeArrowheads="1"/>
            </p:cNvSpPr>
            <p:nvPr/>
          </p:nvSpPr>
          <p:spPr bwMode="auto">
            <a:xfrm rot="16200000">
              <a:off x="2761" y="2535"/>
              <a:ext cx="635" cy="233"/>
            </a:xfrm>
            <a:prstGeom prst="curvedRightArrow">
              <a:avLst>
                <a:gd name="adj1" fmla="val 18790"/>
                <a:gd name="adj2" fmla="val 136323"/>
                <a:gd name="adj3" fmla="val 27560"/>
              </a:avLst>
            </a:prstGeom>
            <a:grpFill/>
            <a:ln w="9525">
              <a:solidFill>
                <a:srgbClr val="002060"/>
              </a:solidFill>
              <a:miter lim="800000"/>
              <a:headEnd/>
              <a:tailEnd/>
            </a:ln>
            <a:effectLst/>
          </p:spPr>
          <p:txBody>
            <a:bodyPr anchor="ctr">
              <a:spAutoFit/>
            </a:bodyPr>
            <a:lstStyle/>
            <a:p>
              <a:endParaRPr lang="tr-TR" altLang="tr-TR">
                <a:solidFill>
                  <a:schemeClr val="tx2"/>
                </a:solidFill>
              </a:endParaRPr>
            </a:p>
          </p:txBody>
        </p:sp>
        <p:sp>
          <p:nvSpPr>
            <p:cNvPr id="44051" name="AutoShape 20"/>
            <p:cNvSpPr>
              <a:spLocks noChangeArrowheads="1"/>
            </p:cNvSpPr>
            <p:nvPr/>
          </p:nvSpPr>
          <p:spPr bwMode="auto">
            <a:xfrm>
              <a:off x="2305" y="2699"/>
              <a:ext cx="1255" cy="313"/>
            </a:xfrm>
            <a:prstGeom prst="roundRect">
              <a:avLst>
                <a:gd name="adj" fmla="val 16667"/>
              </a:avLst>
            </a:prstGeom>
            <a:solidFill>
              <a:srgbClr val="0070C0"/>
            </a:solidFill>
            <a:ln w="9525">
              <a:solidFill>
                <a:srgbClr val="002060"/>
              </a:solidFill>
              <a:round/>
              <a:headEnd/>
              <a:tailEnd/>
            </a:ln>
            <a:effectLst/>
          </p:spPr>
          <p:txBody>
            <a:bodyPr lIns="0" tIns="108000" rIns="0" bIns="108000" anchor="ctr">
              <a:spAutoFit/>
            </a:bodyPr>
            <a:lstStyle/>
            <a:p>
              <a:pPr algn="ctr"/>
              <a:r>
                <a:rPr lang="tr-TR" altLang="tr-TR" sz="1500" b="1" dirty="0">
                  <a:solidFill>
                    <a:schemeClr val="tx2"/>
                  </a:solidFill>
                  <a:latin typeface="Verdana" pitchFamily="34" charset="0"/>
                </a:rPr>
                <a:t>VERGİ-KDV-FON</a:t>
              </a:r>
            </a:p>
          </p:txBody>
        </p:sp>
      </p:grpSp>
      <p:cxnSp>
        <p:nvCxnSpPr>
          <p:cNvPr id="10" name="Düz Ok Bağlayıcısı 9"/>
          <p:cNvCxnSpPr>
            <a:stCxn id="607237" idx="3"/>
            <a:endCxn id="607235" idx="1"/>
          </p:cNvCxnSpPr>
          <p:nvPr/>
        </p:nvCxnSpPr>
        <p:spPr>
          <a:xfrm>
            <a:off x="1835288" y="2829766"/>
            <a:ext cx="58564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a:stCxn id="607235" idx="3"/>
          </p:cNvCxnSpPr>
          <p:nvPr/>
        </p:nvCxnSpPr>
        <p:spPr>
          <a:xfrm>
            <a:off x="3860937" y="2829766"/>
            <a:ext cx="36000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a:endCxn id="607242" idx="1"/>
          </p:cNvCxnSpPr>
          <p:nvPr/>
        </p:nvCxnSpPr>
        <p:spPr>
          <a:xfrm>
            <a:off x="5004048" y="2829766"/>
            <a:ext cx="432048"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stCxn id="607242" idx="3"/>
            <a:endCxn id="607244" idx="1"/>
          </p:cNvCxnSpPr>
          <p:nvPr/>
        </p:nvCxnSpPr>
        <p:spPr>
          <a:xfrm>
            <a:off x="6876096" y="2829766"/>
            <a:ext cx="43592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a:stCxn id="607244" idx="2"/>
            <a:endCxn id="607246" idx="0"/>
          </p:cNvCxnSpPr>
          <p:nvPr/>
        </p:nvCxnSpPr>
        <p:spPr>
          <a:xfrm>
            <a:off x="8032025" y="3099766"/>
            <a:ext cx="0" cy="48871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a:stCxn id="607246" idx="2"/>
            <a:endCxn id="607248" idx="0"/>
          </p:cNvCxnSpPr>
          <p:nvPr/>
        </p:nvCxnSpPr>
        <p:spPr>
          <a:xfrm>
            <a:off x="8032025" y="4128479"/>
            <a:ext cx="0" cy="46927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911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7237"/>
                                        </p:tgtEl>
                                        <p:attrNameLst>
                                          <p:attrName>style.visibility</p:attrName>
                                        </p:attrNameLst>
                                      </p:cBhvr>
                                      <p:to>
                                        <p:strVal val="visible"/>
                                      </p:to>
                                    </p:set>
                                    <p:animEffect transition="in" filter="wipe(left)">
                                      <p:cBhvr>
                                        <p:cTn id="7" dur="500"/>
                                        <p:tgtEl>
                                          <p:spTgt spid="6072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7235"/>
                                        </p:tgtEl>
                                        <p:attrNameLst>
                                          <p:attrName>style.visibility</p:attrName>
                                        </p:attrNameLst>
                                      </p:cBhvr>
                                      <p:to>
                                        <p:strVal val="visible"/>
                                      </p:to>
                                    </p:set>
                                    <p:animEffect transition="in" filter="wipe(left)">
                                      <p:cBhvr>
                                        <p:cTn id="15" dur="500"/>
                                        <p:tgtEl>
                                          <p:spTgt spid="6072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07239"/>
                                        </p:tgtEl>
                                        <p:attrNameLst>
                                          <p:attrName>style.visibility</p:attrName>
                                        </p:attrNameLst>
                                      </p:cBhvr>
                                      <p:to>
                                        <p:strVal val="visible"/>
                                      </p:to>
                                    </p:set>
                                    <p:animEffect transition="in" filter="wipe(left)">
                                      <p:cBhvr>
                                        <p:cTn id="23" dur="500"/>
                                        <p:tgtEl>
                                          <p:spTgt spid="6072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nodeType="withEffect">
                                  <p:stCondLst>
                                    <p:cond delay="0"/>
                                  </p:stCondLst>
                                  <p:childTnLst>
                                    <p:set>
                                      <p:cBhvr>
                                        <p:cTn id="30" dur="1" fill="hold">
                                          <p:stCondLst>
                                            <p:cond delay="0"/>
                                          </p:stCondLst>
                                        </p:cTn>
                                        <p:tgtEl>
                                          <p:spTgt spid="607254"/>
                                        </p:tgtEl>
                                        <p:attrNameLst>
                                          <p:attrName>style.visibility</p:attrName>
                                        </p:attrNameLst>
                                      </p:cBhvr>
                                      <p:to>
                                        <p:strVal val="visible"/>
                                      </p:to>
                                    </p:set>
                                    <p:animEffect transition="in" filter="wipe(left)">
                                      <p:cBhvr>
                                        <p:cTn id="31" dur="500"/>
                                        <p:tgtEl>
                                          <p:spTgt spid="60725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07242"/>
                                        </p:tgtEl>
                                        <p:attrNameLst>
                                          <p:attrName>style.visibility</p:attrName>
                                        </p:attrNameLst>
                                      </p:cBhvr>
                                      <p:to>
                                        <p:strVal val="visible"/>
                                      </p:to>
                                    </p:set>
                                    <p:animEffect transition="in" filter="wipe(left)">
                                      <p:cBhvr>
                                        <p:cTn id="34" dur="500"/>
                                        <p:tgtEl>
                                          <p:spTgt spid="6072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07244"/>
                                        </p:tgtEl>
                                        <p:attrNameLst>
                                          <p:attrName>style.visibility</p:attrName>
                                        </p:attrNameLst>
                                      </p:cBhvr>
                                      <p:to>
                                        <p:strVal val="visible"/>
                                      </p:to>
                                    </p:set>
                                    <p:animEffect transition="in" filter="wipe(left)">
                                      <p:cBhvr>
                                        <p:cTn id="43" dur="500"/>
                                        <p:tgtEl>
                                          <p:spTgt spid="607244"/>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07246"/>
                                        </p:tgtEl>
                                        <p:attrNameLst>
                                          <p:attrName>style.visibility</p:attrName>
                                        </p:attrNameLst>
                                      </p:cBhvr>
                                      <p:to>
                                        <p:strVal val="visible"/>
                                      </p:to>
                                    </p:set>
                                    <p:animEffect transition="in" filter="wipe(left)">
                                      <p:cBhvr>
                                        <p:cTn id="51" dur="500"/>
                                        <p:tgtEl>
                                          <p:spTgt spid="607246"/>
                                        </p:tgtEl>
                                      </p:cBhvr>
                                    </p:animEffect>
                                  </p:childTnLst>
                                </p:cTn>
                              </p:par>
                            </p:childTnLst>
                          </p:cTn>
                        </p:par>
                        <p:par>
                          <p:cTn id="52" fill="hold">
                            <p:stCondLst>
                              <p:cond delay="200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607248"/>
                                        </p:tgtEl>
                                        <p:attrNameLst>
                                          <p:attrName>style.visibility</p:attrName>
                                        </p:attrNameLst>
                                      </p:cBhvr>
                                      <p:to>
                                        <p:strVal val="visible"/>
                                      </p:to>
                                    </p:set>
                                    <p:animEffect transition="in" filter="wipe(left)">
                                      <p:cBhvr>
                                        <p:cTn id="59" dur="500"/>
                                        <p:tgtEl>
                                          <p:spTgt spid="607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animBg="1"/>
      <p:bldP spid="607237" grpId="0" animBg="1"/>
      <p:bldP spid="607242" grpId="0" animBg="1"/>
      <p:bldP spid="607244" grpId="0" animBg="1"/>
      <p:bldP spid="607246" grpId="0" animBg="1"/>
      <p:bldP spid="6072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II - Yurt İçi Alım </a:t>
            </a:r>
            <a:r>
              <a:rPr lang="tr-TR" altLang="tr-TR" dirty="0">
                <a:solidFill>
                  <a:schemeClr val="bg2"/>
                </a:solidFill>
                <a:sym typeface="Wingdings" pitchFamily="2" charset="2"/>
              </a:rPr>
              <a:t> İhracat</a:t>
            </a:r>
            <a:endParaRPr lang="tr-TR" altLang="tr-TR" dirty="0">
              <a:solidFill>
                <a:schemeClr val="bg2"/>
              </a:solidFill>
            </a:endParaRPr>
          </a:p>
        </p:txBody>
      </p:sp>
      <p:sp>
        <p:nvSpPr>
          <p:cNvPr id="45059" name="Rectangle 3"/>
          <p:cNvSpPr>
            <a:spLocks noGrp="1" noChangeArrowheads="1"/>
          </p:cNvSpPr>
          <p:nvPr>
            <p:ph idx="4294967295"/>
          </p:nvPr>
        </p:nvSpPr>
        <p:spPr>
          <a:xfrm>
            <a:off x="467544" y="1412777"/>
            <a:ext cx="7962081" cy="4464496"/>
          </a:xfrm>
        </p:spPr>
        <p:txBody>
          <a:bodyPr>
            <a:normAutofit/>
          </a:bodyPr>
          <a:lstStyle/>
          <a:p>
            <a:pPr algn="just"/>
            <a:r>
              <a:rPr lang="tr-TR" altLang="tr-TR" sz="2400" b="0" dirty="0">
                <a:solidFill>
                  <a:srgbClr val="002060"/>
                </a:solidFill>
              </a:rPr>
              <a:t>DİİB kapsamında yapılmaktadır.</a:t>
            </a:r>
          </a:p>
          <a:p>
            <a:pPr marL="0" indent="0" algn="just">
              <a:buNone/>
            </a:pPr>
            <a:endParaRPr lang="tr-TR" altLang="tr-TR" sz="2000" b="0" dirty="0">
              <a:solidFill>
                <a:srgbClr val="002060"/>
              </a:solidFill>
            </a:endParaRPr>
          </a:p>
          <a:p>
            <a:pPr lvl="1" algn="just"/>
            <a:r>
              <a:rPr lang="tr-TR" altLang="tr-TR" sz="2000" b="0" dirty="0">
                <a:solidFill>
                  <a:srgbClr val="002060"/>
                </a:solidFill>
              </a:rPr>
              <a:t>KDV’de tecil-terkin sistemi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34</a:t>
            </a:fld>
            <a:endParaRPr lang="en-US" dirty="0"/>
          </a:p>
        </p:txBody>
      </p:sp>
    </p:spTree>
    <p:extLst>
      <p:ext uri="{BB962C8B-B14F-4D97-AF65-F5344CB8AC3E}">
        <p14:creationId xmlns:p14="http://schemas.microsoft.com/office/powerpoint/2010/main" val="788381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KDV’de Tecil Terkin Sistemi (-I-)</a:t>
            </a:r>
          </a:p>
        </p:txBody>
      </p:sp>
      <p:sp>
        <p:nvSpPr>
          <p:cNvPr id="47106" name="Rectangle 3"/>
          <p:cNvSpPr>
            <a:spLocks noGrp="1" noChangeArrowheads="1"/>
          </p:cNvSpPr>
          <p:nvPr>
            <p:ph idx="4294967295"/>
          </p:nvPr>
        </p:nvSpPr>
        <p:spPr>
          <a:xfrm>
            <a:off x="251520" y="1412777"/>
            <a:ext cx="8178105" cy="4032448"/>
          </a:xfrm>
        </p:spPr>
        <p:txBody>
          <a:bodyPr>
            <a:normAutofit/>
          </a:bodyPr>
          <a:lstStyle/>
          <a:p>
            <a:pPr algn="just"/>
            <a:r>
              <a:rPr lang="tr-TR" altLang="tr-TR" sz="2400" b="0" dirty="0">
                <a:solidFill>
                  <a:srgbClr val="002060"/>
                </a:solidFill>
              </a:rPr>
              <a:t>Bu sistem kapsamında, </a:t>
            </a:r>
            <a:r>
              <a:rPr lang="tr-TR" altLang="tr-TR" sz="2400" b="0" dirty="0" err="1">
                <a:solidFill>
                  <a:srgbClr val="002060"/>
                </a:solidFill>
              </a:rPr>
              <a:t>DİİB’de</a:t>
            </a:r>
            <a:r>
              <a:rPr lang="tr-TR" altLang="tr-TR" sz="2400" b="0" dirty="0">
                <a:solidFill>
                  <a:srgbClr val="002060"/>
                </a:solidFill>
              </a:rPr>
              <a:t> yer alan madde ve malzemelerin yurt içinden KDV ödenmeksizin alımına imkan tanınmaktadır.</a:t>
            </a:r>
          </a:p>
          <a:p>
            <a:pPr marL="0" indent="0" algn="just">
              <a:buNone/>
            </a:pPr>
            <a:endParaRPr lang="tr-TR" altLang="tr-TR" sz="2000" b="0" dirty="0">
              <a:solidFill>
                <a:srgbClr val="002060"/>
              </a:solidFill>
            </a:endParaRPr>
          </a:p>
          <a:p>
            <a:pPr algn="just"/>
            <a:endParaRPr lang="tr-TR" altLang="tr-TR" sz="2400" b="0" dirty="0"/>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35</a:t>
            </a:fld>
            <a:endParaRPr lang="en-US" dirty="0"/>
          </a:p>
        </p:txBody>
      </p:sp>
    </p:spTree>
    <p:extLst>
      <p:ext uri="{BB962C8B-B14F-4D97-AF65-F5344CB8AC3E}">
        <p14:creationId xmlns:p14="http://schemas.microsoft.com/office/powerpoint/2010/main" val="31494252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KDV’de Tecil Terkin Sistemi (-II-)</a:t>
            </a:r>
          </a:p>
        </p:txBody>
      </p:sp>
      <p:sp>
        <p:nvSpPr>
          <p:cNvPr id="50178" name="Rectangle 2"/>
          <p:cNvSpPr>
            <a:spLocks noGrp="1" noChangeArrowheads="1"/>
          </p:cNvSpPr>
          <p:nvPr>
            <p:ph idx="4294967295"/>
          </p:nvPr>
        </p:nvSpPr>
        <p:spPr>
          <a:xfrm>
            <a:off x="395536" y="1412777"/>
            <a:ext cx="8176964" cy="4248472"/>
          </a:xfrm>
        </p:spPr>
        <p:txBody>
          <a:bodyPr>
            <a:normAutofit/>
          </a:bodyPr>
          <a:lstStyle/>
          <a:p>
            <a:pPr algn="just"/>
            <a:r>
              <a:rPr lang="tr-TR" altLang="tr-TR" sz="2400" b="0" dirty="0">
                <a:solidFill>
                  <a:srgbClr val="002060"/>
                </a:solidFill>
              </a:rPr>
              <a:t>Tecil-terkin kapsamında satın alınan mallardan üretilen ihraç eşyasının </a:t>
            </a:r>
            <a:r>
              <a:rPr lang="tr-TR" altLang="tr-TR" sz="2400" b="0" dirty="0" err="1">
                <a:solidFill>
                  <a:srgbClr val="002060"/>
                </a:solidFill>
              </a:rPr>
              <a:t>DİİB’de</a:t>
            </a:r>
            <a:r>
              <a:rPr lang="tr-TR" altLang="tr-TR" sz="2400" b="0" dirty="0">
                <a:solidFill>
                  <a:srgbClr val="002060"/>
                </a:solidFill>
              </a:rPr>
              <a:t> belirtilen süre ve şartlara uygun olarak ihraç edilmemesi halinde; tecil edilen KDV ile vergi </a:t>
            </a:r>
            <a:r>
              <a:rPr lang="tr-TR" altLang="tr-TR" sz="2400" b="0" dirty="0" err="1">
                <a:solidFill>
                  <a:srgbClr val="002060"/>
                </a:solidFill>
              </a:rPr>
              <a:t>ziyaı</a:t>
            </a:r>
            <a:r>
              <a:rPr lang="tr-TR" altLang="tr-TR" sz="2400" b="0" dirty="0">
                <a:solidFill>
                  <a:srgbClr val="002060"/>
                </a:solidFill>
              </a:rPr>
              <a:t> cezası ve gecikme faizi alıcıdan tahsil edilir.</a:t>
            </a:r>
          </a:p>
          <a:p>
            <a:pPr marL="0" indent="0" algn="just">
              <a:buNone/>
            </a:pPr>
            <a:endParaRPr lang="tr-TR" altLang="tr-TR" sz="2000" b="0" dirty="0">
              <a:solidFill>
                <a:srgbClr val="002060"/>
              </a:solidFill>
            </a:endParaRPr>
          </a:p>
          <a:p>
            <a:pPr algn="just"/>
            <a:r>
              <a:rPr lang="tr-TR" altLang="tr-TR" sz="2400" b="0" dirty="0">
                <a:solidFill>
                  <a:srgbClr val="002060"/>
                </a:solidFill>
              </a:rPr>
              <a:t>DİİB sahibi alıcılar satın aldıkları maddelerden imal ettikleri malları DİİB süresi içerisinde ihraç ettiklerini YMM raporu ile tespit ettirmelidir.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36</a:t>
            </a:fld>
            <a:endParaRPr lang="en-US" dirty="0"/>
          </a:p>
        </p:txBody>
      </p:sp>
    </p:spTree>
    <p:extLst>
      <p:ext uri="{BB962C8B-B14F-4D97-AF65-F5344CB8AC3E}">
        <p14:creationId xmlns:p14="http://schemas.microsoft.com/office/powerpoint/2010/main" val="7311519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KDV’de Tecil Terkin Sistemi (-III-)</a:t>
            </a:r>
          </a:p>
        </p:txBody>
      </p:sp>
      <p:sp>
        <p:nvSpPr>
          <p:cNvPr id="52226" name="Rectangle 2"/>
          <p:cNvSpPr>
            <a:spLocks noGrp="1" noChangeArrowheads="1"/>
          </p:cNvSpPr>
          <p:nvPr>
            <p:ph idx="4294967295"/>
          </p:nvPr>
        </p:nvSpPr>
        <p:spPr>
          <a:xfrm>
            <a:off x="251520" y="1556793"/>
            <a:ext cx="8178105" cy="4248472"/>
          </a:xfrm>
        </p:spPr>
        <p:txBody>
          <a:bodyPr>
            <a:normAutofit/>
          </a:bodyPr>
          <a:lstStyle/>
          <a:p>
            <a:pPr algn="just"/>
            <a:r>
              <a:rPr lang="tr-TR" altLang="tr-TR" sz="2800" b="0" dirty="0">
                <a:solidFill>
                  <a:srgbClr val="002060"/>
                </a:solidFill>
              </a:rPr>
              <a:t>YMM Raporunun ekine teyidi alınan GB’nin onaylı bir sureti eklenmeli ve ilgili satıcılara verilmelidir.</a:t>
            </a:r>
          </a:p>
          <a:p>
            <a:pPr marL="0" indent="0" algn="just">
              <a:buNone/>
            </a:pPr>
            <a:endParaRPr lang="tr-TR" altLang="tr-TR" sz="2400" b="0" dirty="0">
              <a:solidFill>
                <a:srgbClr val="002060"/>
              </a:solidFill>
            </a:endParaRPr>
          </a:p>
          <a:p>
            <a:pPr algn="just"/>
            <a:r>
              <a:rPr lang="tr-TR" altLang="tr-TR" sz="2800" b="0" dirty="0">
                <a:solidFill>
                  <a:srgbClr val="002060"/>
                </a:solidFill>
              </a:rPr>
              <a:t>Satıcılar tarafından bu raporların vergi dairesine verilmesi suretiyle terkin işlemi sağlanacaktır.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37</a:t>
            </a:fld>
            <a:endParaRPr lang="en-US" dirty="0"/>
          </a:p>
        </p:txBody>
      </p:sp>
    </p:spTree>
    <p:extLst>
      <p:ext uri="{BB962C8B-B14F-4D97-AF65-F5344CB8AC3E}">
        <p14:creationId xmlns:p14="http://schemas.microsoft.com/office/powerpoint/2010/main" val="18595222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KDV’de Tecil Terkin Sistemi (-IV-)</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38</a:t>
            </a:fld>
            <a:endParaRPr lang="en-US" dirty="0"/>
          </a:p>
        </p:txBody>
      </p:sp>
      <p:sp>
        <p:nvSpPr>
          <p:cNvPr id="609283" name="AutoShape 3"/>
          <p:cNvSpPr>
            <a:spLocks noChangeArrowheads="1"/>
          </p:cNvSpPr>
          <p:nvPr/>
        </p:nvSpPr>
        <p:spPr bwMode="auto">
          <a:xfrm>
            <a:off x="4068104" y="189103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err="1">
                <a:solidFill>
                  <a:schemeClr val="tx2"/>
                </a:solidFill>
                <a:latin typeface="Arial" panose="020B0604020202020204" pitchFamily="34" charset="0"/>
                <a:ea typeface="Verdana" panose="020B0604030504040204" pitchFamily="34" charset="0"/>
                <a:cs typeface="Arial" panose="020B0604020202020204" pitchFamily="34" charset="0"/>
              </a:rPr>
              <a:t>DİİB</a:t>
            </a:r>
            <a:r>
              <a:rPr lang="tr-TR" altLang="tr-TR" sz="1400" b="1" dirty="0">
                <a:solidFill>
                  <a:schemeClr val="tx2"/>
                </a:solidFill>
                <a:latin typeface="Arial" panose="020B0604020202020204" pitchFamily="34" charset="0"/>
                <a:ea typeface="Verdana" panose="020B0604030504040204" pitchFamily="34" charset="0"/>
                <a:cs typeface="Arial" panose="020B0604020202020204" pitchFamily="34" charset="0"/>
              </a:rPr>
              <a:t> SAHİBİ ALICI</a:t>
            </a:r>
          </a:p>
        </p:txBody>
      </p:sp>
      <p:sp>
        <p:nvSpPr>
          <p:cNvPr id="609284" name="AutoShape 4"/>
          <p:cNvSpPr>
            <a:spLocks noChangeArrowheads="1"/>
          </p:cNvSpPr>
          <p:nvPr/>
        </p:nvSpPr>
        <p:spPr bwMode="auto">
          <a:xfrm>
            <a:off x="2555776" y="1754784"/>
            <a:ext cx="1656000" cy="406252"/>
          </a:xfrm>
          <a:prstGeom prst="rect">
            <a:avLst/>
          </a:prstGeom>
          <a:noFill/>
          <a:ln w="9525">
            <a:noFill/>
            <a:miter lim="800000"/>
            <a:headEnd/>
            <a:tailEnd/>
          </a:ln>
          <a:effectLst/>
        </p:spPr>
        <p:txBody>
          <a:bodyPr wrap="square" lIns="0" tIns="0" rIns="0" bIns="0"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KDV’siz satış</a:t>
            </a:r>
          </a:p>
        </p:txBody>
      </p:sp>
      <p:sp>
        <p:nvSpPr>
          <p:cNvPr id="609292" name="AutoShape 12"/>
          <p:cNvSpPr>
            <a:spLocks noChangeArrowheads="1"/>
          </p:cNvSpPr>
          <p:nvPr/>
        </p:nvSpPr>
        <p:spPr bwMode="auto">
          <a:xfrm>
            <a:off x="6516216" y="189103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İHRACAT</a:t>
            </a:r>
          </a:p>
        </p:txBody>
      </p:sp>
      <p:sp>
        <p:nvSpPr>
          <p:cNvPr id="609294" name="AutoShape 14"/>
          <p:cNvSpPr>
            <a:spLocks noChangeArrowheads="1"/>
          </p:cNvSpPr>
          <p:nvPr/>
        </p:nvSpPr>
        <p:spPr bwMode="auto">
          <a:xfrm>
            <a:off x="4068104" y="2864612"/>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YMM RAPORU</a:t>
            </a:r>
          </a:p>
        </p:txBody>
      </p:sp>
      <p:sp>
        <p:nvSpPr>
          <p:cNvPr id="609296" name="AutoShape 16"/>
          <p:cNvSpPr>
            <a:spLocks noChangeArrowheads="1"/>
          </p:cNvSpPr>
          <p:nvPr/>
        </p:nvSpPr>
        <p:spPr bwMode="auto">
          <a:xfrm>
            <a:off x="4068104" y="3838188"/>
            <a:ext cx="1440000" cy="578882"/>
          </a:xfrm>
          <a:prstGeom prst="roundRect">
            <a:avLst>
              <a:gd name="adj" fmla="val 16667"/>
            </a:avLst>
          </a:prstGeom>
          <a:solidFill>
            <a:srgbClr val="0070C0"/>
          </a:solidFill>
          <a:ln w="9525" algn="ctr">
            <a:solidFill>
              <a:srgbClr val="002060"/>
            </a:solidFill>
            <a:round/>
            <a:headEnd/>
            <a:tailEnd/>
          </a:ln>
          <a:effectLst/>
        </p:spPr>
        <p:txBody>
          <a:bodyPr anchor="ctr">
            <a:spAutoFit/>
          </a:bodyPr>
          <a:lstStyle/>
          <a:p>
            <a:pPr algn="ctr"/>
            <a:r>
              <a:rPr lang="tr-TR" altLang="tr-TR" sz="1400" b="1" dirty="0">
                <a:solidFill>
                  <a:schemeClr val="tx2"/>
                </a:solidFill>
                <a:latin typeface="Arial" panose="020B0604020202020204" pitchFamily="34" charset="0"/>
                <a:cs typeface="Arial" panose="020B0604020202020204" pitchFamily="34" charset="0"/>
              </a:rPr>
              <a:t>VERGİ DAİRESİ</a:t>
            </a:r>
          </a:p>
        </p:txBody>
      </p:sp>
      <p:sp>
        <p:nvSpPr>
          <p:cNvPr id="609303" name="AutoShape 23"/>
          <p:cNvSpPr>
            <a:spLocks noChangeArrowheads="1"/>
          </p:cNvSpPr>
          <p:nvPr/>
        </p:nvSpPr>
        <p:spPr bwMode="auto">
          <a:xfrm>
            <a:off x="1253892" y="1891036"/>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SATICI</a:t>
            </a:r>
          </a:p>
        </p:txBody>
      </p:sp>
      <p:cxnSp>
        <p:nvCxnSpPr>
          <p:cNvPr id="8" name="Düz Ok Bağlayıcısı 7"/>
          <p:cNvCxnSpPr>
            <a:stCxn id="609283" idx="3"/>
            <a:endCxn id="609292" idx="1"/>
          </p:cNvCxnSpPr>
          <p:nvPr/>
        </p:nvCxnSpPr>
        <p:spPr>
          <a:xfrm>
            <a:off x="5508104" y="2161036"/>
            <a:ext cx="100811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a:endCxn id="609294" idx="0"/>
          </p:cNvCxnSpPr>
          <p:nvPr/>
        </p:nvCxnSpPr>
        <p:spPr>
          <a:xfrm>
            <a:off x="4788104" y="2431036"/>
            <a:ext cx="0" cy="43357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a:endCxn id="609296" idx="0"/>
          </p:cNvCxnSpPr>
          <p:nvPr/>
        </p:nvCxnSpPr>
        <p:spPr>
          <a:xfrm>
            <a:off x="4788104" y="3424054"/>
            <a:ext cx="0" cy="4141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a:stCxn id="609303" idx="3"/>
            <a:endCxn id="609283" idx="1"/>
          </p:cNvCxnSpPr>
          <p:nvPr/>
        </p:nvCxnSpPr>
        <p:spPr>
          <a:xfrm>
            <a:off x="2693892" y="2161036"/>
            <a:ext cx="137421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057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9303"/>
                                        </p:tgtEl>
                                        <p:attrNameLst>
                                          <p:attrName>style.visibility</p:attrName>
                                        </p:attrNameLst>
                                      </p:cBhvr>
                                      <p:to>
                                        <p:strVal val="visible"/>
                                      </p:to>
                                    </p:set>
                                    <p:animEffect transition="in" filter="wipe(left)">
                                      <p:cBhvr>
                                        <p:cTn id="7" dur="500"/>
                                        <p:tgtEl>
                                          <p:spTgt spid="60930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9284"/>
                                        </p:tgtEl>
                                        <p:attrNameLst>
                                          <p:attrName>style.visibility</p:attrName>
                                        </p:attrNameLst>
                                      </p:cBhvr>
                                      <p:to>
                                        <p:strVal val="visible"/>
                                      </p:to>
                                    </p:set>
                                    <p:animEffect transition="in" filter="wipe(left)">
                                      <p:cBhvr>
                                        <p:cTn id="15" dur="500"/>
                                        <p:tgtEl>
                                          <p:spTgt spid="6092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9283"/>
                                        </p:tgtEl>
                                        <p:attrNameLst>
                                          <p:attrName>style.visibility</p:attrName>
                                        </p:attrNameLst>
                                      </p:cBhvr>
                                      <p:to>
                                        <p:strVal val="visible"/>
                                      </p:to>
                                    </p:set>
                                    <p:animEffect transition="in" filter="wipe(left)">
                                      <p:cBhvr>
                                        <p:cTn id="19" dur="500"/>
                                        <p:tgtEl>
                                          <p:spTgt spid="60928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09292"/>
                                        </p:tgtEl>
                                        <p:attrNameLst>
                                          <p:attrName>style.visibility</p:attrName>
                                        </p:attrNameLst>
                                      </p:cBhvr>
                                      <p:to>
                                        <p:strVal val="visible"/>
                                      </p:to>
                                    </p:set>
                                    <p:animEffect transition="in" filter="wipe(left)">
                                      <p:cBhvr>
                                        <p:cTn id="27" dur="500"/>
                                        <p:tgtEl>
                                          <p:spTgt spid="6092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09294"/>
                                        </p:tgtEl>
                                        <p:attrNameLst>
                                          <p:attrName>style.visibility</p:attrName>
                                        </p:attrNameLst>
                                      </p:cBhvr>
                                      <p:to>
                                        <p:strVal val="visible"/>
                                      </p:to>
                                    </p:set>
                                    <p:animEffect transition="in" filter="wipe(left)">
                                      <p:cBhvr>
                                        <p:cTn id="36" dur="500"/>
                                        <p:tgtEl>
                                          <p:spTgt spid="609294"/>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609296"/>
                                        </p:tgtEl>
                                        <p:attrNameLst>
                                          <p:attrName>style.visibility</p:attrName>
                                        </p:attrNameLst>
                                      </p:cBhvr>
                                      <p:to>
                                        <p:strVal val="visible"/>
                                      </p:to>
                                    </p:set>
                                    <p:animEffect transition="in" filter="wipe(left)">
                                      <p:cBhvr>
                                        <p:cTn id="44" dur="500"/>
                                        <p:tgtEl>
                                          <p:spTgt spid="609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animBg="1"/>
      <p:bldP spid="609284" grpId="0"/>
      <p:bldP spid="609292" grpId="0" animBg="1"/>
      <p:bldP spid="609294" grpId="0" animBg="1"/>
      <p:bldP spid="609296" grpId="0" animBg="1"/>
      <p:bldP spid="6093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619672" y="0"/>
            <a:ext cx="7837487" cy="703362"/>
          </a:xfrm>
        </p:spPr>
        <p:txBody>
          <a:bodyPr>
            <a:normAutofit/>
          </a:bodyPr>
          <a:lstStyle/>
          <a:p>
            <a:r>
              <a:rPr lang="tr-TR" altLang="tr-TR" sz="2800" dirty="0">
                <a:solidFill>
                  <a:schemeClr val="bg2"/>
                </a:solidFill>
              </a:rPr>
              <a:t>III - İthalat </a:t>
            </a:r>
            <a:r>
              <a:rPr lang="tr-TR" altLang="tr-TR" sz="2800" dirty="0">
                <a:solidFill>
                  <a:schemeClr val="bg2"/>
                </a:solidFill>
                <a:sym typeface="Wingdings" pitchFamily="2" charset="2"/>
              </a:rPr>
              <a:t> Yurt İçi Satış ve Teslimler</a:t>
            </a:r>
            <a:endParaRPr lang="tr-TR" altLang="tr-TR" sz="2800" dirty="0">
              <a:solidFill>
                <a:schemeClr val="bg2"/>
              </a:solidFill>
            </a:endParaRPr>
          </a:p>
        </p:txBody>
      </p:sp>
      <p:sp>
        <p:nvSpPr>
          <p:cNvPr id="58371" name="Rectangle 3"/>
          <p:cNvSpPr>
            <a:spLocks noGrp="1" noChangeArrowheads="1"/>
          </p:cNvSpPr>
          <p:nvPr>
            <p:ph idx="4294967295"/>
          </p:nvPr>
        </p:nvSpPr>
        <p:spPr>
          <a:xfrm>
            <a:off x="323528" y="1412777"/>
            <a:ext cx="8248972" cy="4392488"/>
          </a:xfrm>
        </p:spPr>
        <p:txBody>
          <a:bodyPr/>
          <a:lstStyle/>
          <a:p>
            <a:pPr algn="just"/>
            <a:r>
              <a:rPr lang="tr-TR" altLang="tr-TR" sz="2400" b="0" dirty="0">
                <a:solidFill>
                  <a:srgbClr val="002060"/>
                </a:solidFill>
              </a:rPr>
              <a:t>İhracat 2005/2 Sayılı Tebliğ’de belirtilen satış ve teslimlere yönelik olarak gümrük muafiyetli ithalat yapılabilmektedir.</a:t>
            </a:r>
          </a:p>
          <a:p>
            <a:pPr marL="0" indent="0" algn="just">
              <a:buNone/>
            </a:pPr>
            <a:endParaRPr lang="tr-TR" altLang="tr-TR" sz="2000" b="0" dirty="0">
              <a:solidFill>
                <a:srgbClr val="002060"/>
              </a:solidFill>
            </a:endParaRPr>
          </a:p>
          <a:p>
            <a:pPr algn="just"/>
            <a:r>
              <a:rPr lang="tr-TR" altLang="tr-TR" sz="2400" b="0" dirty="0">
                <a:solidFill>
                  <a:srgbClr val="002060"/>
                </a:solidFill>
              </a:rPr>
              <a:t>Bu kapsamdaki faaliyetler için Ticaret Bakanlığı İhracat Genel Müdürlüğü’nden DİİB (D3) alınması gerekmektedir.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z="2400" smtClean="0"/>
              <a:pPr>
                <a:defRPr/>
              </a:pPr>
              <a:t>39</a:t>
            </a:fld>
            <a:endParaRPr lang="en-US" sz="2400" dirty="0"/>
          </a:p>
        </p:txBody>
      </p:sp>
    </p:spTree>
    <p:extLst>
      <p:ext uri="{BB962C8B-B14F-4D97-AF65-F5344CB8AC3E}">
        <p14:creationId xmlns:p14="http://schemas.microsoft.com/office/powerpoint/2010/main" val="41220186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907704" y="176213"/>
            <a:ext cx="7236296" cy="476250"/>
          </a:xfrm>
        </p:spPr>
        <p:txBody>
          <a:bodyPr>
            <a:normAutofit fontScale="90000"/>
          </a:bodyPr>
          <a:lstStyle/>
          <a:p>
            <a:r>
              <a:rPr lang="tr-TR" altLang="tr-TR" dirty="0">
                <a:solidFill>
                  <a:schemeClr val="bg2"/>
                </a:solidFill>
              </a:rPr>
              <a:t>Ticaret Politikası Önlemleri</a:t>
            </a:r>
          </a:p>
        </p:txBody>
      </p:sp>
      <p:sp>
        <p:nvSpPr>
          <p:cNvPr id="15363" name="Rectangle 3"/>
          <p:cNvSpPr>
            <a:spLocks noGrp="1" noChangeArrowheads="1"/>
          </p:cNvSpPr>
          <p:nvPr>
            <p:ph idx="4294967295"/>
          </p:nvPr>
        </p:nvSpPr>
        <p:spPr>
          <a:xfrm>
            <a:off x="323528" y="990600"/>
            <a:ext cx="8248972" cy="5224463"/>
          </a:xfrm>
        </p:spPr>
        <p:txBody>
          <a:bodyPr>
            <a:normAutofit/>
          </a:bodyPr>
          <a:lstStyle/>
          <a:p>
            <a:pPr algn="just"/>
            <a:endParaRPr lang="tr-TR" altLang="tr-TR" sz="4000" b="0" dirty="0">
              <a:solidFill>
                <a:srgbClr val="002060"/>
              </a:solidFill>
            </a:endParaRPr>
          </a:p>
          <a:p>
            <a:pPr algn="just"/>
            <a:r>
              <a:rPr lang="tr-TR" altLang="tr-TR" sz="2800" b="0" dirty="0">
                <a:solidFill>
                  <a:srgbClr val="002060"/>
                </a:solidFill>
              </a:rPr>
              <a:t>İthalatta Haksız Rekabetin Önlenmesi Hakkında Mevzuat (Anti-Damping ve Sübvansiyon)</a:t>
            </a:r>
          </a:p>
          <a:p>
            <a:pPr marL="0" indent="0" algn="just">
              <a:buNone/>
            </a:pPr>
            <a:endParaRPr lang="tr-TR" altLang="tr-TR" sz="2400" b="0" dirty="0">
              <a:solidFill>
                <a:srgbClr val="002060"/>
              </a:solidFill>
            </a:endParaRPr>
          </a:p>
          <a:p>
            <a:pPr algn="just"/>
            <a:r>
              <a:rPr lang="tr-TR" altLang="tr-TR" sz="2800" b="0" dirty="0">
                <a:solidFill>
                  <a:srgbClr val="002060"/>
                </a:solidFill>
              </a:rPr>
              <a:t>İthalatta Gözetim ve Korunma Önlemleri Hakkında Mevzuat (Kota ve Gözetim Lisansları)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4</a:t>
            </a:fld>
            <a:endParaRPr lang="en-US" dirty="0"/>
          </a:p>
        </p:txBody>
      </p:sp>
    </p:spTree>
    <p:extLst>
      <p:ext uri="{BB962C8B-B14F-4D97-AF65-F5344CB8AC3E}">
        <p14:creationId xmlns:p14="http://schemas.microsoft.com/office/powerpoint/2010/main" val="20664851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306513" y="260597"/>
            <a:ext cx="7837487" cy="476250"/>
          </a:xfrm>
        </p:spPr>
        <p:txBody>
          <a:bodyPr>
            <a:noAutofit/>
          </a:bodyPr>
          <a:lstStyle/>
          <a:p>
            <a:r>
              <a:rPr lang="tr-TR" altLang="tr-TR" sz="3200" dirty="0">
                <a:solidFill>
                  <a:schemeClr val="bg2"/>
                </a:solidFill>
              </a:rPr>
              <a:t>İhracat Sayılan</a:t>
            </a:r>
            <a:r>
              <a:rPr lang="tr-TR" altLang="tr-TR" sz="3200" dirty="0">
                <a:solidFill>
                  <a:schemeClr val="bg2"/>
                </a:solidFill>
                <a:sym typeface="Wingdings" pitchFamily="2" charset="2"/>
              </a:rPr>
              <a:t> Satış ve Teslimler</a:t>
            </a:r>
            <a:endParaRPr lang="tr-TR" altLang="tr-TR" sz="3200" dirty="0">
              <a:solidFill>
                <a:schemeClr val="bg2"/>
              </a:solidFill>
            </a:endParaRPr>
          </a:p>
        </p:txBody>
      </p:sp>
      <p:sp>
        <p:nvSpPr>
          <p:cNvPr id="59395" name="Rectangle 3"/>
          <p:cNvSpPr>
            <a:spLocks noGrp="1" noChangeArrowheads="1"/>
          </p:cNvSpPr>
          <p:nvPr>
            <p:ph idx="4294967295"/>
          </p:nvPr>
        </p:nvSpPr>
        <p:spPr>
          <a:xfrm>
            <a:off x="539552" y="1412776"/>
            <a:ext cx="8208912" cy="4464495"/>
          </a:xfrm>
        </p:spPr>
        <p:txBody>
          <a:bodyPr>
            <a:noAutofit/>
          </a:bodyPr>
          <a:lstStyle/>
          <a:p>
            <a:pPr algn="just"/>
            <a:r>
              <a:rPr lang="tr-TR" altLang="tr-TR" sz="1800" b="0" dirty="0">
                <a:solidFill>
                  <a:srgbClr val="002060"/>
                </a:solidFill>
              </a:rPr>
              <a:t>Yatırım programında yer alan kamu yatırımlarının uluslararası ihalesini kazanan firmalara yapılacak satış ve teslimler,</a:t>
            </a:r>
          </a:p>
          <a:p>
            <a:pPr algn="just"/>
            <a:r>
              <a:rPr lang="tr-TR" altLang="tr-TR" sz="1800" b="0" dirty="0">
                <a:solidFill>
                  <a:srgbClr val="002060"/>
                </a:solidFill>
              </a:rPr>
              <a:t>Savunma sanayi kapsamında yapılan satış ve teslimler,</a:t>
            </a:r>
          </a:p>
          <a:p>
            <a:pPr algn="just"/>
            <a:r>
              <a:rPr lang="tr-TR" altLang="tr-TR" sz="1800" b="0" dirty="0">
                <a:solidFill>
                  <a:srgbClr val="002060"/>
                </a:solidFill>
              </a:rPr>
              <a:t>Gümrük hattı dışı eşya satış mağazalarına yapılan satış ve teslimler,</a:t>
            </a:r>
          </a:p>
          <a:p>
            <a:pPr algn="just"/>
            <a:r>
              <a:rPr lang="tr-TR" altLang="tr-TR" sz="1800" b="0" dirty="0">
                <a:solidFill>
                  <a:srgbClr val="002060"/>
                </a:solidFill>
              </a:rPr>
              <a:t>Yatırım Teşvik Belgesi firmaya bu belge kapsamında yapılan satış ve teslimler,</a:t>
            </a:r>
          </a:p>
          <a:p>
            <a:pPr algn="just"/>
            <a:r>
              <a:rPr lang="tr-TR" altLang="tr-TR" sz="1800" b="0" dirty="0">
                <a:solidFill>
                  <a:srgbClr val="002060"/>
                </a:solidFill>
              </a:rPr>
              <a:t>Yatırım Malları Listesinde yer alan malların üretimi ve satışı</a:t>
            </a:r>
          </a:p>
          <a:p>
            <a:pPr algn="just"/>
            <a:r>
              <a:rPr lang="tr-TR" altLang="tr-TR" sz="1800" b="0" dirty="0">
                <a:solidFill>
                  <a:srgbClr val="002060"/>
                </a:solidFill>
              </a:rPr>
              <a:t>Kamu kurum ve kuruluşlarınca uluslararası ihaleye açılan yatırım malı ve sınai malı ihalesini kazanan firmaların yaptıkları satış ve teslimler,</a:t>
            </a:r>
          </a:p>
          <a:p>
            <a:pPr algn="just"/>
            <a:r>
              <a:rPr lang="tr-TR" altLang="tr-TR" sz="1800" b="0" dirty="0">
                <a:solidFill>
                  <a:srgbClr val="002060"/>
                </a:solidFill>
              </a:rPr>
              <a:t>Ambalaj malzemesi imalatçılarının ihraç ürünüyle birlikte ihraç edilmek üzere ihracatçılara yaptıkları satış ve teslimler.</a:t>
            </a:r>
          </a:p>
          <a:p>
            <a:pPr algn="just"/>
            <a:endParaRPr lang="tr-TR" altLang="tr-TR" sz="1800" b="0" dirty="0">
              <a:solidFill>
                <a:srgbClr val="002060"/>
              </a:solidFill>
            </a:endParaRPr>
          </a:p>
          <a:p>
            <a:pPr algn="just"/>
            <a:endParaRPr lang="tr-TR" altLang="tr-TR" sz="1800" b="0" dirty="0">
              <a:solidFill>
                <a:srgbClr val="002060"/>
              </a:solidFill>
            </a:endParaRP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40</a:t>
            </a:fld>
            <a:endParaRPr lang="en-US" dirty="0"/>
          </a:p>
        </p:txBody>
      </p:sp>
    </p:spTree>
    <p:extLst>
      <p:ext uri="{BB962C8B-B14F-4D97-AF65-F5344CB8AC3E}">
        <p14:creationId xmlns:p14="http://schemas.microsoft.com/office/powerpoint/2010/main" val="3079341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306513" y="188640"/>
            <a:ext cx="7837487" cy="476250"/>
          </a:xfrm>
        </p:spPr>
        <p:txBody>
          <a:bodyPr>
            <a:normAutofit fontScale="90000"/>
          </a:bodyPr>
          <a:lstStyle/>
          <a:p>
            <a:r>
              <a:rPr lang="tr-TR" altLang="tr-TR" dirty="0">
                <a:solidFill>
                  <a:schemeClr val="bg2"/>
                </a:solidFill>
              </a:rPr>
              <a:t>Müracaattan Kapatmaya DİİB</a:t>
            </a:r>
          </a:p>
        </p:txBody>
      </p:sp>
      <p:sp>
        <p:nvSpPr>
          <p:cNvPr id="60419" name="Rectangle 3"/>
          <p:cNvSpPr>
            <a:spLocks noGrp="1" noChangeArrowheads="1"/>
          </p:cNvSpPr>
          <p:nvPr>
            <p:ph idx="4294967295"/>
          </p:nvPr>
        </p:nvSpPr>
        <p:spPr>
          <a:xfrm>
            <a:off x="251520" y="1412776"/>
            <a:ext cx="8178105" cy="4104457"/>
          </a:xfrm>
        </p:spPr>
        <p:txBody>
          <a:bodyPr>
            <a:normAutofit/>
          </a:bodyPr>
          <a:lstStyle/>
          <a:p>
            <a:r>
              <a:rPr lang="tr-TR" altLang="tr-TR" sz="2800" b="0" dirty="0">
                <a:solidFill>
                  <a:srgbClr val="002060"/>
                </a:solidFill>
              </a:rPr>
              <a:t>Müracaat (DİR Otomasyon Uygulaması) (19 Eylül 2022 tarihi itibariyle </a:t>
            </a:r>
            <a:r>
              <a:rPr lang="tr-TR" altLang="tr-TR" sz="2800" b="0" dirty="0" err="1">
                <a:solidFill>
                  <a:srgbClr val="002060"/>
                </a:solidFill>
              </a:rPr>
              <a:t>DYS’ye</a:t>
            </a:r>
            <a:r>
              <a:rPr lang="tr-TR" altLang="tr-TR" sz="2800" b="0" dirty="0">
                <a:solidFill>
                  <a:srgbClr val="002060"/>
                </a:solidFill>
              </a:rPr>
              <a:t> geçilmiştir)</a:t>
            </a:r>
          </a:p>
          <a:p>
            <a:pPr marL="0" indent="0">
              <a:buNone/>
            </a:pPr>
            <a:endParaRPr lang="tr-TR" altLang="tr-TR" sz="2400" b="0" dirty="0">
              <a:solidFill>
                <a:srgbClr val="002060"/>
              </a:solidFill>
            </a:endParaRPr>
          </a:p>
          <a:p>
            <a:r>
              <a:rPr lang="tr-TR" altLang="tr-TR" sz="2800" b="0" dirty="0" err="1">
                <a:solidFill>
                  <a:srgbClr val="002060"/>
                </a:solidFill>
              </a:rPr>
              <a:t>DİİB</a:t>
            </a:r>
            <a:r>
              <a:rPr lang="tr-TR" altLang="tr-TR" sz="2800" b="0" dirty="0">
                <a:solidFill>
                  <a:srgbClr val="002060"/>
                </a:solidFill>
              </a:rPr>
              <a:t> İhracat Taahhüt Kapatma</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41</a:t>
            </a:fld>
            <a:endParaRPr lang="en-US" dirty="0"/>
          </a:p>
        </p:txBody>
      </p:sp>
    </p:spTree>
    <p:extLst>
      <p:ext uri="{BB962C8B-B14F-4D97-AF65-F5344CB8AC3E}">
        <p14:creationId xmlns:p14="http://schemas.microsoft.com/office/powerpoint/2010/main" val="27598037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sz="3200" dirty="0">
                <a:solidFill>
                  <a:schemeClr val="bg2"/>
                </a:solidFill>
              </a:rPr>
              <a:t>DYS Uygulaması Nedir?</a:t>
            </a:r>
          </a:p>
        </p:txBody>
      </p:sp>
      <p:sp>
        <p:nvSpPr>
          <p:cNvPr id="63491" name="Rectangle 3"/>
          <p:cNvSpPr>
            <a:spLocks noGrp="1" noChangeArrowheads="1"/>
          </p:cNvSpPr>
          <p:nvPr>
            <p:ph idx="4294967295"/>
          </p:nvPr>
        </p:nvSpPr>
        <p:spPr>
          <a:xfrm>
            <a:off x="323528" y="1412777"/>
            <a:ext cx="8568952" cy="4464496"/>
          </a:xfrm>
        </p:spPr>
        <p:txBody>
          <a:bodyPr/>
          <a:lstStyle/>
          <a:p>
            <a:pPr marL="0" indent="0" algn="just">
              <a:buNone/>
            </a:pPr>
            <a:endParaRPr lang="tr-TR" altLang="tr-TR" sz="2400" b="0" dirty="0">
              <a:solidFill>
                <a:srgbClr val="002060"/>
              </a:solidFill>
            </a:endParaRPr>
          </a:p>
          <a:p>
            <a:pPr marL="0" indent="0" algn="just">
              <a:buNone/>
            </a:pPr>
            <a:r>
              <a:rPr lang="tr-TR" altLang="tr-TR" sz="2400" b="0" dirty="0">
                <a:solidFill>
                  <a:srgbClr val="002060"/>
                </a:solidFill>
              </a:rPr>
              <a:t>DYS (DİR Modülü) Uygulaması, Başvuru aşamasından kapatılma aşamasına kadar, Dahilde İşleme İzin Belgeleri ile ilgili işlemlerin elektronik ortamda, elektronik imza ile gerçekleştirilmesini sağlayan web tabanlı bir uygulamadır.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z="2400" b="1" smtClean="0"/>
              <a:pPr>
                <a:defRPr/>
              </a:pPr>
              <a:t>42</a:t>
            </a:fld>
            <a:endParaRPr lang="en-US" sz="2400" b="1" dirty="0"/>
          </a:p>
        </p:txBody>
      </p:sp>
    </p:spTree>
    <p:extLst>
      <p:ext uri="{BB962C8B-B14F-4D97-AF65-F5344CB8AC3E}">
        <p14:creationId xmlns:p14="http://schemas.microsoft.com/office/powerpoint/2010/main" val="14913383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634319" y="158720"/>
            <a:ext cx="7416824" cy="794153"/>
          </a:xfrm>
        </p:spPr>
        <p:txBody>
          <a:bodyPr>
            <a:normAutofit fontScale="90000"/>
          </a:bodyPr>
          <a:lstStyle/>
          <a:p>
            <a:r>
              <a:rPr lang="tr-TR" altLang="tr-TR" dirty="0">
                <a:solidFill>
                  <a:schemeClr val="bg2"/>
                </a:solidFill>
              </a:rPr>
              <a:t>DİR Otomasyon (DYS) Uygulaması İşleyişi (-I-)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43</a:t>
            </a:fld>
            <a:endParaRPr lang="en-US" dirty="0"/>
          </a:p>
        </p:txBody>
      </p:sp>
      <p:sp>
        <p:nvSpPr>
          <p:cNvPr id="661509" name="Rectangle 5"/>
          <p:cNvSpPr>
            <a:spLocks noChangeArrowheads="1"/>
          </p:cNvSpPr>
          <p:nvPr/>
        </p:nvSpPr>
        <p:spPr bwMode="auto">
          <a:xfrm>
            <a:off x="477838" y="1772817"/>
            <a:ext cx="1878012" cy="3960440"/>
          </a:xfrm>
          <a:prstGeom prst="rect">
            <a:avLst/>
          </a:prstGeom>
          <a:noFill/>
          <a:ln w="12700" cmpd="tri" algn="ctr">
            <a:solidFill>
              <a:schemeClr val="accent1"/>
            </a:solidFill>
            <a:miter lim="800000"/>
            <a:headEnd/>
            <a:tailEnd/>
          </a:ln>
          <a:effectLst>
            <a:prstShdw prst="shdw17" dist="53882" dir="2700000">
              <a:srgbClr val="FFFFCC">
                <a:alpha val="50000"/>
              </a:srgbClr>
            </a:prstShdw>
          </a:effectLst>
        </p:spPr>
        <p:txBody>
          <a:bodyPr wrap="none" anchor="ctr"/>
          <a:lstStyle/>
          <a:p>
            <a:pPr algn="ctr"/>
            <a:endParaRPr lang="tr-TR" altLang="tr-TR">
              <a:solidFill>
                <a:schemeClr val="tx2"/>
              </a:solidFill>
              <a:latin typeface="Verdana" pitchFamily="34" charset="0"/>
            </a:endParaRPr>
          </a:p>
        </p:txBody>
      </p:sp>
      <p:sp>
        <p:nvSpPr>
          <p:cNvPr id="661510" name="Rectangle 6"/>
          <p:cNvSpPr>
            <a:spLocks noChangeArrowheads="1"/>
          </p:cNvSpPr>
          <p:nvPr/>
        </p:nvSpPr>
        <p:spPr bwMode="auto">
          <a:xfrm>
            <a:off x="6573838" y="1772817"/>
            <a:ext cx="2008187" cy="3960440"/>
          </a:xfrm>
          <a:prstGeom prst="rect">
            <a:avLst/>
          </a:prstGeom>
          <a:noFill/>
          <a:ln w="12700" cmpd="tri" algn="ctr">
            <a:solidFill>
              <a:schemeClr val="accent1"/>
            </a:solidFill>
            <a:miter lim="800000"/>
            <a:headEnd/>
            <a:tailEnd/>
          </a:ln>
          <a:effectLst>
            <a:prstShdw prst="shdw17" dist="53882" dir="2700000">
              <a:srgbClr val="FFFFCC">
                <a:alpha val="50000"/>
              </a:srgbClr>
            </a:prstShdw>
          </a:effectLst>
        </p:spPr>
        <p:txBody>
          <a:bodyPr wrap="none" anchor="ctr"/>
          <a:lstStyle/>
          <a:p>
            <a:endParaRPr lang="tr-TR" altLang="tr-TR">
              <a:solidFill>
                <a:schemeClr val="tx2"/>
              </a:solidFill>
            </a:endParaRPr>
          </a:p>
        </p:txBody>
      </p:sp>
      <p:sp>
        <p:nvSpPr>
          <p:cNvPr id="661511" name="Rectangle 7"/>
          <p:cNvSpPr>
            <a:spLocks noChangeArrowheads="1"/>
          </p:cNvSpPr>
          <p:nvPr/>
        </p:nvSpPr>
        <p:spPr bwMode="auto">
          <a:xfrm>
            <a:off x="2609850" y="1772817"/>
            <a:ext cx="3729038" cy="3960440"/>
          </a:xfrm>
          <a:prstGeom prst="rect">
            <a:avLst/>
          </a:prstGeom>
          <a:noFill/>
          <a:ln w="12700" cmpd="tri">
            <a:solidFill>
              <a:schemeClr val="accent1"/>
            </a:solidFill>
            <a:miter lim="800000"/>
            <a:headEnd/>
            <a:tailEnd/>
          </a:ln>
          <a:effectLst>
            <a:prstShdw prst="shdw17" dist="53882" dir="2700000">
              <a:srgbClr val="FFFFCC">
                <a:alpha val="50000"/>
              </a:srgbClr>
            </a:prstShdw>
          </a:effectLst>
        </p:spPr>
        <p:txBody>
          <a:bodyPr wrap="none" anchor="ctr"/>
          <a:lstStyle/>
          <a:p>
            <a:endParaRPr lang="tr-TR" altLang="tr-TR">
              <a:solidFill>
                <a:schemeClr val="tx2"/>
              </a:solidFill>
            </a:endParaRPr>
          </a:p>
        </p:txBody>
      </p:sp>
      <p:sp>
        <p:nvSpPr>
          <p:cNvPr id="661512" name="Rectangle 8"/>
          <p:cNvSpPr>
            <a:spLocks noChangeArrowheads="1"/>
          </p:cNvSpPr>
          <p:nvPr/>
        </p:nvSpPr>
        <p:spPr bwMode="auto">
          <a:xfrm>
            <a:off x="611188" y="4488110"/>
            <a:ext cx="1577975" cy="312738"/>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Türktrust</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13" name="Rectangle 9">
            <a:hlinkClick r:id="" action="ppaction://noaction"/>
          </p:cNvPr>
          <p:cNvSpPr>
            <a:spLocks noChangeArrowheads="1"/>
          </p:cNvSpPr>
          <p:nvPr/>
        </p:nvSpPr>
        <p:spPr bwMode="auto">
          <a:xfrm>
            <a:off x="4460875" y="3867398"/>
            <a:ext cx="17637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Tic. Sicil Gazetesi</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14" name="Rectangle 10">
            <a:hlinkClick r:id="" action="ppaction://noaction"/>
          </p:cNvPr>
          <p:cNvSpPr>
            <a:spLocks noChangeArrowheads="1"/>
          </p:cNvSpPr>
          <p:nvPr/>
        </p:nvSpPr>
        <p:spPr bwMode="auto">
          <a:xfrm>
            <a:off x="4460875" y="4181723"/>
            <a:ext cx="17637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Kapasite Raporu</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15" name="Rectangle 11"/>
          <p:cNvSpPr>
            <a:spLocks noChangeArrowheads="1"/>
          </p:cNvSpPr>
          <p:nvPr/>
        </p:nvSpPr>
        <p:spPr bwMode="auto">
          <a:xfrm>
            <a:off x="4460875" y="4486523"/>
            <a:ext cx="17637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İmza Sirküleri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661516" name="Rectangle 12"/>
          <p:cNvSpPr>
            <a:spLocks noChangeArrowheads="1"/>
          </p:cNvSpPr>
          <p:nvPr/>
        </p:nvSpPr>
        <p:spPr bwMode="auto">
          <a:xfrm>
            <a:off x="4460875" y="4791323"/>
            <a:ext cx="17637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Yetki Belgesi </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17" name="AutoShape 13"/>
          <p:cNvSpPr>
            <a:spLocks noChangeArrowheads="1"/>
          </p:cNvSpPr>
          <p:nvPr/>
        </p:nvSpPr>
        <p:spPr bwMode="auto">
          <a:xfrm>
            <a:off x="644525" y="2599905"/>
            <a:ext cx="1577975" cy="1166812"/>
          </a:xfrm>
          <a:prstGeom prst="rightArrow">
            <a:avLst>
              <a:gd name="adj1" fmla="val 69852"/>
              <a:gd name="adj2" fmla="val 24494"/>
            </a:avLst>
          </a:prstGeom>
          <a:solidFill>
            <a:srgbClr val="0070C0"/>
          </a:solidFill>
          <a:ln w="9525">
            <a:solidFill>
              <a:srgbClr val="002060"/>
            </a:solidFill>
            <a:miter lim="800000"/>
            <a:headEnd/>
            <a:tailEnd/>
          </a:ln>
          <a:effectLst/>
        </p:spPr>
        <p:txBody>
          <a:bodyPr wrap="none" anchor="ctr"/>
          <a:lstStyle/>
          <a:p>
            <a:pPr algn="ctr"/>
            <a:r>
              <a:rPr lang="tr-TR" altLang="tr-TR" sz="1600" b="1" dirty="0">
                <a:solidFill>
                  <a:schemeClr val="tx2"/>
                </a:solidFill>
                <a:latin typeface="Arial" panose="020B0604020202020204" pitchFamily="34" charset="0"/>
                <a:cs typeface="Arial" panose="020B0604020202020204" pitchFamily="34" charset="0"/>
              </a:rPr>
              <a:t>Elektronik</a:t>
            </a:r>
            <a:br>
              <a:rPr lang="tr-TR" altLang="tr-TR" sz="1600" b="1" dirty="0">
                <a:solidFill>
                  <a:schemeClr val="tx2"/>
                </a:solidFill>
                <a:latin typeface="Arial" panose="020B0604020202020204" pitchFamily="34" charset="0"/>
                <a:cs typeface="Arial" panose="020B0604020202020204" pitchFamily="34" charset="0"/>
              </a:rPr>
            </a:br>
            <a:r>
              <a:rPr lang="tr-TR" altLang="tr-TR" sz="1600" b="1" dirty="0">
                <a:solidFill>
                  <a:schemeClr val="tx2"/>
                </a:solidFill>
                <a:latin typeface="Arial" panose="020B0604020202020204" pitchFamily="34" charset="0"/>
                <a:cs typeface="Arial" panose="020B0604020202020204" pitchFamily="34" charset="0"/>
              </a:rPr>
              <a:t>İmza- </a:t>
            </a:r>
          </a:p>
          <a:p>
            <a:pPr algn="ctr"/>
            <a:r>
              <a:rPr lang="tr-TR" altLang="tr-TR" sz="1600" b="1" dirty="0">
                <a:solidFill>
                  <a:schemeClr val="tx2"/>
                </a:solidFill>
                <a:latin typeface="Arial" panose="020B0604020202020204" pitchFamily="34" charset="0"/>
                <a:cs typeface="Arial" panose="020B0604020202020204" pitchFamily="34" charset="0"/>
              </a:rPr>
              <a:t>E Devlet</a:t>
            </a:r>
            <a:endParaRPr lang="en-US" altLang="tr-TR" sz="1600" b="1" dirty="0">
              <a:solidFill>
                <a:schemeClr val="tx2"/>
              </a:solidFill>
              <a:latin typeface="Arial" panose="020B0604020202020204" pitchFamily="34" charset="0"/>
              <a:cs typeface="Arial" panose="020B0604020202020204" pitchFamily="34" charset="0"/>
            </a:endParaRPr>
          </a:p>
        </p:txBody>
      </p:sp>
      <p:sp>
        <p:nvSpPr>
          <p:cNvPr id="661518" name="Rectangle 14"/>
          <p:cNvSpPr>
            <a:spLocks noChangeArrowheads="1"/>
          </p:cNvSpPr>
          <p:nvPr/>
        </p:nvSpPr>
        <p:spPr bwMode="auto">
          <a:xfrm>
            <a:off x="611188" y="3886448"/>
            <a:ext cx="1577975"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sz="1400" b="1" dirty="0" err="1">
                <a:solidFill>
                  <a:schemeClr val="tx2"/>
                </a:solidFill>
                <a:latin typeface="Arial" panose="020B0604020202020204" pitchFamily="34" charset="0"/>
                <a:cs typeface="Arial" panose="020B0604020202020204" pitchFamily="34" charset="0"/>
              </a:rPr>
              <a:t>KamuSM</a:t>
            </a:r>
            <a:endParaRPr lang="en-US" sz="1400" b="1" dirty="0">
              <a:solidFill>
                <a:schemeClr val="tx2"/>
              </a:solidFill>
              <a:latin typeface="Arial" panose="020B0604020202020204" pitchFamily="34" charset="0"/>
              <a:cs typeface="Arial" panose="020B0604020202020204" pitchFamily="34" charset="0"/>
            </a:endParaRPr>
          </a:p>
        </p:txBody>
      </p:sp>
      <p:sp>
        <p:nvSpPr>
          <p:cNvPr id="661519" name="Rectangle 15"/>
          <p:cNvSpPr>
            <a:spLocks noChangeArrowheads="1"/>
          </p:cNvSpPr>
          <p:nvPr/>
        </p:nvSpPr>
        <p:spPr bwMode="auto">
          <a:xfrm>
            <a:off x="611188" y="4192835"/>
            <a:ext cx="1577975" cy="312738"/>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E-Güven</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20" name="Rectangle 16"/>
          <p:cNvSpPr>
            <a:spLocks noChangeArrowheads="1"/>
          </p:cNvSpPr>
          <p:nvPr/>
        </p:nvSpPr>
        <p:spPr bwMode="auto">
          <a:xfrm>
            <a:off x="2749550" y="3867398"/>
            <a:ext cx="1635125"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Başvuru Formu</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21" name="AutoShape 17"/>
          <p:cNvSpPr>
            <a:spLocks noChangeArrowheads="1"/>
          </p:cNvSpPr>
          <p:nvPr/>
        </p:nvSpPr>
        <p:spPr bwMode="auto">
          <a:xfrm>
            <a:off x="2782888" y="2599905"/>
            <a:ext cx="1571625" cy="1166812"/>
          </a:xfrm>
          <a:prstGeom prst="rightArrow">
            <a:avLst>
              <a:gd name="adj1" fmla="val 69852"/>
              <a:gd name="adj2" fmla="val 24395"/>
            </a:avLst>
          </a:prstGeom>
          <a:solidFill>
            <a:srgbClr val="0070C0"/>
          </a:solidFill>
          <a:ln w="9525">
            <a:solidFill>
              <a:srgbClr val="002060"/>
            </a:solidFill>
            <a:miter lim="800000"/>
            <a:headEnd/>
            <a:tailEnd/>
          </a:ln>
          <a:effectLst/>
        </p:spPr>
        <p:txBody>
          <a:bodyPr wrap="none" anchor="ctr"/>
          <a:lstStyle/>
          <a:p>
            <a:pPr algn="ctr"/>
            <a:r>
              <a:rPr lang="tr-TR" altLang="tr-TR" sz="1600" b="1">
                <a:solidFill>
                  <a:schemeClr val="tx2"/>
                </a:solidFill>
                <a:latin typeface="Arial" panose="020B0604020202020204" pitchFamily="34" charset="0"/>
                <a:cs typeface="Arial" panose="020B0604020202020204" pitchFamily="34" charset="0"/>
              </a:rPr>
              <a:t>Yetki </a:t>
            </a:r>
          </a:p>
          <a:p>
            <a:pPr algn="ctr"/>
            <a:r>
              <a:rPr lang="tr-TR" altLang="tr-TR" sz="1600" b="1">
                <a:solidFill>
                  <a:schemeClr val="tx2"/>
                </a:solidFill>
                <a:latin typeface="Arial" panose="020B0604020202020204" pitchFamily="34" charset="0"/>
                <a:cs typeface="Arial" panose="020B0604020202020204" pitchFamily="34" charset="0"/>
              </a:rPr>
              <a:t>Başvurusu</a:t>
            </a:r>
          </a:p>
          <a:p>
            <a:pPr algn="ctr"/>
            <a:r>
              <a:rPr lang="tr-TR" altLang="tr-TR" sz="1600" b="1">
                <a:solidFill>
                  <a:schemeClr val="tx2"/>
                </a:solidFill>
                <a:latin typeface="Arial" panose="020B0604020202020204" pitchFamily="34" charset="0"/>
                <a:cs typeface="Arial" panose="020B0604020202020204" pitchFamily="34" charset="0"/>
              </a:rPr>
              <a:t>(Web’den)</a:t>
            </a:r>
            <a:endParaRPr lang="en-US" altLang="tr-TR" sz="1600" b="1">
              <a:solidFill>
                <a:schemeClr val="tx2"/>
              </a:solidFill>
              <a:latin typeface="Arial" panose="020B0604020202020204" pitchFamily="34" charset="0"/>
              <a:cs typeface="Arial" panose="020B0604020202020204" pitchFamily="34" charset="0"/>
            </a:endParaRPr>
          </a:p>
        </p:txBody>
      </p:sp>
      <p:sp>
        <p:nvSpPr>
          <p:cNvPr id="661522" name="AutoShape 18"/>
          <p:cNvSpPr>
            <a:spLocks noChangeArrowheads="1"/>
          </p:cNvSpPr>
          <p:nvPr/>
        </p:nvSpPr>
        <p:spPr bwMode="auto">
          <a:xfrm>
            <a:off x="4478338" y="2599905"/>
            <a:ext cx="1738312" cy="1166812"/>
          </a:xfrm>
          <a:prstGeom prst="rightArrow">
            <a:avLst>
              <a:gd name="adj1" fmla="val 69852"/>
              <a:gd name="adj2" fmla="val 26983"/>
            </a:avLst>
          </a:prstGeom>
          <a:solidFill>
            <a:srgbClr val="0070C0"/>
          </a:solidFill>
          <a:ln w="9525">
            <a:solidFill>
              <a:srgbClr val="002060"/>
            </a:solidFill>
            <a:miter lim="800000"/>
            <a:headEnd/>
            <a:tailEnd/>
          </a:ln>
          <a:effectLst/>
        </p:spPr>
        <p:txBody>
          <a:bodyPr wrap="none" anchor="ctr"/>
          <a:lstStyle/>
          <a:p>
            <a:pPr algn="ctr"/>
            <a:r>
              <a:rPr lang="tr-TR" altLang="tr-TR" sz="1200" b="1" dirty="0">
                <a:solidFill>
                  <a:schemeClr val="tx2"/>
                </a:solidFill>
                <a:latin typeface="Arial" panose="020B0604020202020204" pitchFamily="34" charset="0"/>
                <a:cs typeface="Arial" panose="020B0604020202020204" pitchFamily="34" charset="0"/>
              </a:rPr>
              <a:t>İhracatçı Birliklerine</a:t>
            </a:r>
          </a:p>
          <a:p>
            <a:pPr algn="ctr"/>
            <a:r>
              <a:rPr lang="tr-TR" altLang="tr-TR" sz="1200" b="1" dirty="0">
                <a:solidFill>
                  <a:schemeClr val="tx2"/>
                </a:solidFill>
                <a:latin typeface="Arial" panose="020B0604020202020204" pitchFamily="34" charset="0"/>
                <a:cs typeface="Arial" panose="020B0604020202020204" pitchFamily="34" charset="0"/>
              </a:rPr>
              <a:t>Evrak Teslimi</a:t>
            </a:r>
            <a:endParaRPr lang="en-US" altLang="tr-TR" sz="1200" b="1" dirty="0">
              <a:solidFill>
                <a:schemeClr val="tx2"/>
              </a:solidFill>
              <a:latin typeface="Arial" panose="020B0604020202020204" pitchFamily="34" charset="0"/>
              <a:cs typeface="Arial" panose="020B0604020202020204" pitchFamily="34" charset="0"/>
            </a:endParaRPr>
          </a:p>
        </p:txBody>
      </p:sp>
      <p:sp>
        <p:nvSpPr>
          <p:cNvPr id="661523" name="AutoShape 19"/>
          <p:cNvSpPr>
            <a:spLocks noChangeArrowheads="1"/>
          </p:cNvSpPr>
          <p:nvPr/>
        </p:nvSpPr>
        <p:spPr bwMode="auto">
          <a:xfrm>
            <a:off x="6727825" y="2599905"/>
            <a:ext cx="1738313" cy="1166812"/>
          </a:xfrm>
          <a:prstGeom prst="rightArrow">
            <a:avLst>
              <a:gd name="adj1" fmla="val 69852"/>
              <a:gd name="adj2" fmla="val 26983"/>
            </a:avLst>
          </a:prstGeom>
          <a:solidFill>
            <a:srgbClr val="0070C0"/>
          </a:solidFill>
          <a:ln w="9525">
            <a:solidFill>
              <a:srgbClr val="002060"/>
            </a:solidFill>
            <a:miter lim="800000"/>
            <a:headEnd/>
            <a:tailEnd/>
          </a:ln>
          <a:effectLst/>
        </p:spPr>
        <p:txBody>
          <a:bodyPr wrap="none" anchor="ctr"/>
          <a:lstStyle/>
          <a:p>
            <a:pPr algn="ctr"/>
            <a:r>
              <a:rPr lang="tr-TR" altLang="tr-TR" sz="1600" b="1">
                <a:solidFill>
                  <a:schemeClr val="tx2"/>
                </a:solidFill>
                <a:latin typeface="Arial" panose="020B0604020202020204" pitchFamily="34" charset="0"/>
                <a:cs typeface="Arial" panose="020B0604020202020204" pitchFamily="34" charset="0"/>
              </a:rPr>
              <a:t>Belge</a:t>
            </a:r>
            <a:br>
              <a:rPr lang="tr-TR" altLang="tr-TR" sz="1600" b="1">
                <a:solidFill>
                  <a:schemeClr val="tx2"/>
                </a:solidFill>
                <a:latin typeface="Arial" panose="020B0604020202020204" pitchFamily="34" charset="0"/>
                <a:cs typeface="Arial" panose="020B0604020202020204" pitchFamily="34" charset="0"/>
              </a:rPr>
            </a:br>
            <a:r>
              <a:rPr lang="tr-TR" altLang="tr-TR" sz="1600" b="1">
                <a:solidFill>
                  <a:schemeClr val="tx2"/>
                </a:solidFill>
                <a:latin typeface="Arial" panose="020B0604020202020204" pitchFamily="34" charset="0"/>
                <a:cs typeface="Arial" panose="020B0604020202020204" pitchFamily="34" charset="0"/>
              </a:rPr>
              <a:t>Müracaatı</a:t>
            </a:r>
            <a:endParaRPr lang="en-US" altLang="tr-TR" sz="1600" b="1">
              <a:solidFill>
                <a:schemeClr val="tx2"/>
              </a:solidFill>
              <a:latin typeface="Arial" panose="020B0604020202020204" pitchFamily="34" charset="0"/>
              <a:cs typeface="Arial" panose="020B0604020202020204" pitchFamily="34" charset="0"/>
            </a:endParaRPr>
          </a:p>
        </p:txBody>
      </p:sp>
      <p:sp>
        <p:nvSpPr>
          <p:cNvPr id="661524" name="Rectangle 20"/>
          <p:cNvSpPr>
            <a:spLocks noChangeArrowheads="1"/>
          </p:cNvSpPr>
          <p:nvPr/>
        </p:nvSpPr>
        <p:spPr bwMode="auto">
          <a:xfrm>
            <a:off x="6721475" y="3861048"/>
            <a:ext cx="17383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İthalat Listesi</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25" name="Rectangle 21"/>
          <p:cNvSpPr>
            <a:spLocks noChangeArrowheads="1"/>
          </p:cNvSpPr>
          <p:nvPr/>
        </p:nvSpPr>
        <p:spPr bwMode="auto">
          <a:xfrm>
            <a:off x="6721475" y="4175373"/>
            <a:ext cx="17383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İhracat Listesi</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26" name="Rectangle 22"/>
          <p:cNvSpPr>
            <a:spLocks noChangeArrowheads="1"/>
          </p:cNvSpPr>
          <p:nvPr/>
        </p:nvSpPr>
        <p:spPr bwMode="auto">
          <a:xfrm>
            <a:off x="6721475" y="4480173"/>
            <a:ext cx="17383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Sarfiyat Tablosu</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27" name="Text Box 23"/>
          <p:cNvSpPr txBox="1">
            <a:spLocks noChangeArrowheads="1"/>
          </p:cNvSpPr>
          <p:nvPr/>
        </p:nvSpPr>
        <p:spPr bwMode="auto">
          <a:xfrm>
            <a:off x="2700338" y="1858541"/>
            <a:ext cx="34925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buClr>
                <a:srgbClr val="FFFFFF"/>
              </a:buClr>
              <a:buFont typeface="Wingdings" pitchFamily="2" charset="2"/>
              <a:buNone/>
              <a:defRPr/>
            </a:pPr>
            <a:r>
              <a:rPr kumimoji="1" lang="tr-TR" b="1" dirty="0">
                <a:solidFill>
                  <a:schemeClr val="bg2"/>
                </a:solidFill>
                <a:effectLst>
                  <a:outerShdw blurRad="38100" dist="38100" dir="2700000" algn="tl">
                    <a:srgbClr val="C0C0C0"/>
                  </a:outerShdw>
                </a:effectLst>
                <a:latin typeface="Verdana" pitchFamily="34" charset="0"/>
              </a:rPr>
              <a:t>Firma Tanımlama</a:t>
            </a:r>
            <a:br>
              <a:rPr kumimoji="1" lang="tr-TR" b="1" dirty="0">
                <a:solidFill>
                  <a:schemeClr val="bg2"/>
                </a:solidFill>
                <a:effectLst>
                  <a:outerShdw blurRad="38100" dist="38100" dir="2700000" algn="tl">
                    <a:srgbClr val="C0C0C0"/>
                  </a:outerShdw>
                </a:effectLst>
                <a:latin typeface="Verdana" pitchFamily="34" charset="0"/>
              </a:rPr>
            </a:br>
            <a:r>
              <a:rPr kumimoji="1" lang="tr-TR" b="1" dirty="0">
                <a:solidFill>
                  <a:schemeClr val="bg2"/>
                </a:solidFill>
                <a:effectLst>
                  <a:outerShdw blurRad="38100" dist="38100" dir="2700000" algn="tl">
                    <a:srgbClr val="C0C0C0"/>
                  </a:outerShdw>
                </a:effectLst>
                <a:latin typeface="Verdana" pitchFamily="34" charset="0"/>
              </a:rPr>
              <a:t>(Bir Defa)</a:t>
            </a:r>
          </a:p>
        </p:txBody>
      </p:sp>
      <p:sp>
        <p:nvSpPr>
          <p:cNvPr id="661528" name="Text Box 24"/>
          <p:cNvSpPr txBox="1">
            <a:spLocks noChangeArrowheads="1"/>
          </p:cNvSpPr>
          <p:nvPr/>
        </p:nvSpPr>
        <p:spPr bwMode="auto">
          <a:xfrm>
            <a:off x="6810344" y="1904579"/>
            <a:ext cx="14510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50000"/>
              </a:spcBef>
              <a:buClr>
                <a:srgbClr val="FFFFFF"/>
              </a:buClr>
              <a:buFont typeface="Wingdings" pitchFamily="2" charset="2"/>
              <a:buNone/>
              <a:defRPr/>
            </a:pPr>
            <a:r>
              <a:rPr kumimoji="1" lang="tr-TR" b="1" dirty="0">
                <a:solidFill>
                  <a:schemeClr val="bg2"/>
                </a:solidFill>
                <a:effectLst>
                  <a:outerShdw blurRad="38100" dist="38100" dir="2700000" algn="tl">
                    <a:srgbClr val="C0C0C0"/>
                  </a:outerShdw>
                </a:effectLst>
                <a:latin typeface="Verdana" pitchFamily="34" charset="0"/>
              </a:rPr>
              <a:t>Her Belge</a:t>
            </a:r>
            <a:br>
              <a:rPr kumimoji="1" lang="tr-TR" b="1" dirty="0">
                <a:solidFill>
                  <a:schemeClr val="bg2"/>
                </a:solidFill>
                <a:effectLst>
                  <a:outerShdw blurRad="38100" dist="38100" dir="2700000" algn="tl">
                    <a:srgbClr val="C0C0C0"/>
                  </a:outerShdw>
                </a:effectLst>
                <a:latin typeface="Verdana" pitchFamily="34" charset="0"/>
              </a:rPr>
            </a:br>
            <a:r>
              <a:rPr kumimoji="1" lang="tr-TR" b="1" dirty="0">
                <a:solidFill>
                  <a:schemeClr val="bg2"/>
                </a:solidFill>
                <a:effectLst>
                  <a:outerShdw blurRad="38100" dist="38100" dir="2700000" algn="tl">
                    <a:srgbClr val="C0C0C0"/>
                  </a:outerShdw>
                </a:effectLst>
                <a:latin typeface="Verdana" pitchFamily="34" charset="0"/>
              </a:rPr>
              <a:t>İçin</a:t>
            </a:r>
          </a:p>
        </p:txBody>
      </p:sp>
      <p:sp>
        <p:nvSpPr>
          <p:cNvPr id="661529" name="Rectangle 25">
            <a:hlinkClick r:id="" action="ppaction://noaction"/>
          </p:cNvPr>
          <p:cNvSpPr>
            <a:spLocks noChangeArrowheads="1"/>
          </p:cNvSpPr>
          <p:nvPr/>
        </p:nvSpPr>
        <p:spPr bwMode="auto">
          <a:xfrm>
            <a:off x="4460875" y="5110410"/>
            <a:ext cx="1763713" cy="312738"/>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Diğer Belgeler ... </a:t>
            </a:r>
            <a:endParaRPr lang="en-US" altLang="tr-TR" sz="1400" b="1">
              <a:solidFill>
                <a:schemeClr val="tx2"/>
              </a:solidFill>
              <a:latin typeface="Arial" panose="020B0604020202020204" pitchFamily="34" charset="0"/>
              <a:cs typeface="Arial" panose="020B0604020202020204" pitchFamily="34" charset="0"/>
            </a:endParaRPr>
          </a:p>
        </p:txBody>
      </p:sp>
      <p:sp>
        <p:nvSpPr>
          <p:cNvPr id="661530" name="Rectangle 26"/>
          <p:cNvSpPr>
            <a:spLocks noChangeArrowheads="1"/>
          </p:cNvSpPr>
          <p:nvPr/>
        </p:nvSpPr>
        <p:spPr bwMode="auto">
          <a:xfrm>
            <a:off x="611188" y="4815135"/>
            <a:ext cx="1577975" cy="312738"/>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E-Tuğra</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661531" name="Text Box 27"/>
          <p:cNvSpPr txBox="1">
            <a:spLocks noChangeArrowheads="1"/>
          </p:cNvSpPr>
          <p:nvPr/>
        </p:nvSpPr>
        <p:spPr bwMode="auto">
          <a:xfrm>
            <a:off x="6732588" y="5256460"/>
            <a:ext cx="1581150" cy="172355"/>
          </a:xfrm>
          <a:prstGeom prst="rect">
            <a:avLst/>
          </a:prstGeom>
          <a:noFill/>
          <a:ln w="28575">
            <a:noFill/>
            <a:miter lim="800000"/>
            <a:headEnd/>
            <a:tailEnd/>
          </a:ln>
          <a:effectLst/>
        </p:spPr>
        <p:txBody>
          <a:bodyPr lIns="0" tIns="0" rIns="0" bIns="0">
            <a:spAutoFit/>
          </a:bodyPr>
          <a:lstStyle/>
          <a:p>
            <a:pPr algn="ctr">
              <a:lnSpc>
                <a:spcPct val="80000"/>
              </a:lnSpc>
              <a:spcBef>
                <a:spcPct val="50000"/>
              </a:spcBef>
              <a:buClr>
                <a:srgbClr val="FFFFFF"/>
              </a:buClr>
              <a:buFont typeface="Wingdings" pitchFamily="2" charset="2"/>
              <a:buNone/>
            </a:pPr>
            <a:r>
              <a:rPr kumimoji="1" lang="tr-TR" altLang="tr-TR" sz="1400" b="1" dirty="0">
                <a:solidFill>
                  <a:schemeClr val="tx2"/>
                </a:solidFill>
                <a:latin typeface="Verdana" pitchFamily="34" charset="0"/>
              </a:rPr>
              <a:t>(E-İmza İle)</a:t>
            </a:r>
          </a:p>
        </p:txBody>
      </p:sp>
      <p:sp>
        <p:nvSpPr>
          <p:cNvPr id="661532" name="Text Box 28"/>
          <p:cNvSpPr txBox="1">
            <a:spLocks noChangeArrowheads="1"/>
          </p:cNvSpPr>
          <p:nvPr/>
        </p:nvSpPr>
        <p:spPr bwMode="auto">
          <a:xfrm>
            <a:off x="814388" y="1904579"/>
            <a:ext cx="1236662"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0000"/>
              </a:lnSpc>
              <a:spcBef>
                <a:spcPct val="50000"/>
              </a:spcBef>
              <a:buClr>
                <a:srgbClr val="FFFFFF"/>
              </a:buClr>
              <a:buFont typeface="Wingdings" pitchFamily="2" charset="2"/>
              <a:buNone/>
              <a:defRPr/>
            </a:pPr>
            <a:r>
              <a:rPr kumimoji="1" lang="tr-TR" b="1" dirty="0">
                <a:solidFill>
                  <a:schemeClr val="bg2"/>
                </a:solidFill>
                <a:effectLst>
                  <a:outerShdw blurRad="38100" dist="38100" dir="2700000" algn="tl">
                    <a:srgbClr val="C0C0C0"/>
                  </a:outerShdw>
                </a:effectLst>
                <a:latin typeface="Verdana" pitchFamily="34" charset="0"/>
              </a:rPr>
              <a:t>E-İmza</a:t>
            </a:r>
            <a:br>
              <a:rPr kumimoji="1" lang="tr-TR" b="1" dirty="0">
                <a:solidFill>
                  <a:schemeClr val="bg2"/>
                </a:solidFill>
                <a:effectLst>
                  <a:outerShdw blurRad="38100" dist="38100" dir="2700000" algn="tl">
                    <a:srgbClr val="C0C0C0"/>
                  </a:outerShdw>
                </a:effectLst>
                <a:latin typeface="Verdana" pitchFamily="34" charset="0"/>
              </a:rPr>
            </a:br>
            <a:r>
              <a:rPr kumimoji="1" lang="tr-TR" b="1" dirty="0">
                <a:solidFill>
                  <a:schemeClr val="bg2"/>
                </a:solidFill>
                <a:effectLst>
                  <a:outerShdw blurRad="38100" dist="38100" dir="2700000" algn="tl">
                    <a:srgbClr val="C0C0C0"/>
                  </a:outerShdw>
                </a:effectLst>
                <a:latin typeface="Verdana" pitchFamily="34" charset="0"/>
              </a:rPr>
              <a:t>Temini </a:t>
            </a:r>
          </a:p>
        </p:txBody>
      </p:sp>
      <p:sp>
        <p:nvSpPr>
          <p:cNvPr id="28" name="Rectangle 26"/>
          <p:cNvSpPr>
            <a:spLocks noChangeArrowheads="1"/>
          </p:cNvSpPr>
          <p:nvPr/>
        </p:nvSpPr>
        <p:spPr bwMode="auto">
          <a:xfrm>
            <a:off x="611188" y="5142688"/>
            <a:ext cx="1577975" cy="312738"/>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E-</a:t>
            </a:r>
            <a:r>
              <a:rPr lang="tr-TR" altLang="tr-TR" sz="1400" b="1" dirty="0" err="1">
                <a:solidFill>
                  <a:schemeClr val="tx2"/>
                </a:solidFill>
                <a:latin typeface="Arial" panose="020B0604020202020204" pitchFamily="34" charset="0"/>
                <a:cs typeface="Arial" panose="020B0604020202020204" pitchFamily="34" charset="0"/>
              </a:rPr>
              <a:t>İmzaTR</a:t>
            </a:r>
            <a:endParaRPr lang="en-US" altLang="tr-TR"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546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500"/>
                                  </p:stCondLst>
                                  <p:childTnLst>
                                    <p:set>
                                      <p:cBhvr>
                                        <p:cTn id="6" dur="1" fill="hold">
                                          <p:stCondLst>
                                            <p:cond delay="0"/>
                                          </p:stCondLst>
                                        </p:cTn>
                                        <p:tgtEl>
                                          <p:spTgt spid="661509"/>
                                        </p:tgtEl>
                                        <p:attrNameLst>
                                          <p:attrName>style.visibility</p:attrName>
                                        </p:attrNameLst>
                                      </p:cBhvr>
                                      <p:to>
                                        <p:strVal val="visible"/>
                                      </p:to>
                                    </p:set>
                                    <p:animEffect transition="in" filter="strips(downRight)">
                                      <p:cBhvr>
                                        <p:cTn id="7" dur="500"/>
                                        <p:tgtEl>
                                          <p:spTgt spid="661509"/>
                                        </p:tgtEl>
                                      </p:cBhvr>
                                    </p:animEffect>
                                  </p:childTnLst>
                                </p:cTn>
                              </p:par>
                            </p:childTnLst>
                          </p:cTn>
                        </p:par>
                        <p:par>
                          <p:cTn id="8" fill="hold" nodeType="afterGroup">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61532"/>
                                        </p:tgtEl>
                                        <p:attrNameLst>
                                          <p:attrName>style.visibility</p:attrName>
                                        </p:attrNameLst>
                                      </p:cBhvr>
                                      <p:to>
                                        <p:strVal val="visible"/>
                                      </p:to>
                                    </p:set>
                                    <p:animEffect transition="in" filter="strips(downRight)">
                                      <p:cBhvr>
                                        <p:cTn id="11" dur="500"/>
                                        <p:tgtEl>
                                          <p:spTgt spid="661532"/>
                                        </p:tgtEl>
                                      </p:cBhvr>
                                    </p:animEffect>
                                  </p:childTnLst>
                                </p:cTn>
                              </p:par>
                            </p:childTnLst>
                          </p:cTn>
                        </p:par>
                        <p:par>
                          <p:cTn id="12" fill="hold" nodeType="afterGroup">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661517"/>
                                        </p:tgtEl>
                                        <p:attrNameLst>
                                          <p:attrName>style.visibility</p:attrName>
                                        </p:attrNameLst>
                                      </p:cBhvr>
                                      <p:to>
                                        <p:strVal val="visible"/>
                                      </p:to>
                                    </p:set>
                                    <p:animEffect transition="in" filter="strips(downRight)">
                                      <p:cBhvr>
                                        <p:cTn id="15" dur="500"/>
                                        <p:tgtEl>
                                          <p:spTgt spid="661517"/>
                                        </p:tgtEl>
                                      </p:cBhvr>
                                    </p:animEffect>
                                  </p:childTnLst>
                                </p:cTn>
                              </p:par>
                            </p:childTnLst>
                          </p:cTn>
                        </p:par>
                        <p:par>
                          <p:cTn id="16" fill="hold" nodeType="afterGroup">
                            <p:stCondLst>
                              <p:cond delay="2000"/>
                            </p:stCondLst>
                            <p:childTnLst>
                              <p:par>
                                <p:cTn id="17" presetID="18" presetClass="entr" presetSubtype="6" fill="hold" grpId="0" nodeType="afterEffect">
                                  <p:stCondLst>
                                    <p:cond delay="0"/>
                                  </p:stCondLst>
                                  <p:childTnLst>
                                    <p:set>
                                      <p:cBhvr>
                                        <p:cTn id="18" dur="1" fill="hold">
                                          <p:stCondLst>
                                            <p:cond delay="0"/>
                                          </p:stCondLst>
                                        </p:cTn>
                                        <p:tgtEl>
                                          <p:spTgt spid="661518"/>
                                        </p:tgtEl>
                                        <p:attrNameLst>
                                          <p:attrName>style.visibility</p:attrName>
                                        </p:attrNameLst>
                                      </p:cBhvr>
                                      <p:to>
                                        <p:strVal val="visible"/>
                                      </p:to>
                                    </p:set>
                                    <p:animEffect transition="in" filter="strips(downRight)">
                                      <p:cBhvr>
                                        <p:cTn id="19" dur="500"/>
                                        <p:tgtEl>
                                          <p:spTgt spid="661518"/>
                                        </p:tgtEl>
                                      </p:cBhvr>
                                    </p:animEffect>
                                  </p:childTnLst>
                                </p:cTn>
                              </p:par>
                            </p:childTnLst>
                          </p:cTn>
                        </p:par>
                        <p:par>
                          <p:cTn id="20" fill="hold" nodeType="afterGroup">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661519"/>
                                        </p:tgtEl>
                                        <p:attrNameLst>
                                          <p:attrName>style.visibility</p:attrName>
                                        </p:attrNameLst>
                                      </p:cBhvr>
                                      <p:to>
                                        <p:strVal val="visible"/>
                                      </p:to>
                                    </p:set>
                                    <p:animEffect transition="in" filter="strips(downRight)">
                                      <p:cBhvr>
                                        <p:cTn id="23" dur="500"/>
                                        <p:tgtEl>
                                          <p:spTgt spid="661519"/>
                                        </p:tgtEl>
                                      </p:cBhvr>
                                    </p:animEffect>
                                  </p:childTnLst>
                                </p:cTn>
                              </p:par>
                            </p:childTnLst>
                          </p:cTn>
                        </p:par>
                        <p:par>
                          <p:cTn id="24" fill="hold" nodeType="afterGroup">
                            <p:stCondLst>
                              <p:cond delay="3000"/>
                            </p:stCondLst>
                            <p:childTnLst>
                              <p:par>
                                <p:cTn id="25" presetID="18" presetClass="entr" presetSubtype="6" fill="hold" grpId="0" nodeType="afterEffect">
                                  <p:stCondLst>
                                    <p:cond delay="0"/>
                                  </p:stCondLst>
                                  <p:childTnLst>
                                    <p:set>
                                      <p:cBhvr>
                                        <p:cTn id="26" dur="1" fill="hold">
                                          <p:stCondLst>
                                            <p:cond delay="0"/>
                                          </p:stCondLst>
                                        </p:cTn>
                                        <p:tgtEl>
                                          <p:spTgt spid="661512"/>
                                        </p:tgtEl>
                                        <p:attrNameLst>
                                          <p:attrName>style.visibility</p:attrName>
                                        </p:attrNameLst>
                                      </p:cBhvr>
                                      <p:to>
                                        <p:strVal val="visible"/>
                                      </p:to>
                                    </p:set>
                                    <p:animEffect transition="in" filter="strips(downRight)">
                                      <p:cBhvr>
                                        <p:cTn id="27" dur="500"/>
                                        <p:tgtEl>
                                          <p:spTgt spid="661512"/>
                                        </p:tgtEl>
                                      </p:cBhvr>
                                    </p:animEffect>
                                  </p:childTnLst>
                                </p:cTn>
                              </p:par>
                            </p:childTnLst>
                          </p:cTn>
                        </p:par>
                        <p:par>
                          <p:cTn id="28" fill="hold" nodeType="afterGroup">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661530"/>
                                        </p:tgtEl>
                                        <p:attrNameLst>
                                          <p:attrName>style.visibility</p:attrName>
                                        </p:attrNameLst>
                                      </p:cBhvr>
                                      <p:to>
                                        <p:strVal val="visible"/>
                                      </p:to>
                                    </p:set>
                                    <p:animEffect transition="in" filter="strips(downRight)">
                                      <p:cBhvr>
                                        <p:cTn id="31" dur="500"/>
                                        <p:tgtEl>
                                          <p:spTgt spid="661530"/>
                                        </p:tgtEl>
                                      </p:cBhvr>
                                    </p:animEffect>
                                  </p:childTnLst>
                                </p:cTn>
                              </p:par>
                            </p:childTnLst>
                          </p:cTn>
                        </p:par>
                        <p:par>
                          <p:cTn id="32" fill="hold">
                            <p:stCondLst>
                              <p:cond delay="4000"/>
                            </p:stCondLst>
                            <p:childTnLst>
                              <p:par>
                                <p:cTn id="33" presetID="18" presetClass="entr" presetSubtype="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downRight)">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661511"/>
                                        </p:tgtEl>
                                        <p:attrNameLst>
                                          <p:attrName>style.visibility</p:attrName>
                                        </p:attrNameLst>
                                      </p:cBhvr>
                                      <p:to>
                                        <p:strVal val="visible"/>
                                      </p:to>
                                    </p:set>
                                    <p:animEffect transition="in" filter="strips(downRight)">
                                      <p:cBhvr>
                                        <p:cTn id="40" dur="500"/>
                                        <p:tgtEl>
                                          <p:spTgt spid="661511"/>
                                        </p:tgtEl>
                                      </p:cBhvr>
                                    </p:animEffect>
                                  </p:childTnLst>
                                </p:cTn>
                              </p:par>
                            </p:childTnLst>
                          </p:cTn>
                        </p:par>
                        <p:par>
                          <p:cTn id="41" fill="hold" nodeType="afterGroup">
                            <p:stCondLst>
                              <p:cond delay="500"/>
                            </p:stCondLst>
                            <p:childTnLst>
                              <p:par>
                                <p:cTn id="42" presetID="18" presetClass="entr" presetSubtype="6" fill="hold" grpId="0" nodeType="afterEffect">
                                  <p:stCondLst>
                                    <p:cond delay="0"/>
                                  </p:stCondLst>
                                  <p:childTnLst>
                                    <p:set>
                                      <p:cBhvr>
                                        <p:cTn id="43" dur="1" fill="hold">
                                          <p:stCondLst>
                                            <p:cond delay="0"/>
                                          </p:stCondLst>
                                        </p:cTn>
                                        <p:tgtEl>
                                          <p:spTgt spid="661527"/>
                                        </p:tgtEl>
                                        <p:attrNameLst>
                                          <p:attrName>style.visibility</p:attrName>
                                        </p:attrNameLst>
                                      </p:cBhvr>
                                      <p:to>
                                        <p:strVal val="visible"/>
                                      </p:to>
                                    </p:set>
                                    <p:animEffect transition="in" filter="strips(downRight)">
                                      <p:cBhvr>
                                        <p:cTn id="44" dur="500"/>
                                        <p:tgtEl>
                                          <p:spTgt spid="661527"/>
                                        </p:tgtEl>
                                      </p:cBhvr>
                                    </p:animEffect>
                                  </p:childTnLst>
                                </p:cTn>
                              </p:par>
                              <p:par>
                                <p:cTn id="45" presetID="18" presetClass="entr" presetSubtype="6" fill="hold" grpId="0" nodeType="withEffect">
                                  <p:stCondLst>
                                    <p:cond delay="500"/>
                                  </p:stCondLst>
                                  <p:childTnLst>
                                    <p:set>
                                      <p:cBhvr>
                                        <p:cTn id="46" dur="1" fill="hold">
                                          <p:stCondLst>
                                            <p:cond delay="0"/>
                                          </p:stCondLst>
                                        </p:cTn>
                                        <p:tgtEl>
                                          <p:spTgt spid="661521"/>
                                        </p:tgtEl>
                                        <p:attrNameLst>
                                          <p:attrName>style.visibility</p:attrName>
                                        </p:attrNameLst>
                                      </p:cBhvr>
                                      <p:to>
                                        <p:strVal val="visible"/>
                                      </p:to>
                                    </p:set>
                                    <p:animEffect transition="in" filter="strips(downRight)">
                                      <p:cBhvr>
                                        <p:cTn id="47" dur="500"/>
                                        <p:tgtEl>
                                          <p:spTgt spid="661521"/>
                                        </p:tgtEl>
                                      </p:cBhvr>
                                    </p:animEffect>
                                  </p:childTnLst>
                                </p:cTn>
                              </p:par>
                            </p:childTnLst>
                          </p:cTn>
                        </p:par>
                        <p:par>
                          <p:cTn id="48" fill="hold" nodeType="afterGroup">
                            <p:stCondLst>
                              <p:cond delay="1500"/>
                            </p:stCondLst>
                            <p:childTnLst>
                              <p:par>
                                <p:cTn id="49" presetID="18" presetClass="entr" presetSubtype="6" fill="hold" grpId="0" nodeType="afterEffect">
                                  <p:stCondLst>
                                    <p:cond delay="0"/>
                                  </p:stCondLst>
                                  <p:childTnLst>
                                    <p:set>
                                      <p:cBhvr>
                                        <p:cTn id="50" dur="1" fill="hold">
                                          <p:stCondLst>
                                            <p:cond delay="0"/>
                                          </p:stCondLst>
                                        </p:cTn>
                                        <p:tgtEl>
                                          <p:spTgt spid="661520"/>
                                        </p:tgtEl>
                                        <p:attrNameLst>
                                          <p:attrName>style.visibility</p:attrName>
                                        </p:attrNameLst>
                                      </p:cBhvr>
                                      <p:to>
                                        <p:strVal val="visible"/>
                                      </p:to>
                                    </p:set>
                                    <p:animEffect transition="in" filter="strips(downRight)">
                                      <p:cBhvr>
                                        <p:cTn id="51" dur="500"/>
                                        <p:tgtEl>
                                          <p:spTgt spid="661520"/>
                                        </p:tgtEl>
                                      </p:cBhvr>
                                    </p:animEffect>
                                  </p:childTnLst>
                                </p:cTn>
                              </p:par>
                              <p:par>
                                <p:cTn id="52" presetID="18" presetClass="entr" presetSubtype="6" fill="hold" grpId="0" nodeType="withEffect">
                                  <p:stCondLst>
                                    <p:cond delay="500"/>
                                  </p:stCondLst>
                                  <p:childTnLst>
                                    <p:set>
                                      <p:cBhvr>
                                        <p:cTn id="53" dur="1" fill="hold">
                                          <p:stCondLst>
                                            <p:cond delay="0"/>
                                          </p:stCondLst>
                                        </p:cTn>
                                        <p:tgtEl>
                                          <p:spTgt spid="661522"/>
                                        </p:tgtEl>
                                        <p:attrNameLst>
                                          <p:attrName>style.visibility</p:attrName>
                                        </p:attrNameLst>
                                      </p:cBhvr>
                                      <p:to>
                                        <p:strVal val="visible"/>
                                      </p:to>
                                    </p:set>
                                    <p:animEffect transition="in" filter="strips(downRight)">
                                      <p:cBhvr>
                                        <p:cTn id="54" dur="500"/>
                                        <p:tgtEl>
                                          <p:spTgt spid="661522"/>
                                        </p:tgtEl>
                                      </p:cBhvr>
                                    </p:animEffect>
                                  </p:childTnLst>
                                </p:cTn>
                              </p:par>
                            </p:childTnLst>
                          </p:cTn>
                        </p:par>
                        <p:par>
                          <p:cTn id="55" fill="hold" nodeType="afterGroup">
                            <p:stCondLst>
                              <p:cond delay="2500"/>
                            </p:stCondLst>
                            <p:childTnLst>
                              <p:par>
                                <p:cTn id="56" presetID="18" presetClass="entr" presetSubtype="6" fill="hold" grpId="0" nodeType="afterEffect">
                                  <p:stCondLst>
                                    <p:cond delay="0"/>
                                  </p:stCondLst>
                                  <p:childTnLst>
                                    <p:set>
                                      <p:cBhvr>
                                        <p:cTn id="57" dur="1" fill="hold">
                                          <p:stCondLst>
                                            <p:cond delay="0"/>
                                          </p:stCondLst>
                                        </p:cTn>
                                        <p:tgtEl>
                                          <p:spTgt spid="661513"/>
                                        </p:tgtEl>
                                        <p:attrNameLst>
                                          <p:attrName>style.visibility</p:attrName>
                                        </p:attrNameLst>
                                      </p:cBhvr>
                                      <p:to>
                                        <p:strVal val="visible"/>
                                      </p:to>
                                    </p:set>
                                    <p:animEffect transition="in" filter="strips(downRight)">
                                      <p:cBhvr>
                                        <p:cTn id="58" dur="500"/>
                                        <p:tgtEl>
                                          <p:spTgt spid="661513"/>
                                        </p:tgtEl>
                                      </p:cBhvr>
                                    </p:animEffect>
                                  </p:childTnLst>
                                </p:cTn>
                              </p:par>
                            </p:childTnLst>
                          </p:cTn>
                        </p:par>
                        <p:par>
                          <p:cTn id="59" fill="hold" nodeType="afterGroup">
                            <p:stCondLst>
                              <p:cond delay="3000"/>
                            </p:stCondLst>
                            <p:childTnLst>
                              <p:par>
                                <p:cTn id="60" presetID="18" presetClass="entr" presetSubtype="6" fill="hold" grpId="0" nodeType="afterEffect">
                                  <p:stCondLst>
                                    <p:cond delay="0"/>
                                  </p:stCondLst>
                                  <p:childTnLst>
                                    <p:set>
                                      <p:cBhvr>
                                        <p:cTn id="61" dur="1" fill="hold">
                                          <p:stCondLst>
                                            <p:cond delay="0"/>
                                          </p:stCondLst>
                                        </p:cTn>
                                        <p:tgtEl>
                                          <p:spTgt spid="661514"/>
                                        </p:tgtEl>
                                        <p:attrNameLst>
                                          <p:attrName>style.visibility</p:attrName>
                                        </p:attrNameLst>
                                      </p:cBhvr>
                                      <p:to>
                                        <p:strVal val="visible"/>
                                      </p:to>
                                    </p:set>
                                    <p:animEffect transition="in" filter="strips(downRight)">
                                      <p:cBhvr>
                                        <p:cTn id="62" dur="500"/>
                                        <p:tgtEl>
                                          <p:spTgt spid="661514"/>
                                        </p:tgtEl>
                                      </p:cBhvr>
                                    </p:animEffect>
                                  </p:childTnLst>
                                </p:cTn>
                              </p:par>
                            </p:childTnLst>
                          </p:cTn>
                        </p:par>
                        <p:par>
                          <p:cTn id="63" fill="hold" nodeType="afterGroup">
                            <p:stCondLst>
                              <p:cond delay="3500"/>
                            </p:stCondLst>
                            <p:childTnLst>
                              <p:par>
                                <p:cTn id="64" presetID="18" presetClass="entr" presetSubtype="6" fill="hold" grpId="0" nodeType="afterEffect">
                                  <p:stCondLst>
                                    <p:cond delay="0"/>
                                  </p:stCondLst>
                                  <p:childTnLst>
                                    <p:set>
                                      <p:cBhvr>
                                        <p:cTn id="65" dur="1" fill="hold">
                                          <p:stCondLst>
                                            <p:cond delay="0"/>
                                          </p:stCondLst>
                                        </p:cTn>
                                        <p:tgtEl>
                                          <p:spTgt spid="661515"/>
                                        </p:tgtEl>
                                        <p:attrNameLst>
                                          <p:attrName>style.visibility</p:attrName>
                                        </p:attrNameLst>
                                      </p:cBhvr>
                                      <p:to>
                                        <p:strVal val="visible"/>
                                      </p:to>
                                    </p:set>
                                    <p:animEffect transition="in" filter="strips(downRight)">
                                      <p:cBhvr>
                                        <p:cTn id="66" dur="500"/>
                                        <p:tgtEl>
                                          <p:spTgt spid="661515"/>
                                        </p:tgtEl>
                                      </p:cBhvr>
                                    </p:animEffect>
                                  </p:childTnLst>
                                </p:cTn>
                              </p:par>
                            </p:childTnLst>
                          </p:cTn>
                        </p:par>
                        <p:par>
                          <p:cTn id="67" fill="hold" nodeType="afterGroup">
                            <p:stCondLst>
                              <p:cond delay="4000"/>
                            </p:stCondLst>
                            <p:childTnLst>
                              <p:par>
                                <p:cTn id="68" presetID="18" presetClass="entr" presetSubtype="6" fill="hold" grpId="0" nodeType="afterEffect">
                                  <p:stCondLst>
                                    <p:cond delay="0"/>
                                  </p:stCondLst>
                                  <p:childTnLst>
                                    <p:set>
                                      <p:cBhvr>
                                        <p:cTn id="69" dur="1" fill="hold">
                                          <p:stCondLst>
                                            <p:cond delay="0"/>
                                          </p:stCondLst>
                                        </p:cTn>
                                        <p:tgtEl>
                                          <p:spTgt spid="661516"/>
                                        </p:tgtEl>
                                        <p:attrNameLst>
                                          <p:attrName>style.visibility</p:attrName>
                                        </p:attrNameLst>
                                      </p:cBhvr>
                                      <p:to>
                                        <p:strVal val="visible"/>
                                      </p:to>
                                    </p:set>
                                    <p:animEffect transition="in" filter="strips(downRight)">
                                      <p:cBhvr>
                                        <p:cTn id="70" dur="500"/>
                                        <p:tgtEl>
                                          <p:spTgt spid="661516"/>
                                        </p:tgtEl>
                                      </p:cBhvr>
                                    </p:animEffect>
                                  </p:childTnLst>
                                </p:cTn>
                              </p:par>
                            </p:childTnLst>
                          </p:cTn>
                        </p:par>
                        <p:par>
                          <p:cTn id="71" fill="hold" nodeType="afterGroup">
                            <p:stCondLst>
                              <p:cond delay="4500"/>
                            </p:stCondLst>
                            <p:childTnLst>
                              <p:par>
                                <p:cTn id="72" presetID="18" presetClass="entr" presetSubtype="6" fill="hold" grpId="0" nodeType="afterEffect">
                                  <p:stCondLst>
                                    <p:cond delay="0"/>
                                  </p:stCondLst>
                                  <p:childTnLst>
                                    <p:set>
                                      <p:cBhvr>
                                        <p:cTn id="73" dur="1" fill="hold">
                                          <p:stCondLst>
                                            <p:cond delay="0"/>
                                          </p:stCondLst>
                                        </p:cTn>
                                        <p:tgtEl>
                                          <p:spTgt spid="661529"/>
                                        </p:tgtEl>
                                        <p:attrNameLst>
                                          <p:attrName>style.visibility</p:attrName>
                                        </p:attrNameLst>
                                      </p:cBhvr>
                                      <p:to>
                                        <p:strVal val="visible"/>
                                      </p:to>
                                    </p:set>
                                    <p:animEffect transition="in" filter="strips(downRight)">
                                      <p:cBhvr>
                                        <p:cTn id="74" dur="500"/>
                                        <p:tgtEl>
                                          <p:spTgt spid="66152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661510"/>
                                        </p:tgtEl>
                                        <p:attrNameLst>
                                          <p:attrName>style.visibility</p:attrName>
                                        </p:attrNameLst>
                                      </p:cBhvr>
                                      <p:to>
                                        <p:strVal val="visible"/>
                                      </p:to>
                                    </p:set>
                                    <p:animEffect transition="in" filter="strips(downRight)">
                                      <p:cBhvr>
                                        <p:cTn id="79" dur="500"/>
                                        <p:tgtEl>
                                          <p:spTgt spid="661510"/>
                                        </p:tgtEl>
                                      </p:cBhvr>
                                    </p:animEffect>
                                  </p:childTnLst>
                                </p:cTn>
                              </p:par>
                            </p:childTnLst>
                          </p:cTn>
                        </p:par>
                        <p:par>
                          <p:cTn id="80" fill="hold" nodeType="afterGroup">
                            <p:stCondLst>
                              <p:cond delay="500"/>
                            </p:stCondLst>
                            <p:childTnLst>
                              <p:par>
                                <p:cTn id="81" presetID="18" presetClass="entr" presetSubtype="6" fill="hold" grpId="0" nodeType="afterEffect">
                                  <p:stCondLst>
                                    <p:cond delay="0"/>
                                  </p:stCondLst>
                                  <p:childTnLst>
                                    <p:set>
                                      <p:cBhvr>
                                        <p:cTn id="82" dur="1" fill="hold">
                                          <p:stCondLst>
                                            <p:cond delay="0"/>
                                          </p:stCondLst>
                                        </p:cTn>
                                        <p:tgtEl>
                                          <p:spTgt spid="661528"/>
                                        </p:tgtEl>
                                        <p:attrNameLst>
                                          <p:attrName>style.visibility</p:attrName>
                                        </p:attrNameLst>
                                      </p:cBhvr>
                                      <p:to>
                                        <p:strVal val="visible"/>
                                      </p:to>
                                    </p:set>
                                    <p:animEffect transition="in" filter="strips(downRight)">
                                      <p:cBhvr>
                                        <p:cTn id="83" dur="500"/>
                                        <p:tgtEl>
                                          <p:spTgt spid="661528"/>
                                        </p:tgtEl>
                                      </p:cBhvr>
                                    </p:animEffect>
                                  </p:childTnLst>
                                </p:cTn>
                              </p:par>
                            </p:childTnLst>
                          </p:cTn>
                        </p:par>
                        <p:par>
                          <p:cTn id="84" fill="hold" nodeType="afterGroup">
                            <p:stCondLst>
                              <p:cond delay="1000"/>
                            </p:stCondLst>
                            <p:childTnLst>
                              <p:par>
                                <p:cTn id="85" presetID="18" presetClass="entr" presetSubtype="6" fill="hold" grpId="0" nodeType="afterEffect">
                                  <p:stCondLst>
                                    <p:cond delay="0"/>
                                  </p:stCondLst>
                                  <p:childTnLst>
                                    <p:set>
                                      <p:cBhvr>
                                        <p:cTn id="86" dur="1" fill="hold">
                                          <p:stCondLst>
                                            <p:cond delay="0"/>
                                          </p:stCondLst>
                                        </p:cTn>
                                        <p:tgtEl>
                                          <p:spTgt spid="661523"/>
                                        </p:tgtEl>
                                        <p:attrNameLst>
                                          <p:attrName>style.visibility</p:attrName>
                                        </p:attrNameLst>
                                      </p:cBhvr>
                                      <p:to>
                                        <p:strVal val="visible"/>
                                      </p:to>
                                    </p:set>
                                    <p:animEffect transition="in" filter="strips(downRight)">
                                      <p:cBhvr>
                                        <p:cTn id="87" dur="500"/>
                                        <p:tgtEl>
                                          <p:spTgt spid="661523"/>
                                        </p:tgtEl>
                                      </p:cBhvr>
                                    </p:animEffect>
                                  </p:childTnLst>
                                </p:cTn>
                              </p:par>
                            </p:childTnLst>
                          </p:cTn>
                        </p:par>
                        <p:par>
                          <p:cTn id="88" fill="hold" nodeType="afterGroup">
                            <p:stCondLst>
                              <p:cond delay="1500"/>
                            </p:stCondLst>
                            <p:childTnLst>
                              <p:par>
                                <p:cTn id="89" presetID="18" presetClass="entr" presetSubtype="6" fill="hold" grpId="0" nodeType="afterEffect">
                                  <p:stCondLst>
                                    <p:cond delay="0"/>
                                  </p:stCondLst>
                                  <p:childTnLst>
                                    <p:set>
                                      <p:cBhvr>
                                        <p:cTn id="90" dur="1" fill="hold">
                                          <p:stCondLst>
                                            <p:cond delay="0"/>
                                          </p:stCondLst>
                                        </p:cTn>
                                        <p:tgtEl>
                                          <p:spTgt spid="661524"/>
                                        </p:tgtEl>
                                        <p:attrNameLst>
                                          <p:attrName>style.visibility</p:attrName>
                                        </p:attrNameLst>
                                      </p:cBhvr>
                                      <p:to>
                                        <p:strVal val="visible"/>
                                      </p:to>
                                    </p:set>
                                    <p:animEffect transition="in" filter="strips(downRight)">
                                      <p:cBhvr>
                                        <p:cTn id="91" dur="500"/>
                                        <p:tgtEl>
                                          <p:spTgt spid="661524"/>
                                        </p:tgtEl>
                                      </p:cBhvr>
                                    </p:animEffect>
                                  </p:childTnLst>
                                </p:cTn>
                              </p:par>
                            </p:childTnLst>
                          </p:cTn>
                        </p:par>
                        <p:par>
                          <p:cTn id="92" fill="hold" nodeType="afterGroup">
                            <p:stCondLst>
                              <p:cond delay="2000"/>
                            </p:stCondLst>
                            <p:childTnLst>
                              <p:par>
                                <p:cTn id="93" presetID="18" presetClass="entr" presetSubtype="6" fill="hold" grpId="0" nodeType="afterEffect">
                                  <p:stCondLst>
                                    <p:cond delay="0"/>
                                  </p:stCondLst>
                                  <p:childTnLst>
                                    <p:set>
                                      <p:cBhvr>
                                        <p:cTn id="94" dur="1" fill="hold">
                                          <p:stCondLst>
                                            <p:cond delay="0"/>
                                          </p:stCondLst>
                                        </p:cTn>
                                        <p:tgtEl>
                                          <p:spTgt spid="661525"/>
                                        </p:tgtEl>
                                        <p:attrNameLst>
                                          <p:attrName>style.visibility</p:attrName>
                                        </p:attrNameLst>
                                      </p:cBhvr>
                                      <p:to>
                                        <p:strVal val="visible"/>
                                      </p:to>
                                    </p:set>
                                    <p:animEffect transition="in" filter="strips(downRight)">
                                      <p:cBhvr>
                                        <p:cTn id="95" dur="500"/>
                                        <p:tgtEl>
                                          <p:spTgt spid="661525"/>
                                        </p:tgtEl>
                                      </p:cBhvr>
                                    </p:animEffect>
                                  </p:childTnLst>
                                </p:cTn>
                              </p:par>
                            </p:childTnLst>
                          </p:cTn>
                        </p:par>
                        <p:par>
                          <p:cTn id="96" fill="hold" nodeType="afterGroup">
                            <p:stCondLst>
                              <p:cond delay="2500"/>
                            </p:stCondLst>
                            <p:childTnLst>
                              <p:par>
                                <p:cTn id="97" presetID="18" presetClass="entr" presetSubtype="6" fill="hold" grpId="0" nodeType="afterEffect">
                                  <p:stCondLst>
                                    <p:cond delay="0"/>
                                  </p:stCondLst>
                                  <p:childTnLst>
                                    <p:set>
                                      <p:cBhvr>
                                        <p:cTn id="98" dur="1" fill="hold">
                                          <p:stCondLst>
                                            <p:cond delay="0"/>
                                          </p:stCondLst>
                                        </p:cTn>
                                        <p:tgtEl>
                                          <p:spTgt spid="661526"/>
                                        </p:tgtEl>
                                        <p:attrNameLst>
                                          <p:attrName>style.visibility</p:attrName>
                                        </p:attrNameLst>
                                      </p:cBhvr>
                                      <p:to>
                                        <p:strVal val="visible"/>
                                      </p:to>
                                    </p:set>
                                    <p:animEffect transition="in" filter="strips(downRight)">
                                      <p:cBhvr>
                                        <p:cTn id="99" dur="500"/>
                                        <p:tgtEl>
                                          <p:spTgt spid="661526"/>
                                        </p:tgtEl>
                                      </p:cBhvr>
                                    </p:animEffect>
                                  </p:childTnLst>
                                </p:cTn>
                              </p:par>
                            </p:childTnLst>
                          </p:cTn>
                        </p:par>
                        <p:par>
                          <p:cTn id="100" fill="hold" nodeType="afterGroup">
                            <p:stCondLst>
                              <p:cond delay="3000"/>
                            </p:stCondLst>
                            <p:childTnLst>
                              <p:par>
                                <p:cTn id="101" presetID="18" presetClass="entr" presetSubtype="6" fill="hold" grpId="0" nodeType="afterEffect">
                                  <p:stCondLst>
                                    <p:cond delay="0"/>
                                  </p:stCondLst>
                                  <p:childTnLst>
                                    <p:set>
                                      <p:cBhvr>
                                        <p:cTn id="102" dur="1" fill="hold">
                                          <p:stCondLst>
                                            <p:cond delay="0"/>
                                          </p:stCondLst>
                                        </p:cTn>
                                        <p:tgtEl>
                                          <p:spTgt spid="661531"/>
                                        </p:tgtEl>
                                        <p:attrNameLst>
                                          <p:attrName>style.visibility</p:attrName>
                                        </p:attrNameLst>
                                      </p:cBhvr>
                                      <p:to>
                                        <p:strVal val="visible"/>
                                      </p:to>
                                    </p:set>
                                    <p:animEffect transition="in" filter="strips(downRight)">
                                      <p:cBhvr>
                                        <p:cTn id="103" dur="500"/>
                                        <p:tgtEl>
                                          <p:spTgt spid="66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9" grpId="0" animBg="1"/>
      <p:bldP spid="661510" grpId="0" animBg="1"/>
      <p:bldP spid="661511" grpId="0" animBg="1"/>
      <p:bldP spid="661512" grpId="0" animBg="1" autoUpdateAnimBg="0"/>
      <p:bldP spid="661513" grpId="0" animBg="1" autoUpdateAnimBg="0"/>
      <p:bldP spid="661514" grpId="0" animBg="1" autoUpdateAnimBg="0"/>
      <p:bldP spid="661515" grpId="0" animBg="1" autoUpdateAnimBg="0"/>
      <p:bldP spid="661516" grpId="0" animBg="1" autoUpdateAnimBg="0"/>
      <p:bldP spid="661517" grpId="0" animBg="1" autoUpdateAnimBg="0"/>
      <p:bldP spid="661518" grpId="0" animBg="1" autoUpdateAnimBg="0"/>
      <p:bldP spid="661519" grpId="0" animBg="1" autoUpdateAnimBg="0"/>
      <p:bldP spid="661520" grpId="0" animBg="1" autoUpdateAnimBg="0"/>
      <p:bldP spid="661521" grpId="0" animBg="1" autoUpdateAnimBg="0"/>
      <p:bldP spid="661522" grpId="0" animBg="1" autoUpdateAnimBg="0"/>
      <p:bldP spid="661523" grpId="0" animBg="1" autoUpdateAnimBg="0"/>
      <p:bldP spid="661524" grpId="0" animBg="1" autoUpdateAnimBg="0"/>
      <p:bldP spid="661525" grpId="0" animBg="1" autoUpdateAnimBg="0"/>
      <p:bldP spid="661526" grpId="0" animBg="1" autoUpdateAnimBg="0"/>
      <p:bldP spid="661527" grpId="0" autoUpdateAnimBg="0"/>
      <p:bldP spid="661528" grpId="0" autoUpdateAnimBg="0"/>
      <p:bldP spid="661529" grpId="0" animBg="1" autoUpdateAnimBg="0"/>
      <p:bldP spid="661530" grpId="0" animBg="1" autoUpdateAnimBg="0"/>
      <p:bldP spid="661531" grpId="0" autoUpdateAnimBg="0"/>
      <p:bldP spid="661532" grpId="0" autoUpdateAnimBg="0"/>
      <p:bldP spid="2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9" name="Rectangle 5"/>
          <p:cNvSpPr>
            <a:spLocks noChangeArrowheads="1"/>
          </p:cNvSpPr>
          <p:nvPr/>
        </p:nvSpPr>
        <p:spPr bwMode="auto">
          <a:xfrm>
            <a:off x="3195638" y="1242343"/>
            <a:ext cx="2286000" cy="3508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tr-TR" altLang="tr-TR" sz="1500" b="1" dirty="0">
                <a:solidFill>
                  <a:schemeClr val="tx2"/>
                </a:solidFill>
                <a:latin typeface="Arial" panose="020B0604020202020204" pitchFamily="34" charset="0"/>
                <a:cs typeface="Arial" panose="020B0604020202020204" pitchFamily="34" charset="0"/>
              </a:rPr>
              <a:t>İhracat Genel </a:t>
            </a:r>
            <a:r>
              <a:rPr lang="tr-TR" altLang="tr-TR" sz="1500" b="1" dirty="0" err="1">
                <a:solidFill>
                  <a:schemeClr val="tx2"/>
                </a:solidFill>
                <a:latin typeface="Arial" panose="020B0604020202020204" pitchFamily="34" charset="0"/>
                <a:cs typeface="Arial" panose="020B0604020202020204" pitchFamily="34" charset="0"/>
              </a:rPr>
              <a:t>Müd</a:t>
            </a:r>
            <a:r>
              <a:rPr lang="tr-TR" altLang="tr-TR" sz="1500" b="1" dirty="0">
                <a:solidFill>
                  <a:schemeClr val="tx2"/>
                </a:solidFill>
                <a:latin typeface="Arial" panose="020B0604020202020204" pitchFamily="34" charset="0"/>
                <a:cs typeface="Arial" panose="020B0604020202020204" pitchFamily="34" charset="0"/>
              </a:rPr>
              <a:t>.</a:t>
            </a:r>
            <a:endParaRPr lang="en-US" altLang="tr-TR" sz="1500" b="1" dirty="0">
              <a:solidFill>
                <a:schemeClr val="tx2"/>
              </a:solidFill>
              <a:latin typeface="Arial" panose="020B0604020202020204" pitchFamily="34" charset="0"/>
              <a:cs typeface="Arial" panose="020B0604020202020204" pitchFamily="34" charset="0"/>
            </a:endParaRPr>
          </a:p>
        </p:txBody>
      </p:sp>
      <p:sp>
        <p:nvSpPr>
          <p:cNvPr id="641030" name="AutoShape 6">
            <a:hlinkClick r:id="rId3" action="ppaction://hlinksldjump"/>
          </p:cNvPr>
          <p:cNvSpPr>
            <a:spLocks noChangeArrowheads="1"/>
          </p:cNvSpPr>
          <p:nvPr/>
        </p:nvSpPr>
        <p:spPr bwMode="auto">
          <a:xfrm>
            <a:off x="2862263" y="2499643"/>
            <a:ext cx="2952750" cy="1984375"/>
          </a:xfrm>
          <a:prstGeom prst="roundRect">
            <a:avLst>
              <a:gd name="adj" fmla="val 6005"/>
            </a:avLst>
          </a:prstGeom>
          <a:solidFill>
            <a:srgbClr val="FFFF00"/>
          </a:solidFill>
          <a:ln w="9525">
            <a:solidFill>
              <a:srgbClr val="FF0000"/>
            </a:solidFill>
            <a:round/>
            <a:headEnd/>
            <a:tailEnd/>
          </a:ln>
          <a:effectLst/>
        </p:spPr>
        <p:txBody>
          <a:bodyPr wrap="none" tIns="0" bIns="0"/>
          <a:lstStyle/>
          <a:p>
            <a:pPr algn="ctr"/>
            <a:r>
              <a:rPr lang="tr-TR" altLang="tr-TR" b="1" dirty="0">
                <a:solidFill>
                  <a:schemeClr val="bg2"/>
                </a:solidFill>
                <a:latin typeface="Arial" panose="020B0604020202020204" pitchFamily="34" charset="0"/>
                <a:cs typeface="Arial" panose="020B0604020202020204" pitchFamily="34" charset="0"/>
              </a:rPr>
              <a:t>DEĞERLENDİRME</a:t>
            </a:r>
            <a:endParaRPr lang="en-US" altLang="tr-TR" b="1" dirty="0">
              <a:solidFill>
                <a:schemeClr val="bg2"/>
              </a:solidFill>
              <a:latin typeface="Arial" panose="020B0604020202020204" pitchFamily="34" charset="0"/>
              <a:cs typeface="Arial" panose="020B0604020202020204" pitchFamily="34" charset="0"/>
            </a:endParaRPr>
          </a:p>
        </p:txBody>
      </p:sp>
      <p:sp>
        <p:nvSpPr>
          <p:cNvPr id="641031" name="Rectangle 7"/>
          <p:cNvSpPr>
            <a:spLocks noChangeArrowheads="1"/>
          </p:cNvSpPr>
          <p:nvPr/>
        </p:nvSpPr>
        <p:spPr bwMode="auto">
          <a:xfrm rot="5400000">
            <a:off x="4975226" y="3618830"/>
            <a:ext cx="1187450" cy="352425"/>
          </a:xfrm>
          <a:prstGeom prst="rect">
            <a:avLst/>
          </a:prstGeom>
          <a:solidFill>
            <a:srgbClr val="D00000"/>
          </a:solidFill>
          <a:ln w="9525">
            <a:solidFill>
              <a:srgbClr val="FF0000"/>
            </a:solidFill>
            <a:miter lim="800000"/>
            <a:headEnd/>
            <a:tailEnd/>
          </a:ln>
          <a:effectLst/>
        </p:spPr>
        <p:txBody>
          <a:bodyPr wrap="none" lIns="36000" tIns="0" rIns="0" bIns="0" anchor="ctr"/>
          <a:lstStyle/>
          <a:p>
            <a:pPr algn="ctr"/>
            <a:r>
              <a:rPr lang="tr-TR" altLang="tr-TR" sz="1600" b="1">
                <a:solidFill>
                  <a:schemeClr val="tx2"/>
                </a:solidFill>
                <a:latin typeface="Arial" panose="020B0604020202020204" pitchFamily="34" charset="0"/>
                <a:cs typeface="Arial" panose="020B0604020202020204" pitchFamily="34" charset="0"/>
              </a:rPr>
              <a:t>Red</a:t>
            </a:r>
            <a:endParaRPr lang="en-US" altLang="tr-TR" sz="1600" b="1">
              <a:solidFill>
                <a:schemeClr val="tx2"/>
              </a:solidFill>
              <a:latin typeface="Arial" panose="020B0604020202020204" pitchFamily="34" charset="0"/>
              <a:cs typeface="Arial" panose="020B0604020202020204" pitchFamily="34" charset="0"/>
            </a:endParaRPr>
          </a:p>
        </p:txBody>
      </p:sp>
      <p:sp>
        <p:nvSpPr>
          <p:cNvPr id="641032" name="Rectangle 8"/>
          <p:cNvSpPr>
            <a:spLocks noChangeArrowheads="1"/>
          </p:cNvSpPr>
          <p:nvPr/>
        </p:nvSpPr>
        <p:spPr bwMode="auto">
          <a:xfrm rot="-5400000">
            <a:off x="2515394" y="3619624"/>
            <a:ext cx="1187450" cy="350838"/>
          </a:xfrm>
          <a:prstGeom prst="rect">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pPr algn="ctr"/>
            <a:r>
              <a:rPr lang="tr-TR" altLang="tr-TR" sz="1600" b="1">
                <a:solidFill>
                  <a:schemeClr val="tx2"/>
                </a:solidFill>
                <a:latin typeface="Arial" panose="020B0604020202020204" pitchFamily="34" charset="0"/>
                <a:cs typeface="Arial" panose="020B0604020202020204" pitchFamily="34" charset="0"/>
              </a:rPr>
              <a:t>Onay</a:t>
            </a:r>
            <a:endParaRPr lang="en-US" altLang="tr-TR" sz="1600" b="1" dirty="0">
              <a:solidFill>
                <a:schemeClr val="tx2"/>
              </a:solidFill>
              <a:latin typeface="Arial" panose="020B0604020202020204" pitchFamily="34" charset="0"/>
              <a:cs typeface="Arial" panose="020B0604020202020204" pitchFamily="34" charset="0"/>
            </a:endParaRPr>
          </a:p>
        </p:txBody>
      </p:sp>
      <p:sp>
        <p:nvSpPr>
          <p:cNvPr id="641033" name="Rectangle 9"/>
          <p:cNvSpPr>
            <a:spLocks noChangeArrowheads="1"/>
          </p:cNvSpPr>
          <p:nvPr/>
        </p:nvSpPr>
        <p:spPr bwMode="auto">
          <a:xfrm>
            <a:off x="3195638" y="1877343"/>
            <a:ext cx="2286000" cy="3508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tr-TR" altLang="tr-TR" sz="1500" b="1">
                <a:solidFill>
                  <a:schemeClr val="tx2"/>
                </a:solidFill>
                <a:latin typeface="Arial" panose="020B0604020202020204" pitchFamily="34" charset="0"/>
                <a:cs typeface="Arial" panose="020B0604020202020204" pitchFamily="34" charset="0"/>
              </a:rPr>
              <a:t>Havale</a:t>
            </a:r>
            <a:endParaRPr lang="en-US" altLang="tr-TR" sz="1500" b="1">
              <a:solidFill>
                <a:schemeClr val="tx2"/>
              </a:solidFill>
              <a:latin typeface="Arial" panose="020B0604020202020204" pitchFamily="34" charset="0"/>
              <a:cs typeface="Arial" panose="020B0604020202020204" pitchFamily="34" charset="0"/>
            </a:endParaRPr>
          </a:p>
        </p:txBody>
      </p:sp>
      <p:sp>
        <p:nvSpPr>
          <p:cNvPr id="641034" name="Rectangle 10"/>
          <p:cNvSpPr>
            <a:spLocks noChangeArrowheads="1"/>
          </p:cNvSpPr>
          <p:nvPr/>
        </p:nvSpPr>
        <p:spPr bwMode="auto">
          <a:xfrm>
            <a:off x="6167438" y="1583655"/>
            <a:ext cx="2057400" cy="288925"/>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r>
              <a:rPr lang="tr-TR" altLang="tr-TR" sz="1500" b="1">
                <a:solidFill>
                  <a:schemeClr val="tx2"/>
                </a:solidFill>
                <a:latin typeface="Arial" panose="020B0604020202020204" pitchFamily="34" charset="0"/>
                <a:cs typeface="Arial" panose="020B0604020202020204" pitchFamily="34" charset="0"/>
              </a:rPr>
              <a:t>Daire Başkanı</a:t>
            </a:r>
            <a:endParaRPr lang="en-US" altLang="tr-TR" sz="1500">
              <a:solidFill>
                <a:schemeClr val="tx2"/>
              </a:solidFill>
              <a:latin typeface="Arial" panose="020B0604020202020204" pitchFamily="34" charset="0"/>
              <a:cs typeface="Arial" panose="020B0604020202020204" pitchFamily="34" charset="0"/>
            </a:endParaRPr>
          </a:p>
        </p:txBody>
      </p:sp>
      <p:sp>
        <p:nvSpPr>
          <p:cNvPr id="641035" name="Rectangle 11"/>
          <p:cNvSpPr>
            <a:spLocks noChangeArrowheads="1"/>
          </p:cNvSpPr>
          <p:nvPr/>
        </p:nvSpPr>
        <p:spPr bwMode="auto">
          <a:xfrm>
            <a:off x="6167438" y="1910680"/>
            <a:ext cx="2057400" cy="288925"/>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r>
              <a:rPr lang="tr-TR" altLang="tr-TR" sz="1500" b="1">
                <a:solidFill>
                  <a:schemeClr val="tx2"/>
                </a:solidFill>
                <a:latin typeface="Arial" panose="020B0604020202020204" pitchFamily="34" charset="0"/>
                <a:cs typeface="Arial" panose="020B0604020202020204" pitchFamily="34" charset="0"/>
              </a:rPr>
              <a:t>Şube Müdürü</a:t>
            </a:r>
            <a:endParaRPr lang="en-US" altLang="tr-TR" sz="1500">
              <a:solidFill>
                <a:schemeClr val="tx2"/>
              </a:solidFill>
              <a:latin typeface="Arial" panose="020B0604020202020204" pitchFamily="34" charset="0"/>
              <a:cs typeface="Arial" panose="020B0604020202020204" pitchFamily="34" charset="0"/>
            </a:endParaRPr>
          </a:p>
        </p:txBody>
      </p:sp>
      <p:sp>
        <p:nvSpPr>
          <p:cNvPr id="641036" name="Rectangle 12"/>
          <p:cNvSpPr>
            <a:spLocks noChangeArrowheads="1"/>
          </p:cNvSpPr>
          <p:nvPr/>
        </p:nvSpPr>
        <p:spPr bwMode="auto">
          <a:xfrm>
            <a:off x="6167438" y="2237705"/>
            <a:ext cx="2057400" cy="288925"/>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r>
              <a:rPr lang="tr-TR" altLang="tr-TR" sz="1500" b="1">
                <a:solidFill>
                  <a:schemeClr val="tx2"/>
                </a:solidFill>
                <a:latin typeface="Arial" panose="020B0604020202020204" pitchFamily="34" charset="0"/>
                <a:cs typeface="Arial" panose="020B0604020202020204" pitchFamily="34" charset="0"/>
              </a:rPr>
              <a:t>Uzman</a:t>
            </a:r>
            <a:endParaRPr lang="en-US" altLang="tr-TR" sz="1500">
              <a:solidFill>
                <a:schemeClr val="tx2"/>
              </a:solidFill>
              <a:latin typeface="Arial" panose="020B0604020202020204" pitchFamily="34" charset="0"/>
              <a:cs typeface="Arial" panose="020B0604020202020204" pitchFamily="34" charset="0"/>
            </a:endParaRPr>
          </a:p>
        </p:txBody>
      </p:sp>
      <p:cxnSp>
        <p:nvCxnSpPr>
          <p:cNvPr id="641038" name="AutoShape 14"/>
          <p:cNvCxnSpPr>
            <a:cxnSpLocks noChangeShapeType="1"/>
            <a:stCxn id="641033" idx="2"/>
            <a:endCxn id="641030" idx="0"/>
          </p:cNvCxnSpPr>
          <p:nvPr/>
        </p:nvCxnSpPr>
        <p:spPr bwMode="auto">
          <a:xfrm>
            <a:off x="4338638" y="2228180"/>
            <a:ext cx="0" cy="271463"/>
          </a:xfrm>
          <a:prstGeom prst="straightConnector1">
            <a:avLst/>
          </a:prstGeom>
          <a:ln>
            <a:solidFill>
              <a:srgbClr val="0070C0"/>
            </a:solid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641039" name="Rectangle 15"/>
          <p:cNvSpPr>
            <a:spLocks noChangeArrowheads="1"/>
          </p:cNvSpPr>
          <p:nvPr/>
        </p:nvSpPr>
        <p:spPr bwMode="auto">
          <a:xfrm>
            <a:off x="3309938" y="3202906"/>
            <a:ext cx="2057400" cy="265112"/>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pPr algn="ctr"/>
            <a:r>
              <a:rPr lang="tr-TR" altLang="tr-TR" sz="1500" b="1">
                <a:solidFill>
                  <a:schemeClr val="tx2"/>
                </a:solidFill>
                <a:latin typeface="Arial" panose="020B0604020202020204" pitchFamily="34" charset="0"/>
                <a:cs typeface="Arial" panose="020B0604020202020204" pitchFamily="34" charset="0"/>
              </a:rPr>
              <a:t>Şube Müdürü</a:t>
            </a:r>
            <a:endParaRPr lang="en-US" altLang="tr-TR" sz="1500" b="1">
              <a:solidFill>
                <a:schemeClr val="tx2"/>
              </a:solidFill>
              <a:latin typeface="Arial" panose="020B0604020202020204" pitchFamily="34" charset="0"/>
              <a:cs typeface="Arial" panose="020B0604020202020204" pitchFamily="34" charset="0"/>
            </a:endParaRPr>
          </a:p>
        </p:txBody>
      </p:sp>
      <p:sp>
        <p:nvSpPr>
          <p:cNvPr id="641040" name="Rectangle 16"/>
          <p:cNvSpPr>
            <a:spLocks noChangeArrowheads="1"/>
          </p:cNvSpPr>
          <p:nvPr/>
        </p:nvSpPr>
        <p:spPr bwMode="auto">
          <a:xfrm>
            <a:off x="3309938" y="3509294"/>
            <a:ext cx="2057400" cy="265112"/>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pPr algn="ctr"/>
            <a:r>
              <a:rPr lang="tr-TR" altLang="tr-TR" sz="1500" b="1">
                <a:solidFill>
                  <a:schemeClr val="tx2"/>
                </a:solidFill>
                <a:latin typeface="Arial" panose="020B0604020202020204" pitchFamily="34" charset="0"/>
                <a:cs typeface="Arial" panose="020B0604020202020204" pitchFamily="34" charset="0"/>
              </a:rPr>
              <a:t>Daire Başkanı</a:t>
            </a:r>
            <a:endParaRPr lang="en-US" altLang="tr-TR" sz="1500">
              <a:solidFill>
                <a:schemeClr val="tx2"/>
              </a:solidFill>
              <a:latin typeface="Arial" panose="020B0604020202020204" pitchFamily="34" charset="0"/>
              <a:cs typeface="Arial" panose="020B0604020202020204" pitchFamily="34" charset="0"/>
            </a:endParaRPr>
          </a:p>
        </p:txBody>
      </p:sp>
      <p:sp>
        <p:nvSpPr>
          <p:cNvPr id="641041" name="Rectangle 17"/>
          <p:cNvSpPr>
            <a:spLocks noChangeArrowheads="1"/>
          </p:cNvSpPr>
          <p:nvPr/>
        </p:nvSpPr>
        <p:spPr bwMode="auto">
          <a:xfrm>
            <a:off x="3309938" y="3815681"/>
            <a:ext cx="2057400" cy="265112"/>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pPr algn="ctr"/>
            <a:r>
              <a:rPr lang="tr-TR" altLang="tr-TR" sz="1500" b="1" dirty="0">
                <a:solidFill>
                  <a:schemeClr val="tx2"/>
                </a:solidFill>
                <a:latin typeface="Arial" panose="020B0604020202020204" pitchFamily="34" charset="0"/>
                <a:cs typeface="Arial" panose="020B0604020202020204" pitchFamily="34" charset="0"/>
              </a:rPr>
              <a:t>Genel Müdür Yrd.</a:t>
            </a:r>
            <a:endParaRPr lang="en-US" altLang="tr-TR" sz="1500" b="1" dirty="0">
              <a:solidFill>
                <a:schemeClr val="tx2"/>
              </a:solidFill>
              <a:latin typeface="Arial" panose="020B0604020202020204" pitchFamily="34" charset="0"/>
              <a:cs typeface="Arial" panose="020B0604020202020204" pitchFamily="34" charset="0"/>
            </a:endParaRPr>
          </a:p>
        </p:txBody>
      </p:sp>
      <p:sp>
        <p:nvSpPr>
          <p:cNvPr id="641042" name="Rectangle 18"/>
          <p:cNvSpPr>
            <a:spLocks noChangeArrowheads="1"/>
          </p:cNvSpPr>
          <p:nvPr/>
        </p:nvSpPr>
        <p:spPr bwMode="auto">
          <a:xfrm>
            <a:off x="3309938" y="4122068"/>
            <a:ext cx="2057400" cy="265112"/>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pPr algn="ctr"/>
            <a:r>
              <a:rPr lang="tr-TR" altLang="tr-TR" sz="1500" b="1" dirty="0">
                <a:solidFill>
                  <a:schemeClr val="tx2"/>
                </a:solidFill>
                <a:latin typeface="Arial" panose="020B0604020202020204" pitchFamily="34" charset="0"/>
                <a:cs typeface="Arial" panose="020B0604020202020204" pitchFamily="34" charset="0"/>
              </a:rPr>
              <a:t>Genel Müdür</a:t>
            </a:r>
            <a:endParaRPr lang="en-US" altLang="tr-TR" sz="1500" b="1" dirty="0">
              <a:solidFill>
                <a:schemeClr val="tx2"/>
              </a:solidFill>
              <a:latin typeface="Arial" panose="020B0604020202020204" pitchFamily="34" charset="0"/>
              <a:cs typeface="Arial" panose="020B0604020202020204" pitchFamily="34" charset="0"/>
            </a:endParaRPr>
          </a:p>
        </p:txBody>
      </p:sp>
      <p:sp>
        <p:nvSpPr>
          <p:cNvPr id="641043" name="Rectangle 19"/>
          <p:cNvSpPr>
            <a:spLocks noChangeArrowheads="1"/>
          </p:cNvSpPr>
          <p:nvPr/>
        </p:nvSpPr>
        <p:spPr bwMode="auto">
          <a:xfrm>
            <a:off x="2932113" y="2896518"/>
            <a:ext cx="2813050" cy="265112"/>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36000" tIns="0" rIns="0" bIns="0" anchor="ctr"/>
          <a:lstStyle/>
          <a:p>
            <a:pPr algn="ctr"/>
            <a:r>
              <a:rPr lang="tr-TR" altLang="tr-TR" sz="1500" b="1">
                <a:solidFill>
                  <a:schemeClr val="tx2"/>
                </a:solidFill>
                <a:latin typeface="Arial" panose="020B0604020202020204" pitchFamily="34" charset="0"/>
                <a:cs typeface="Arial" panose="020B0604020202020204" pitchFamily="34" charset="0"/>
              </a:rPr>
              <a:t>Uzman</a:t>
            </a:r>
            <a:endParaRPr lang="en-US" altLang="tr-TR" sz="1500" b="1">
              <a:solidFill>
                <a:schemeClr val="tx2"/>
              </a:solidFill>
              <a:latin typeface="Arial" panose="020B0604020202020204" pitchFamily="34" charset="0"/>
              <a:cs typeface="Arial" panose="020B0604020202020204" pitchFamily="34" charset="0"/>
            </a:endParaRPr>
          </a:p>
        </p:txBody>
      </p:sp>
      <p:sp>
        <p:nvSpPr>
          <p:cNvPr id="641044" name="Rectangle 20"/>
          <p:cNvSpPr>
            <a:spLocks noChangeArrowheads="1"/>
          </p:cNvSpPr>
          <p:nvPr/>
        </p:nvSpPr>
        <p:spPr bwMode="auto">
          <a:xfrm>
            <a:off x="6202363" y="3607718"/>
            <a:ext cx="2074862" cy="3508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tr-TR" altLang="tr-TR" sz="1500" b="1">
                <a:solidFill>
                  <a:schemeClr val="tx2"/>
                </a:solidFill>
                <a:latin typeface="Arial" panose="020B0604020202020204" pitchFamily="34" charset="0"/>
                <a:cs typeface="Arial" panose="020B0604020202020204" pitchFamily="34" charset="0"/>
              </a:rPr>
              <a:t>Firmaya Bildirim</a:t>
            </a:r>
            <a:endParaRPr lang="en-US" altLang="tr-TR" sz="1500" b="1">
              <a:solidFill>
                <a:schemeClr val="tx2"/>
              </a:solidFill>
              <a:latin typeface="Arial" panose="020B0604020202020204" pitchFamily="34" charset="0"/>
              <a:cs typeface="Arial" panose="020B0604020202020204" pitchFamily="34" charset="0"/>
            </a:endParaRPr>
          </a:p>
        </p:txBody>
      </p:sp>
      <p:grpSp>
        <p:nvGrpSpPr>
          <p:cNvPr id="3" name="Grup 2"/>
          <p:cNvGrpSpPr/>
          <p:nvPr/>
        </p:nvGrpSpPr>
        <p:grpSpPr>
          <a:xfrm>
            <a:off x="395288" y="4842793"/>
            <a:ext cx="8274050" cy="1106487"/>
            <a:chOff x="395288" y="4842793"/>
            <a:chExt cx="8274050" cy="1106487"/>
          </a:xfrm>
        </p:grpSpPr>
        <p:sp>
          <p:nvSpPr>
            <p:cNvPr id="66585" name="Rectangle 4"/>
            <p:cNvSpPr>
              <a:spLocks noChangeArrowheads="1"/>
            </p:cNvSpPr>
            <p:nvPr/>
          </p:nvSpPr>
          <p:spPr bwMode="auto">
            <a:xfrm>
              <a:off x="395288" y="4842793"/>
              <a:ext cx="8274050" cy="1106487"/>
            </a:xfrm>
            <a:prstGeom prst="rect">
              <a:avLst/>
            </a:prstGeom>
            <a:solidFill>
              <a:srgbClr val="00B050"/>
            </a:solidFill>
            <a:ln w="9525">
              <a:solidFill>
                <a:srgbClr val="000000"/>
              </a:solidFill>
              <a:miter lim="800000"/>
              <a:headEnd/>
              <a:tailEnd/>
            </a:ln>
            <a:effectLst>
              <a:prstShdw prst="shdw17" dist="17961" dir="2700000">
                <a:srgbClr val="000000"/>
              </a:prstShdw>
            </a:effectLst>
          </p:spPr>
          <p:txBody>
            <a:bodyPr wrap="none" lIns="36000" tIns="0" rIns="0" bIns="0"/>
            <a:lstStyle/>
            <a:p>
              <a:pPr algn="ctr"/>
              <a:r>
                <a:rPr lang="tr-TR" altLang="tr-TR" b="1" dirty="0">
                  <a:solidFill>
                    <a:schemeClr val="tx2"/>
                  </a:solidFill>
                  <a:latin typeface="Arial" panose="020B0604020202020204" pitchFamily="34" charset="0"/>
                  <a:cs typeface="Arial" panose="020B0604020202020204" pitchFamily="34" charset="0"/>
                </a:rPr>
                <a:t>ONAY</a:t>
              </a:r>
              <a:endParaRPr lang="en-US" altLang="tr-TR" b="1" dirty="0">
                <a:solidFill>
                  <a:schemeClr val="tx2"/>
                </a:solidFill>
                <a:latin typeface="Arial" panose="020B0604020202020204" pitchFamily="34" charset="0"/>
                <a:cs typeface="Arial" panose="020B0604020202020204" pitchFamily="34" charset="0"/>
              </a:endParaRPr>
            </a:p>
          </p:txBody>
        </p:sp>
        <p:sp>
          <p:nvSpPr>
            <p:cNvPr id="66586" name="Rectangle 22"/>
            <p:cNvSpPr>
              <a:spLocks noChangeArrowheads="1"/>
            </p:cNvSpPr>
            <p:nvPr/>
          </p:nvSpPr>
          <p:spPr bwMode="auto">
            <a:xfrm>
              <a:off x="520701" y="5123434"/>
              <a:ext cx="2038350" cy="732299"/>
            </a:xfrm>
            <a:prstGeom prst="rect">
              <a:avLst/>
            </a:prstGeom>
            <a:solidFill>
              <a:srgbClr val="00B0F0"/>
            </a:solidFill>
            <a:ln w="9525">
              <a:solidFill>
                <a:schemeClr val="tx1"/>
              </a:solidFill>
              <a:miter lim="800000"/>
              <a:headEnd/>
              <a:tailEnd/>
            </a:ln>
            <a:effectLst/>
          </p:spPr>
          <p:txBody>
            <a:bodyPr wrap="none" tIns="0"/>
            <a:lstStyle/>
            <a:p>
              <a:pPr algn="ctr"/>
              <a:r>
                <a:rPr lang="tr-TR" altLang="tr-TR" sz="1300" b="1" dirty="0">
                  <a:solidFill>
                    <a:schemeClr val="tx2"/>
                  </a:solidFill>
                  <a:latin typeface="Arial" panose="020B0604020202020204" pitchFamily="34" charset="0"/>
                  <a:cs typeface="Arial" panose="020B0604020202020204" pitchFamily="34" charset="0"/>
                </a:rPr>
                <a:t>Gümrük İdareleri.</a:t>
              </a:r>
              <a:endParaRPr lang="en-US" altLang="tr-TR" sz="1300" b="1" dirty="0">
                <a:solidFill>
                  <a:schemeClr val="tx2"/>
                </a:solidFill>
                <a:latin typeface="Arial" panose="020B0604020202020204" pitchFamily="34" charset="0"/>
                <a:cs typeface="Arial" panose="020B0604020202020204" pitchFamily="34" charset="0"/>
              </a:endParaRPr>
            </a:p>
          </p:txBody>
        </p:sp>
        <p:sp>
          <p:nvSpPr>
            <p:cNvPr id="66587" name="Rectangle 23"/>
            <p:cNvSpPr>
              <a:spLocks noChangeArrowheads="1"/>
            </p:cNvSpPr>
            <p:nvPr/>
          </p:nvSpPr>
          <p:spPr bwMode="auto">
            <a:xfrm>
              <a:off x="571501" y="5404076"/>
              <a:ext cx="1898650" cy="396114"/>
            </a:xfrm>
            <a:prstGeom prst="rect">
              <a:avLst/>
            </a:prstGeom>
            <a:solidFill>
              <a:srgbClr val="CCFFFF"/>
            </a:solidFill>
            <a:ln w="9525">
              <a:solidFill>
                <a:schemeClr val="tx1"/>
              </a:solidFill>
              <a:miter lim="800000"/>
              <a:headEnd/>
              <a:tailEnd/>
            </a:ln>
            <a:effectLst/>
          </p:spPr>
          <p:txBody>
            <a:bodyPr lIns="36000" tIns="0" rIns="0" bIns="0" anchor="ctr"/>
            <a:lstStyle/>
            <a:p>
              <a:pPr algn="ctr"/>
              <a:r>
                <a:rPr lang="tr-TR" altLang="tr-TR" sz="1100" b="1" dirty="0">
                  <a:solidFill>
                    <a:schemeClr val="bg2"/>
                  </a:solidFill>
                  <a:latin typeface="Arial" panose="020B0604020202020204" pitchFamily="34" charset="0"/>
                  <a:cs typeface="Arial" panose="020B0604020202020204" pitchFamily="34" charset="0"/>
                </a:rPr>
                <a:t>Gümrükleme ile ilgili işlemler</a:t>
              </a:r>
              <a:endParaRPr lang="en-US" altLang="tr-TR" sz="1100" b="1" dirty="0">
                <a:solidFill>
                  <a:schemeClr val="bg2"/>
                </a:solidFill>
                <a:latin typeface="Arial" panose="020B0604020202020204" pitchFamily="34" charset="0"/>
                <a:cs typeface="Arial" panose="020B0604020202020204" pitchFamily="34" charset="0"/>
              </a:endParaRPr>
            </a:p>
          </p:txBody>
        </p:sp>
        <p:sp>
          <p:nvSpPr>
            <p:cNvPr id="66588" name="Rectangle 25"/>
            <p:cNvSpPr>
              <a:spLocks noChangeArrowheads="1"/>
            </p:cNvSpPr>
            <p:nvPr/>
          </p:nvSpPr>
          <p:spPr bwMode="auto">
            <a:xfrm>
              <a:off x="2655888" y="5123434"/>
              <a:ext cx="1905000" cy="732299"/>
            </a:xfrm>
            <a:prstGeom prst="rect">
              <a:avLst/>
            </a:prstGeom>
            <a:solidFill>
              <a:srgbClr val="00B0F0"/>
            </a:solidFill>
            <a:ln w="9525" algn="ctr">
              <a:solidFill>
                <a:schemeClr val="tx1"/>
              </a:solidFill>
              <a:miter lim="800000"/>
              <a:headEnd/>
              <a:tailEnd/>
            </a:ln>
            <a:effectLst/>
          </p:spPr>
          <p:txBody>
            <a:bodyPr wrap="none" tIns="0"/>
            <a:lstStyle/>
            <a:p>
              <a:pPr algn="ctr"/>
              <a:r>
                <a:rPr lang="tr-TR" altLang="tr-TR" sz="1400" b="1" dirty="0">
                  <a:solidFill>
                    <a:schemeClr val="tx2"/>
                  </a:solidFill>
                  <a:latin typeface="Arial" panose="020B0604020202020204" pitchFamily="34" charset="0"/>
                  <a:cs typeface="Arial" panose="020B0604020202020204" pitchFamily="34" charset="0"/>
                </a:rPr>
                <a:t>Bölge Müdürlükleri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66589" name="Rectangle 26"/>
            <p:cNvSpPr>
              <a:spLocks noChangeArrowheads="1"/>
            </p:cNvSpPr>
            <p:nvPr/>
          </p:nvSpPr>
          <p:spPr bwMode="auto">
            <a:xfrm>
              <a:off x="2732088" y="5404076"/>
              <a:ext cx="1773238" cy="396114"/>
            </a:xfrm>
            <a:prstGeom prst="rect">
              <a:avLst/>
            </a:prstGeom>
            <a:solidFill>
              <a:srgbClr val="CCFFFF"/>
            </a:solidFill>
            <a:ln w="9525" algn="ctr">
              <a:solidFill>
                <a:schemeClr val="tx1"/>
              </a:solidFill>
              <a:miter lim="800000"/>
              <a:headEnd/>
              <a:tailEnd/>
            </a:ln>
            <a:effectLst/>
          </p:spPr>
          <p:txBody>
            <a:bodyPr wrap="none" tIns="0" anchor="ctr"/>
            <a:lstStyle/>
            <a:p>
              <a:pPr algn="ctr"/>
              <a:r>
                <a:rPr lang="tr-TR" altLang="tr-TR" sz="1100" b="1" dirty="0">
                  <a:solidFill>
                    <a:schemeClr val="bg2"/>
                  </a:solidFill>
                  <a:latin typeface="Arial" panose="020B0604020202020204" pitchFamily="34" charset="0"/>
                  <a:cs typeface="Arial" panose="020B0604020202020204" pitchFamily="34" charset="0"/>
                </a:rPr>
                <a:t>Bütün Belgeleri Görme ve </a:t>
              </a:r>
            </a:p>
            <a:p>
              <a:pPr algn="ctr"/>
              <a:r>
                <a:rPr lang="tr-TR" altLang="tr-TR" sz="1100" b="1" dirty="0">
                  <a:solidFill>
                    <a:schemeClr val="bg2"/>
                  </a:solidFill>
                  <a:latin typeface="Arial" panose="020B0604020202020204" pitchFamily="34" charset="0"/>
                  <a:cs typeface="Arial" panose="020B0604020202020204" pitchFamily="34" charset="0"/>
                </a:rPr>
                <a:t>Kapatma İşlemleri</a:t>
              </a:r>
              <a:endParaRPr lang="en-US" altLang="tr-TR" sz="1100" b="1" dirty="0">
                <a:solidFill>
                  <a:schemeClr val="bg2"/>
                </a:solidFill>
                <a:latin typeface="Arial" panose="020B0604020202020204" pitchFamily="34" charset="0"/>
                <a:cs typeface="Arial" panose="020B0604020202020204" pitchFamily="34" charset="0"/>
              </a:endParaRPr>
            </a:p>
          </p:txBody>
        </p:sp>
        <p:sp>
          <p:nvSpPr>
            <p:cNvPr id="66590" name="Rectangle 28"/>
            <p:cNvSpPr>
              <a:spLocks noChangeArrowheads="1"/>
            </p:cNvSpPr>
            <p:nvPr/>
          </p:nvSpPr>
          <p:spPr bwMode="auto">
            <a:xfrm>
              <a:off x="4652963" y="5123434"/>
              <a:ext cx="1905000" cy="732299"/>
            </a:xfrm>
            <a:prstGeom prst="rect">
              <a:avLst/>
            </a:prstGeom>
            <a:solidFill>
              <a:srgbClr val="00B0F0"/>
            </a:solidFill>
            <a:ln w="9525" algn="ctr">
              <a:solidFill>
                <a:schemeClr val="tx1"/>
              </a:solidFill>
              <a:miter lim="800000"/>
              <a:headEnd/>
              <a:tailEnd/>
            </a:ln>
            <a:effectLst/>
          </p:spPr>
          <p:txBody>
            <a:bodyPr wrap="none" tIns="0"/>
            <a:lstStyle/>
            <a:p>
              <a:pPr algn="ctr"/>
              <a:r>
                <a:rPr lang="tr-TR" altLang="tr-TR" sz="1400" b="1" dirty="0">
                  <a:solidFill>
                    <a:schemeClr val="tx2"/>
                  </a:solidFill>
                  <a:latin typeface="Arial" panose="020B0604020202020204" pitchFamily="34" charset="0"/>
                  <a:cs typeface="Arial" panose="020B0604020202020204" pitchFamily="34" charset="0"/>
                </a:rPr>
                <a:t>Firma</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66591" name="Rectangle 29"/>
            <p:cNvSpPr>
              <a:spLocks noChangeArrowheads="1"/>
            </p:cNvSpPr>
            <p:nvPr/>
          </p:nvSpPr>
          <p:spPr bwMode="auto">
            <a:xfrm>
              <a:off x="4703763" y="5404076"/>
              <a:ext cx="1773238" cy="396114"/>
            </a:xfrm>
            <a:prstGeom prst="rect">
              <a:avLst/>
            </a:prstGeom>
            <a:solidFill>
              <a:srgbClr val="CCFFFF"/>
            </a:solidFill>
            <a:ln w="9525" algn="ctr">
              <a:solidFill>
                <a:schemeClr val="tx1"/>
              </a:solidFill>
              <a:miter lim="800000"/>
              <a:headEnd/>
              <a:tailEnd/>
            </a:ln>
            <a:effectLst/>
          </p:spPr>
          <p:txBody>
            <a:bodyPr lIns="36000" tIns="0" rIns="0" bIns="0" anchor="ctr"/>
            <a:lstStyle/>
            <a:p>
              <a:pPr algn="ctr"/>
              <a:r>
                <a:rPr lang="tr-TR" altLang="tr-TR" sz="1100" b="1" dirty="0">
                  <a:solidFill>
                    <a:schemeClr val="bg2"/>
                  </a:solidFill>
                  <a:latin typeface="Arial" panose="020B0604020202020204" pitchFamily="34" charset="0"/>
                  <a:cs typeface="Arial" panose="020B0604020202020204" pitchFamily="34" charset="0"/>
                </a:rPr>
                <a:t>Belgelerini Takip ve Revize Müracaatı</a:t>
              </a:r>
              <a:endParaRPr lang="en-US" altLang="tr-TR" sz="1100" b="1" dirty="0">
                <a:solidFill>
                  <a:schemeClr val="bg2"/>
                </a:solidFill>
                <a:latin typeface="Arial" panose="020B0604020202020204" pitchFamily="34" charset="0"/>
                <a:cs typeface="Arial" panose="020B0604020202020204" pitchFamily="34" charset="0"/>
              </a:endParaRPr>
            </a:p>
          </p:txBody>
        </p:sp>
        <p:sp>
          <p:nvSpPr>
            <p:cNvPr id="66592" name="Rectangle 31"/>
            <p:cNvSpPr>
              <a:spLocks noChangeArrowheads="1"/>
            </p:cNvSpPr>
            <p:nvPr/>
          </p:nvSpPr>
          <p:spPr bwMode="auto">
            <a:xfrm>
              <a:off x="6648451" y="5123434"/>
              <a:ext cx="1905000" cy="732299"/>
            </a:xfrm>
            <a:prstGeom prst="rect">
              <a:avLst/>
            </a:prstGeom>
            <a:solidFill>
              <a:srgbClr val="00B0F0"/>
            </a:solidFill>
            <a:ln w="9525" algn="ctr">
              <a:solidFill>
                <a:schemeClr val="tx1"/>
              </a:solidFill>
              <a:miter lim="800000"/>
              <a:headEnd/>
              <a:tailEnd/>
            </a:ln>
            <a:effectLst/>
          </p:spPr>
          <p:txBody>
            <a:bodyPr wrap="none" tIns="0"/>
            <a:lstStyle/>
            <a:p>
              <a:pPr algn="ctr"/>
              <a:r>
                <a:rPr lang="tr-TR" altLang="tr-TR" sz="1400" b="1" dirty="0">
                  <a:solidFill>
                    <a:schemeClr val="tx2"/>
                  </a:solidFill>
                  <a:latin typeface="Arial" panose="020B0604020202020204" pitchFamily="34" charset="0"/>
                  <a:cs typeface="Arial" panose="020B0604020202020204" pitchFamily="34" charset="0"/>
                </a:rPr>
                <a:t>Denetim Birimleri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66593" name="Rectangle 32"/>
            <p:cNvSpPr>
              <a:spLocks noChangeArrowheads="1"/>
            </p:cNvSpPr>
            <p:nvPr/>
          </p:nvSpPr>
          <p:spPr bwMode="auto">
            <a:xfrm>
              <a:off x="6724651" y="5404076"/>
              <a:ext cx="1773238" cy="396114"/>
            </a:xfrm>
            <a:prstGeom prst="rect">
              <a:avLst/>
            </a:prstGeom>
            <a:solidFill>
              <a:srgbClr val="CCFFFF"/>
            </a:solidFill>
            <a:ln w="9525" algn="ctr">
              <a:solidFill>
                <a:schemeClr val="tx1"/>
              </a:solidFill>
              <a:miter lim="800000"/>
              <a:headEnd/>
              <a:tailEnd/>
            </a:ln>
            <a:effectLst/>
          </p:spPr>
          <p:txBody>
            <a:bodyPr lIns="36000" tIns="0" rIns="0" bIns="0" anchor="ctr"/>
            <a:lstStyle/>
            <a:p>
              <a:pPr algn="ctr"/>
              <a:r>
                <a:rPr lang="tr-TR" altLang="tr-TR" sz="1100" b="1" dirty="0">
                  <a:solidFill>
                    <a:schemeClr val="bg2"/>
                  </a:solidFill>
                  <a:latin typeface="Arial" panose="020B0604020202020204" pitchFamily="34" charset="0"/>
                  <a:cs typeface="Arial" panose="020B0604020202020204" pitchFamily="34" charset="0"/>
                </a:rPr>
                <a:t>Tüm Belgeleri ve Bilgileri Görme Yetkisi</a:t>
              </a:r>
              <a:endParaRPr lang="en-US" altLang="tr-TR" sz="1100" b="1" dirty="0">
                <a:solidFill>
                  <a:schemeClr val="bg2"/>
                </a:solidFill>
                <a:latin typeface="Arial" panose="020B0604020202020204" pitchFamily="34" charset="0"/>
                <a:cs typeface="Arial" panose="020B0604020202020204" pitchFamily="34" charset="0"/>
              </a:endParaRPr>
            </a:p>
          </p:txBody>
        </p:sp>
      </p:grpSp>
      <p:cxnSp>
        <p:nvCxnSpPr>
          <p:cNvPr id="641058" name="AutoShape 34"/>
          <p:cNvCxnSpPr>
            <a:cxnSpLocks noChangeShapeType="1"/>
            <a:stCxn id="641032" idx="1"/>
            <a:endCxn id="66585" idx="0"/>
          </p:cNvCxnSpPr>
          <p:nvPr/>
        </p:nvCxnSpPr>
        <p:spPr bwMode="auto">
          <a:xfrm rot="16200000" flipH="1">
            <a:off x="3605213" y="3904580"/>
            <a:ext cx="430212" cy="1423988"/>
          </a:xfrm>
          <a:prstGeom prst="bentConnector3">
            <a:avLst>
              <a:gd name="adj1" fmla="val 49815"/>
            </a:avLst>
          </a:prstGeom>
          <a:noFill/>
          <a:ln w="28575">
            <a:solidFill>
              <a:srgbClr val="0070C0"/>
            </a:solidFill>
            <a:miter lim="800000"/>
            <a:headEnd/>
            <a:tailEnd type="triangle" w="med" len="med"/>
          </a:ln>
          <a:effectLst/>
        </p:spPr>
      </p:cxnSp>
      <p:cxnSp>
        <p:nvCxnSpPr>
          <p:cNvPr id="641059" name="AutoShape 35"/>
          <p:cNvCxnSpPr>
            <a:cxnSpLocks noChangeShapeType="1"/>
            <a:stCxn id="641029" idx="2"/>
            <a:endCxn id="641033" idx="0"/>
          </p:cNvCxnSpPr>
          <p:nvPr/>
        </p:nvCxnSpPr>
        <p:spPr bwMode="auto">
          <a:xfrm>
            <a:off x="4338638" y="1593180"/>
            <a:ext cx="0" cy="284163"/>
          </a:xfrm>
          <a:prstGeom prst="straightConnector1">
            <a:avLst/>
          </a:prstGeom>
          <a:ln>
            <a:solidFill>
              <a:srgbClr val="0070C0"/>
            </a:solid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cxnSp>
      <p:sp>
        <p:nvSpPr>
          <p:cNvPr id="641061" name="Rectangle 37"/>
          <p:cNvSpPr>
            <a:spLocks noChangeArrowheads="1"/>
          </p:cNvSpPr>
          <p:nvPr/>
        </p:nvSpPr>
        <p:spPr bwMode="auto">
          <a:xfrm>
            <a:off x="666750" y="1259805"/>
            <a:ext cx="1601788" cy="288925"/>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500" b="1" dirty="0">
                <a:solidFill>
                  <a:schemeClr val="tx2"/>
                </a:solidFill>
                <a:latin typeface="Arial" panose="020B0604020202020204" pitchFamily="34" charset="0"/>
                <a:cs typeface="Arial" panose="020B0604020202020204" pitchFamily="34" charset="0"/>
              </a:rPr>
              <a:t>Başvuru</a:t>
            </a:r>
            <a:endParaRPr lang="en-US" altLang="tr-TR" sz="1500" dirty="0">
              <a:solidFill>
                <a:schemeClr val="tx2"/>
              </a:solidFill>
              <a:latin typeface="Arial" panose="020B0604020202020204" pitchFamily="34" charset="0"/>
              <a:cs typeface="Arial" panose="020B0604020202020204" pitchFamily="34" charset="0"/>
            </a:endParaRPr>
          </a:p>
        </p:txBody>
      </p:sp>
      <p:sp>
        <p:nvSpPr>
          <p:cNvPr id="66581" name="Rectangle 42"/>
          <p:cNvSpPr>
            <a:spLocks noGrp="1" noChangeArrowheads="1"/>
          </p:cNvSpPr>
          <p:nvPr>
            <p:ph type="title" idx="4294967295"/>
          </p:nvPr>
        </p:nvSpPr>
        <p:spPr>
          <a:xfrm>
            <a:off x="1979712" y="133350"/>
            <a:ext cx="7164288" cy="476250"/>
          </a:xfrm>
        </p:spPr>
        <p:txBody>
          <a:bodyPr>
            <a:normAutofit fontScale="90000"/>
          </a:bodyPr>
          <a:lstStyle/>
          <a:p>
            <a:r>
              <a:rPr lang="tr-TR" altLang="tr-TR" dirty="0">
                <a:solidFill>
                  <a:schemeClr val="bg2"/>
                </a:solidFill>
              </a:rPr>
              <a:t>DYS Uygulaması İşleyişi (-II-)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44</a:t>
            </a:fld>
            <a:endParaRPr lang="en-US" dirty="0"/>
          </a:p>
        </p:txBody>
      </p:sp>
      <p:sp>
        <p:nvSpPr>
          <p:cNvPr id="641067" name="Line 43"/>
          <p:cNvSpPr>
            <a:spLocks noChangeShapeType="1"/>
          </p:cNvSpPr>
          <p:nvPr/>
        </p:nvSpPr>
        <p:spPr bwMode="auto">
          <a:xfrm flipV="1">
            <a:off x="2295524" y="1425619"/>
            <a:ext cx="900113" cy="5636"/>
          </a:xfrm>
          <a:prstGeom prst="line">
            <a:avLst/>
          </a:prstGeom>
          <a:ln>
            <a:solidFill>
              <a:srgbClr val="0070C0"/>
            </a:solid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tr-TR">
              <a:solidFill>
                <a:schemeClr val="tx2"/>
              </a:solidFill>
              <a:latin typeface="Arial" panose="020B0604020202020204" pitchFamily="34" charset="0"/>
              <a:cs typeface="Arial" panose="020B0604020202020204" pitchFamily="34" charset="0"/>
            </a:endParaRPr>
          </a:p>
        </p:txBody>
      </p:sp>
      <p:sp>
        <p:nvSpPr>
          <p:cNvPr id="641072" name="Line 48"/>
          <p:cNvSpPr>
            <a:spLocks noChangeShapeType="1"/>
          </p:cNvSpPr>
          <p:nvPr/>
        </p:nvSpPr>
        <p:spPr bwMode="auto">
          <a:xfrm>
            <a:off x="5508625" y="2063080"/>
            <a:ext cx="647700" cy="0"/>
          </a:xfrm>
          <a:prstGeom prst="line">
            <a:avLst/>
          </a:prstGeom>
          <a:ln>
            <a:solidFill>
              <a:srgbClr val="0070C0"/>
            </a:solid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endParaRPr lang="tr-TR">
              <a:solidFill>
                <a:schemeClr val="tx2"/>
              </a:solidFill>
              <a:latin typeface="Arial" panose="020B0604020202020204" pitchFamily="34" charset="0"/>
              <a:cs typeface="Arial" panose="020B0604020202020204" pitchFamily="34" charset="0"/>
            </a:endParaRPr>
          </a:p>
        </p:txBody>
      </p:sp>
      <p:sp>
        <p:nvSpPr>
          <p:cNvPr id="641073" name="Line 49"/>
          <p:cNvSpPr>
            <a:spLocks noChangeShapeType="1"/>
          </p:cNvSpPr>
          <p:nvPr/>
        </p:nvSpPr>
        <p:spPr bwMode="auto">
          <a:xfrm>
            <a:off x="5746750" y="3763293"/>
            <a:ext cx="431800" cy="0"/>
          </a:xfrm>
          <a:prstGeom prst="line">
            <a:avLst/>
          </a:prstGeom>
          <a:ln>
            <a:solidFill>
              <a:srgbClr val="0070C0"/>
            </a:solid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endParaRPr lang="tr-TR">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706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41061"/>
                                        </p:tgtEl>
                                        <p:attrNameLst>
                                          <p:attrName>style.visibility</p:attrName>
                                        </p:attrNameLst>
                                      </p:cBhvr>
                                      <p:to>
                                        <p:strVal val="visible"/>
                                      </p:to>
                                    </p:set>
                                    <p:animEffect transition="in" filter="strips(downRight)">
                                      <p:cBhvr>
                                        <p:cTn id="7" dur="500"/>
                                        <p:tgtEl>
                                          <p:spTgt spid="641061"/>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41067"/>
                                        </p:tgtEl>
                                        <p:attrNameLst>
                                          <p:attrName>style.visibility</p:attrName>
                                        </p:attrNameLst>
                                      </p:cBhvr>
                                      <p:to>
                                        <p:strVal val="visible"/>
                                      </p:to>
                                    </p:set>
                                    <p:animEffect transition="in" filter="strips(downRight)">
                                      <p:cBhvr>
                                        <p:cTn id="11" dur="500"/>
                                        <p:tgtEl>
                                          <p:spTgt spid="641067"/>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41029"/>
                                        </p:tgtEl>
                                        <p:attrNameLst>
                                          <p:attrName>style.visibility</p:attrName>
                                        </p:attrNameLst>
                                      </p:cBhvr>
                                      <p:to>
                                        <p:strVal val="visible"/>
                                      </p:to>
                                    </p:set>
                                    <p:animEffect transition="in" filter="strips(downRight)">
                                      <p:cBhvr>
                                        <p:cTn id="15" dur="500"/>
                                        <p:tgtEl>
                                          <p:spTgt spid="641029"/>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641059"/>
                                        </p:tgtEl>
                                        <p:attrNameLst>
                                          <p:attrName>style.visibility</p:attrName>
                                        </p:attrNameLst>
                                      </p:cBhvr>
                                      <p:to>
                                        <p:strVal val="visible"/>
                                      </p:to>
                                    </p:set>
                                    <p:animEffect transition="in" filter="strips(downRight)">
                                      <p:cBhvr>
                                        <p:cTn id="19" dur="500"/>
                                        <p:tgtEl>
                                          <p:spTgt spid="641059"/>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41033"/>
                                        </p:tgtEl>
                                        <p:attrNameLst>
                                          <p:attrName>style.visibility</p:attrName>
                                        </p:attrNameLst>
                                      </p:cBhvr>
                                      <p:to>
                                        <p:strVal val="visible"/>
                                      </p:to>
                                    </p:set>
                                    <p:animEffect transition="in" filter="strips(downRight)">
                                      <p:cBhvr>
                                        <p:cTn id="23" dur="500"/>
                                        <p:tgtEl>
                                          <p:spTgt spid="641033"/>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41072"/>
                                        </p:tgtEl>
                                        <p:attrNameLst>
                                          <p:attrName>style.visibility</p:attrName>
                                        </p:attrNameLst>
                                      </p:cBhvr>
                                      <p:to>
                                        <p:strVal val="visible"/>
                                      </p:to>
                                    </p:set>
                                    <p:animEffect transition="in" filter="strips(downRight)">
                                      <p:cBhvr>
                                        <p:cTn id="27" dur="500"/>
                                        <p:tgtEl>
                                          <p:spTgt spid="641072"/>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41034"/>
                                        </p:tgtEl>
                                        <p:attrNameLst>
                                          <p:attrName>style.visibility</p:attrName>
                                        </p:attrNameLst>
                                      </p:cBhvr>
                                      <p:to>
                                        <p:strVal val="visible"/>
                                      </p:to>
                                    </p:set>
                                    <p:animEffect transition="in" filter="strips(downRight)">
                                      <p:cBhvr>
                                        <p:cTn id="31" dur="500"/>
                                        <p:tgtEl>
                                          <p:spTgt spid="641034"/>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41035"/>
                                        </p:tgtEl>
                                        <p:attrNameLst>
                                          <p:attrName>style.visibility</p:attrName>
                                        </p:attrNameLst>
                                      </p:cBhvr>
                                      <p:to>
                                        <p:strVal val="visible"/>
                                      </p:to>
                                    </p:set>
                                    <p:animEffect transition="in" filter="strips(downRight)">
                                      <p:cBhvr>
                                        <p:cTn id="35" dur="500"/>
                                        <p:tgtEl>
                                          <p:spTgt spid="641035"/>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41036"/>
                                        </p:tgtEl>
                                        <p:attrNameLst>
                                          <p:attrName>style.visibility</p:attrName>
                                        </p:attrNameLst>
                                      </p:cBhvr>
                                      <p:to>
                                        <p:strVal val="visible"/>
                                      </p:to>
                                    </p:set>
                                    <p:animEffect transition="in" filter="strips(downRight)">
                                      <p:cBhvr>
                                        <p:cTn id="39" dur="500"/>
                                        <p:tgtEl>
                                          <p:spTgt spid="641036"/>
                                        </p:tgtEl>
                                      </p:cBhvr>
                                    </p:animEffect>
                                  </p:childTnLst>
                                </p:cTn>
                              </p:par>
                            </p:childTnLst>
                          </p:cTn>
                        </p:par>
                        <p:par>
                          <p:cTn id="40" fill="hold" nodeType="afterGroup">
                            <p:stCondLst>
                              <p:cond delay="4500"/>
                            </p:stCondLst>
                            <p:childTnLst>
                              <p:par>
                                <p:cTn id="41" presetID="18" presetClass="entr" presetSubtype="6" fill="hold" nodeType="afterEffect">
                                  <p:stCondLst>
                                    <p:cond delay="0"/>
                                  </p:stCondLst>
                                  <p:childTnLst>
                                    <p:set>
                                      <p:cBhvr>
                                        <p:cTn id="42" dur="1" fill="hold">
                                          <p:stCondLst>
                                            <p:cond delay="0"/>
                                          </p:stCondLst>
                                        </p:cTn>
                                        <p:tgtEl>
                                          <p:spTgt spid="641038"/>
                                        </p:tgtEl>
                                        <p:attrNameLst>
                                          <p:attrName>style.visibility</p:attrName>
                                        </p:attrNameLst>
                                      </p:cBhvr>
                                      <p:to>
                                        <p:strVal val="visible"/>
                                      </p:to>
                                    </p:set>
                                    <p:animEffect transition="in" filter="strips(downRight)">
                                      <p:cBhvr>
                                        <p:cTn id="43" dur="500"/>
                                        <p:tgtEl>
                                          <p:spTgt spid="641038"/>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41030"/>
                                        </p:tgtEl>
                                        <p:attrNameLst>
                                          <p:attrName>style.visibility</p:attrName>
                                        </p:attrNameLst>
                                      </p:cBhvr>
                                      <p:to>
                                        <p:strVal val="visible"/>
                                      </p:to>
                                    </p:set>
                                    <p:animEffect transition="in" filter="strips(downRight)">
                                      <p:cBhvr>
                                        <p:cTn id="47" dur="500"/>
                                        <p:tgtEl>
                                          <p:spTgt spid="641030"/>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641043"/>
                                        </p:tgtEl>
                                        <p:attrNameLst>
                                          <p:attrName>style.visibility</p:attrName>
                                        </p:attrNameLst>
                                      </p:cBhvr>
                                      <p:to>
                                        <p:strVal val="visible"/>
                                      </p:to>
                                    </p:set>
                                    <p:animEffect transition="in" filter="strips(downRight)">
                                      <p:cBhvr>
                                        <p:cTn id="51" dur="500"/>
                                        <p:tgtEl>
                                          <p:spTgt spid="641043"/>
                                        </p:tgtEl>
                                      </p:cBhvr>
                                    </p:animEffect>
                                  </p:childTnLst>
                                </p:cTn>
                              </p:par>
                            </p:childTnLst>
                          </p:cTn>
                        </p:par>
                        <p:par>
                          <p:cTn id="52" fill="hold" nodeType="afterGroup">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641039"/>
                                        </p:tgtEl>
                                        <p:attrNameLst>
                                          <p:attrName>style.visibility</p:attrName>
                                        </p:attrNameLst>
                                      </p:cBhvr>
                                      <p:to>
                                        <p:strVal val="visible"/>
                                      </p:to>
                                    </p:set>
                                    <p:animEffect transition="in" filter="strips(downRight)">
                                      <p:cBhvr>
                                        <p:cTn id="55" dur="500"/>
                                        <p:tgtEl>
                                          <p:spTgt spid="641039"/>
                                        </p:tgtEl>
                                      </p:cBhvr>
                                    </p:animEffect>
                                  </p:childTnLst>
                                </p:cTn>
                              </p:par>
                            </p:childTnLst>
                          </p:cTn>
                        </p:par>
                        <p:par>
                          <p:cTn id="56" fill="hold" nodeType="afterGroup">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641040"/>
                                        </p:tgtEl>
                                        <p:attrNameLst>
                                          <p:attrName>style.visibility</p:attrName>
                                        </p:attrNameLst>
                                      </p:cBhvr>
                                      <p:to>
                                        <p:strVal val="visible"/>
                                      </p:to>
                                    </p:set>
                                    <p:animEffect transition="in" filter="strips(downRight)">
                                      <p:cBhvr>
                                        <p:cTn id="59" dur="500"/>
                                        <p:tgtEl>
                                          <p:spTgt spid="641040"/>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641041"/>
                                        </p:tgtEl>
                                        <p:attrNameLst>
                                          <p:attrName>style.visibility</p:attrName>
                                        </p:attrNameLst>
                                      </p:cBhvr>
                                      <p:to>
                                        <p:strVal val="visible"/>
                                      </p:to>
                                    </p:set>
                                    <p:animEffect transition="in" filter="strips(downRight)">
                                      <p:cBhvr>
                                        <p:cTn id="63" dur="500"/>
                                        <p:tgtEl>
                                          <p:spTgt spid="641041"/>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641042"/>
                                        </p:tgtEl>
                                        <p:attrNameLst>
                                          <p:attrName>style.visibility</p:attrName>
                                        </p:attrNameLst>
                                      </p:cBhvr>
                                      <p:to>
                                        <p:strVal val="visible"/>
                                      </p:to>
                                    </p:set>
                                    <p:animEffect transition="in" filter="strips(downRight)">
                                      <p:cBhvr>
                                        <p:cTn id="67" dur="500"/>
                                        <p:tgtEl>
                                          <p:spTgt spid="641042"/>
                                        </p:tgtEl>
                                      </p:cBhvr>
                                    </p:animEffect>
                                  </p:childTnLst>
                                </p:cTn>
                              </p:par>
                            </p:childTnLst>
                          </p:cTn>
                        </p:par>
                        <p:par>
                          <p:cTn id="68" fill="hold" nodeType="afterGroup">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641031"/>
                                        </p:tgtEl>
                                        <p:attrNameLst>
                                          <p:attrName>style.visibility</p:attrName>
                                        </p:attrNameLst>
                                      </p:cBhvr>
                                      <p:to>
                                        <p:strVal val="visible"/>
                                      </p:to>
                                    </p:set>
                                    <p:animEffect transition="in" filter="strips(downRight)">
                                      <p:cBhvr>
                                        <p:cTn id="71" dur="500"/>
                                        <p:tgtEl>
                                          <p:spTgt spid="641031"/>
                                        </p:tgtEl>
                                      </p:cBhvr>
                                    </p:animEffect>
                                  </p:childTnLst>
                                </p:cTn>
                              </p:par>
                            </p:childTnLst>
                          </p:cTn>
                        </p:par>
                        <p:par>
                          <p:cTn id="72" fill="hold" nodeType="afterGroup">
                            <p:stCondLst>
                              <p:cond delay="8500"/>
                            </p:stCondLst>
                            <p:childTnLst>
                              <p:par>
                                <p:cTn id="73" presetID="18" presetClass="entr" presetSubtype="6" fill="hold" grpId="0" nodeType="afterEffect">
                                  <p:stCondLst>
                                    <p:cond delay="0"/>
                                  </p:stCondLst>
                                  <p:childTnLst>
                                    <p:set>
                                      <p:cBhvr>
                                        <p:cTn id="74" dur="1" fill="hold">
                                          <p:stCondLst>
                                            <p:cond delay="0"/>
                                          </p:stCondLst>
                                        </p:cTn>
                                        <p:tgtEl>
                                          <p:spTgt spid="641073"/>
                                        </p:tgtEl>
                                        <p:attrNameLst>
                                          <p:attrName>style.visibility</p:attrName>
                                        </p:attrNameLst>
                                      </p:cBhvr>
                                      <p:to>
                                        <p:strVal val="visible"/>
                                      </p:to>
                                    </p:set>
                                    <p:animEffect transition="in" filter="strips(downRight)">
                                      <p:cBhvr>
                                        <p:cTn id="75" dur="500"/>
                                        <p:tgtEl>
                                          <p:spTgt spid="641073"/>
                                        </p:tgtEl>
                                      </p:cBhvr>
                                    </p:animEffect>
                                  </p:childTnLst>
                                </p:cTn>
                              </p:par>
                            </p:childTnLst>
                          </p:cTn>
                        </p:par>
                        <p:par>
                          <p:cTn id="76" fill="hold" nodeType="afterGroup">
                            <p:stCondLst>
                              <p:cond delay="9000"/>
                            </p:stCondLst>
                            <p:childTnLst>
                              <p:par>
                                <p:cTn id="77" presetID="18" presetClass="entr" presetSubtype="6" fill="hold" grpId="0" nodeType="afterEffect">
                                  <p:stCondLst>
                                    <p:cond delay="0"/>
                                  </p:stCondLst>
                                  <p:childTnLst>
                                    <p:set>
                                      <p:cBhvr>
                                        <p:cTn id="78" dur="1" fill="hold">
                                          <p:stCondLst>
                                            <p:cond delay="0"/>
                                          </p:stCondLst>
                                        </p:cTn>
                                        <p:tgtEl>
                                          <p:spTgt spid="641044"/>
                                        </p:tgtEl>
                                        <p:attrNameLst>
                                          <p:attrName>style.visibility</p:attrName>
                                        </p:attrNameLst>
                                      </p:cBhvr>
                                      <p:to>
                                        <p:strVal val="visible"/>
                                      </p:to>
                                    </p:set>
                                    <p:animEffect transition="in" filter="strips(downRight)">
                                      <p:cBhvr>
                                        <p:cTn id="79" dur="500"/>
                                        <p:tgtEl>
                                          <p:spTgt spid="641044"/>
                                        </p:tgtEl>
                                      </p:cBhvr>
                                    </p:animEffect>
                                  </p:childTnLst>
                                </p:cTn>
                              </p:par>
                            </p:childTnLst>
                          </p:cTn>
                        </p:par>
                        <p:par>
                          <p:cTn id="80" fill="hold" nodeType="afterGroup">
                            <p:stCondLst>
                              <p:cond delay="9500"/>
                            </p:stCondLst>
                            <p:childTnLst>
                              <p:par>
                                <p:cTn id="81" presetID="18" presetClass="entr" presetSubtype="6" fill="hold" grpId="0" nodeType="afterEffect">
                                  <p:stCondLst>
                                    <p:cond delay="0"/>
                                  </p:stCondLst>
                                  <p:childTnLst>
                                    <p:set>
                                      <p:cBhvr>
                                        <p:cTn id="82" dur="1" fill="hold">
                                          <p:stCondLst>
                                            <p:cond delay="0"/>
                                          </p:stCondLst>
                                        </p:cTn>
                                        <p:tgtEl>
                                          <p:spTgt spid="641032"/>
                                        </p:tgtEl>
                                        <p:attrNameLst>
                                          <p:attrName>style.visibility</p:attrName>
                                        </p:attrNameLst>
                                      </p:cBhvr>
                                      <p:to>
                                        <p:strVal val="visible"/>
                                      </p:to>
                                    </p:set>
                                    <p:animEffect transition="in" filter="strips(downRight)">
                                      <p:cBhvr>
                                        <p:cTn id="83" dur="500"/>
                                        <p:tgtEl>
                                          <p:spTgt spid="641032"/>
                                        </p:tgtEl>
                                      </p:cBhvr>
                                    </p:animEffect>
                                  </p:childTnLst>
                                </p:cTn>
                              </p:par>
                            </p:childTnLst>
                          </p:cTn>
                        </p:par>
                        <p:par>
                          <p:cTn id="84" fill="hold" nodeType="afterGroup">
                            <p:stCondLst>
                              <p:cond delay="10000"/>
                            </p:stCondLst>
                            <p:childTnLst>
                              <p:par>
                                <p:cTn id="85" presetID="18" presetClass="entr" presetSubtype="6" fill="hold" nodeType="afterEffect">
                                  <p:stCondLst>
                                    <p:cond delay="0"/>
                                  </p:stCondLst>
                                  <p:childTnLst>
                                    <p:set>
                                      <p:cBhvr>
                                        <p:cTn id="86" dur="1" fill="hold">
                                          <p:stCondLst>
                                            <p:cond delay="0"/>
                                          </p:stCondLst>
                                        </p:cTn>
                                        <p:tgtEl>
                                          <p:spTgt spid="641058"/>
                                        </p:tgtEl>
                                        <p:attrNameLst>
                                          <p:attrName>style.visibility</p:attrName>
                                        </p:attrNameLst>
                                      </p:cBhvr>
                                      <p:to>
                                        <p:strVal val="visible"/>
                                      </p:to>
                                    </p:set>
                                    <p:animEffect transition="in" filter="strips(downRight)">
                                      <p:cBhvr>
                                        <p:cTn id="87" dur="500"/>
                                        <p:tgtEl>
                                          <p:spTgt spid="641058"/>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strips(downRight)">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9" grpId="0" animBg="1" autoUpdateAnimBg="0"/>
      <p:bldP spid="641030" grpId="0" animBg="1" autoUpdateAnimBg="0"/>
      <p:bldP spid="641031" grpId="0" animBg="1" autoUpdateAnimBg="0"/>
      <p:bldP spid="641032" grpId="0" animBg="1" autoUpdateAnimBg="0"/>
      <p:bldP spid="641033" grpId="0" animBg="1" autoUpdateAnimBg="0"/>
      <p:bldP spid="641034" grpId="0" animBg="1" autoUpdateAnimBg="0"/>
      <p:bldP spid="641035" grpId="0" animBg="1" autoUpdateAnimBg="0"/>
      <p:bldP spid="641036" grpId="0" animBg="1" autoUpdateAnimBg="0"/>
      <p:bldP spid="641039" grpId="0" animBg="1" autoUpdateAnimBg="0"/>
      <p:bldP spid="641040" grpId="0" animBg="1" autoUpdateAnimBg="0"/>
      <p:bldP spid="641041" grpId="0" animBg="1" autoUpdateAnimBg="0"/>
      <p:bldP spid="641042" grpId="0" animBg="1" autoUpdateAnimBg="0"/>
      <p:bldP spid="641043" grpId="0" animBg="1" autoUpdateAnimBg="0"/>
      <p:bldP spid="641044" grpId="0" animBg="1" autoUpdateAnimBg="0"/>
      <p:bldP spid="641061" grpId="0" animBg="1" autoUpdateAnimBg="0"/>
      <p:bldP spid="641067" grpId="0" animBg="1"/>
      <p:bldP spid="641072" grpId="0" animBg="1"/>
      <p:bldP spid="64107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a:solidFill>
                  <a:schemeClr val="bg2"/>
                </a:solidFill>
              </a:rPr>
              <a:t>DİİB İhracat Taahhüt Kapatma</a:t>
            </a:r>
            <a:endParaRPr lang="tr-TR" altLang="tr-TR" dirty="0">
              <a:solidFill>
                <a:schemeClr val="bg2"/>
              </a:solidFill>
            </a:endParaRPr>
          </a:p>
        </p:txBody>
      </p:sp>
      <p:sp>
        <p:nvSpPr>
          <p:cNvPr id="81923" name="Rectangle 3"/>
          <p:cNvSpPr>
            <a:spLocks noGrp="1" noChangeArrowheads="1"/>
          </p:cNvSpPr>
          <p:nvPr>
            <p:ph idx="4294967295"/>
          </p:nvPr>
        </p:nvSpPr>
        <p:spPr>
          <a:xfrm>
            <a:off x="395536" y="1412777"/>
            <a:ext cx="8034089" cy="4176464"/>
          </a:xfrm>
        </p:spPr>
        <p:txBody>
          <a:bodyPr>
            <a:normAutofit/>
          </a:bodyPr>
          <a:lstStyle/>
          <a:p>
            <a:r>
              <a:rPr lang="tr-TR" altLang="tr-TR" sz="2800" b="0" dirty="0">
                <a:solidFill>
                  <a:srgbClr val="002060"/>
                </a:solidFill>
              </a:rPr>
              <a:t>Kapatma için gerekli belgeler</a:t>
            </a:r>
          </a:p>
          <a:p>
            <a:r>
              <a:rPr lang="tr-TR" altLang="tr-TR" sz="2800" b="0" dirty="0">
                <a:solidFill>
                  <a:srgbClr val="002060"/>
                </a:solidFill>
              </a:rPr>
              <a:t>Kapatma için müracaat süresi</a:t>
            </a:r>
          </a:p>
          <a:p>
            <a:r>
              <a:rPr lang="tr-TR" altLang="tr-TR" sz="2800" b="0" dirty="0">
                <a:solidFill>
                  <a:srgbClr val="002060"/>
                </a:solidFill>
              </a:rPr>
              <a:t>Kapatmada Bölge Müdürlüklerinin rolü</a:t>
            </a:r>
          </a:p>
          <a:p>
            <a:r>
              <a:rPr lang="tr-TR" altLang="tr-TR" sz="2800" b="0" dirty="0">
                <a:solidFill>
                  <a:srgbClr val="002060"/>
                </a:solidFill>
              </a:rPr>
              <a:t>Kapatma işleminin sonucu</a:t>
            </a:r>
          </a:p>
          <a:p>
            <a:r>
              <a:rPr lang="tr-TR" altLang="tr-TR" sz="2800" b="0" dirty="0">
                <a:solidFill>
                  <a:srgbClr val="002060"/>
                </a:solidFill>
              </a:rPr>
              <a:t>Kapatmada müeyyide</a:t>
            </a:r>
          </a:p>
          <a:p>
            <a:r>
              <a:rPr lang="tr-TR" altLang="tr-TR" sz="2800" b="0" dirty="0">
                <a:solidFill>
                  <a:srgbClr val="002060"/>
                </a:solidFill>
              </a:rPr>
              <a:t>Telafi Edici Vergi (TEV)</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45</a:t>
            </a:fld>
            <a:endParaRPr lang="en-US" dirty="0"/>
          </a:p>
        </p:txBody>
      </p:sp>
    </p:spTree>
    <p:extLst>
      <p:ext uri="{BB962C8B-B14F-4D97-AF65-F5344CB8AC3E}">
        <p14:creationId xmlns:p14="http://schemas.microsoft.com/office/powerpoint/2010/main" val="206250833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sz="3200" dirty="0">
                <a:solidFill>
                  <a:schemeClr val="bg2"/>
                </a:solidFill>
              </a:rPr>
              <a:t>Kapatma İçin Gerekli Belgeler</a:t>
            </a:r>
          </a:p>
        </p:txBody>
      </p:sp>
      <p:sp>
        <p:nvSpPr>
          <p:cNvPr id="82947" name="Rectangle 3"/>
          <p:cNvSpPr>
            <a:spLocks noGrp="1" noChangeArrowheads="1"/>
          </p:cNvSpPr>
          <p:nvPr>
            <p:ph idx="4294967295"/>
          </p:nvPr>
        </p:nvSpPr>
        <p:spPr>
          <a:xfrm>
            <a:off x="539552" y="1340769"/>
            <a:ext cx="7890073" cy="4320480"/>
          </a:xfrm>
        </p:spPr>
        <p:txBody>
          <a:bodyPr/>
          <a:lstStyle/>
          <a:p>
            <a:r>
              <a:rPr lang="tr-TR" altLang="tr-TR" sz="2400" b="0" dirty="0">
                <a:solidFill>
                  <a:srgbClr val="002060"/>
                </a:solidFill>
              </a:rPr>
              <a:t>Belge aslı (eğer firma tarafından belge aslı alınmışsa)</a:t>
            </a:r>
          </a:p>
          <a:p>
            <a:r>
              <a:rPr lang="tr-TR" altLang="tr-TR" sz="2400" b="0" dirty="0">
                <a:solidFill>
                  <a:srgbClr val="002060"/>
                </a:solidFill>
              </a:rPr>
              <a:t>Gümrük Beyannameleri</a:t>
            </a:r>
          </a:p>
          <a:p>
            <a:r>
              <a:rPr lang="tr-TR" altLang="tr-TR" sz="2400" b="0" dirty="0">
                <a:solidFill>
                  <a:srgbClr val="002060"/>
                </a:solidFill>
              </a:rPr>
              <a:t>İthalat/İhracat listeleri </a:t>
            </a:r>
          </a:p>
          <a:p>
            <a:pPr lvl="1"/>
            <a:r>
              <a:rPr lang="tr-TR" altLang="tr-TR" sz="2000" b="0" dirty="0">
                <a:solidFill>
                  <a:srgbClr val="002060"/>
                </a:solidFill>
              </a:rPr>
              <a:t>TEV makbuzu, A.TR, Menşe ispat belgeleri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z="2400" smtClean="0"/>
              <a:pPr>
                <a:defRPr/>
              </a:pPr>
              <a:t>46</a:t>
            </a:fld>
            <a:endParaRPr lang="en-US" sz="2400" dirty="0"/>
          </a:p>
        </p:txBody>
      </p:sp>
    </p:spTree>
    <p:extLst>
      <p:ext uri="{BB962C8B-B14F-4D97-AF65-F5344CB8AC3E}">
        <p14:creationId xmlns:p14="http://schemas.microsoft.com/office/powerpoint/2010/main" val="127492039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Kapatmaya İlişkin Süreler (-I-)</a:t>
            </a:r>
          </a:p>
        </p:txBody>
      </p:sp>
      <p:sp>
        <p:nvSpPr>
          <p:cNvPr id="83971" name="Rectangle 3"/>
          <p:cNvSpPr>
            <a:spLocks noGrp="1" noChangeArrowheads="1"/>
          </p:cNvSpPr>
          <p:nvPr>
            <p:ph idx="4294967295"/>
          </p:nvPr>
        </p:nvSpPr>
        <p:spPr>
          <a:xfrm>
            <a:off x="467544" y="1412777"/>
            <a:ext cx="7962081" cy="4392488"/>
          </a:xfrm>
        </p:spPr>
        <p:txBody>
          <a:bodyPr>
            <a:normAutofit/>
          </a:bodyPr>
          <a:lstStyle/>
          <a:p>
            <a:pPr algn="just"/>
            <a:r>
              <a:rPr lang="tr-TR" altLang="tr-TR" sz="2000" b="0" dirty="0">
                <a:solidFill>
                  <a:srgbClr val="002060"/>
                </a:solidFill>
              </a:rPr>
              <a:t>Kapatma müracaatları, ilgili Bölge Müdürlüğüne yapılır.</a:t>
            </a:r>
          </a:p>
          <a:p>
            <a:pPr marL="0" indent="0" algn="just">
              <a:buNone/>
            </a:pPr>
            <a:endParaRPr lang="tr-TR" altLang="tr-TR" sz="1800" b="0" dirty="0">
              <a:solidFill>
                <a:srgbClr val="002060"/>
              </a:solidFill>
            </a:endParaRPr>
          </a:p>
          <a:p>
            <a:pPr algn="just"/>
            <a:r>
              <a:rPr lang="tr-TR" altLang="tr-TR" sz="2000" b="0" dirty="0">
                <a:solidFill>
                  <a:srgbClr val="002060"/>
                </a:solidFill>
              </a:rPr>
              <a:t>Belge süresi sonundan itibaren 3 (üç) ay içerisinde gerekli bilgi ve belgelerin ilgili Bölge Müdürlüğüne ibraz edilmesi gerekir.</a:t>
            </a:r>
          </a:p>
          <a:p>
            <a:pPr marL="0" indent="0" algn="just">
              <a:buNone/>
            </a:pPr>
            <a:endParaRPr lang="tr-TR" altLang="tr-TR" sz="1800" b="0" dirty="0">
              <a:solidFill>
                <a:srgbClr val="002060"/>
              </a:solidFill>
            </a:endParaRPr>
          </a:p>
          <a:p>
            <a:pPr algn="just"/>
            <a:r>
              <a:rPr lang="tr-TR" altLang="tr-TR" sz="2000" b="0" dirty="0">
                <a:solidFill>
                  <a:srgbClr val="002060"/>
                </a:solidFill>
              </a:rPr>
              <a:t>Kapatmaya ilişkin bilgi ve belgelerin 3 (üç) ay içerisinde ibraz edilmemesi veya ibraz edilen bilgi ve belgelerde eksiklik tespit edilmesi halinde, bu eksikliklerin tamamlanması için firmaya 1 (bir) ay süre verilir.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47</a:t>
            </a:fld>
            <a:endParaRPr lang="en-US" dirty="0"/>
          </a:p>
        </p:txBody>
      </p:sp>
    </p:spTree>
    <p:extLst>
      <p:ext uri="{BB962C8B-B14F-4D97-AF65-F5344CB8AC3E}">
        <p14:creationId xmlns:p14="http://schemas.microsoft.com/office/powerpoint/2010/main" val="151192626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sz="3200" dirty="0">
                <a:solidFill>
                  <a:schemeClr val="bg2"/>
                </a:solidFill>
              </a:rPr>
              <a:t>Kapatmaya İlişkin Süreler (-II-)</a:t>
            </a:r>
          </a:p>
        </p:txBody>
      </p:sp>
      <p:sp>
        <p:nvSpPr>
          <p:cNvPr id="83971" name="Rectangle 3"/>
          <p:cNvSpPr>
            <a:spLocks noGrp="1" noChangeArrowheads="1"/>
          </p:cNvSpPr>
          <p:nvPr>
            <p:ph idx="4294967295"/>
          </p:nvPr>
        </p:nvSpPr>
        <p:spPr>
          <a:xfrm>
            <a:off x="251520" y="1556793"/>
            <a:ext cx="8496944" cy="4104455"/>
          </a:xfrm>
        </p:spPr>
        <p:txBody>
          <a:bodyPr>
            <a:normAutofit/>
          </a:bodyPr>
          <a:lstStyle/>
          <a:p>
            <a:pPr algn="just"/>
            <a:r>
              <a:rPr lang="tr-TR" altLang="tr-TR" sz="2000" b="0" dirty="0">
                <a:solidFill>
                  <a:srgbClr val="002060"/>
                </a:solidFill>
              </a:rPr>
              <a:t>Bu süre içerisinde eksik bilgi ve belgelerin tamamlanmaması durumunda, ihracat taahhüdü mevcut bilgi ve belgelerle müeyyideli olarak kapatılır.</a:t>
            </a:r>
          </a:p>
          <a:p>
            <a:pPr marL="0" indent="0" algn="just">
              <a:buNone/>
            </a:pPr>
            <a:endParaRPr lang="tr-TR" altLang="tr-TR" sz="1800" b="0" dirty="0">
              <a:solidFill>
                <a:srgbClr val="002060"/>
              </a:solidFill>
            </a:endParaRPr>
          </a:p>
          <a:p>
            <a:pPr algn="just"/>
            <a:r>
              <a:rPr lang="tr-TR" altLang="tr-TR" sz="2000" b="0" dirty="0">
                <a:solidFill>
                  <a:srgbClr val="002060"/>
                </a:solidFill>
              </a:rPr>
              <a:t>Belge sahibi firmalar, kendilerine tebliğ edilen taahhüt hesabının müeyyideli kapatılması işlemine karşı tebliğ tarihinden itibaren 1 (bir) ay içerisinde itiraz edebilirler.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z="2000" b="1" smtClean="0"/>
              <a:pPr>
                <a:defRPr/>
              </a:pPr>
              <a:t>48</a:t>
            </a:fld>
            <a:endParaRPr lang="en-US" sz="2000" b="1" dirty="0"/>
          </a:p>
        </p:txBody>
      </p:sp>
    </p:spTree>
    <p:extLst>
      <p:ext uri="{BB962C8B-B14F-4D97-AF65-F5344CB8AC3E}">
        <p14:creationId xmlns:p14="http://schemas.microsoft.com/office/powerpoint/2010/main" val="40356876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907703" y="188640"/>
            <a:ext cx="7236297" cy="476250"/>
          </a:xfrm>
        </p:spPr>
        <p:txBody>
          <a:bodyPr>
            <a:normAutofit fontScale="90000"/>
          </a:bodyPr>
          <a:lstStyle/>
          <a:p>
            <a:r>
              <a:rPr lang="tr-TR" altLang="tr-TR" dirty="0">
                <a:solidFill>
                  <a:schemeClr val="bg2"/>
                </a:solidFill>
              </a:rPr>
              <a:t>Kapatmada Bölge Müdürlüklerinin Rolü</a:t>
            </a:r>
          </a:p>
        </p:txBody>
      </p:sp>
      <p:sp>
        <p:nvSpPr>
          <p:cNvPr id="84995" name="Rectangle 3"/>
          <p:cNvSpPr>
            <a:spLocks noGrp="1" noChangeArrowheads="1"/>
          </p:cNvSpPr>
          <p:nvPr>
            <p:ph idx="4294967295"/>
          </p:nvPr>
        </p:nvSpPr>
        <p:spPr>
          <a:xfrm>
            <a:off x="395536" y="1268761"/>
            <a:ext cx="8034089" cy="4176464"/>
          </a:xfrm>
        </p:spPr>
        <p:txBody>
          <a:bodyPr>
            <a:normAutofit/>
          </a:bodyPr>
          <a:lstStyle/>
          <a:p>
            <a:pPr algn="just"/>
            <a:r>
              <a:rPr lang="tr-TR" altLang="tr-TR" sz="2400" b="0" dirty="0">
                <a:solidFill>
                  <a:srgbClr val="002060"/>
                </a:solidFill>
              </a:rPr>
              <a:t>Belgedeki şartlara uygun olarak ithal eşyasının işlem görmüş ürünün ihracatında kullanıldığını tespit eder.</a:t>
            </a:r>
          </a:p>
          <a:p>
            <a:pPr marL="0" indent="0" algn="just">
              <a:buNone/>
            </a:pPr>
            <a:endParaRPr lang="tr-TR" altLang="tr-TR" sz="2000" b="0" dirty="0">
              <a:solidFill>
                <a:srgbClr val="002060"/>
              </a:solidFill>
            </a:endParaRPr>
          </a:p>
          <a:p>
            <a:pPr algn="just"/>
            <a:r>
              <a:rPr lang="tr-TR" altLang="tr-TR" sz="2400" b="0" dirty="0">
                <a:solidFill>
                  <a:srgbClr val="002060"/>
                </a:solidFill>
              </a:rPr>
              <a:t>Belge aşımı, ikincil işlem görmüş ürün, yurt içi alım, serbest bölgelere yapılan ihracat, döviz kullanım oranı, işletme malzemesi, TEV ve özel şartlar hususlarına dikkat eder.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49</a:t>
            </a:fld>
            <a:endParaRPr lang="en-US" dirty="0"/>
          </a:p>
        </p:txBody>
      </p:sp>
    </p:spTree>
    <p:extLst>
      <p:ext uri="{BB962C8B-B14F-4D97-AF65-F5344CB8AC3E}">
        <p14:creationId xmlns:p14="http://schemas.microsoft.com/office/powerpoint/2010/main" val="40600192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907704" y="192172"/>
            <a:ext cx="7240486" cy="476250"/>
          </a:xfrm>
        </p:spPr>
        <p:txBody>
          <a:bodyPr>
            <a:normAutofit fontScale="90000"/>
          </a:bodyPr>
          <a:lstStyle/>
          <a:p>
            <a:r>
              <a:rPr lang="tr-TR" altLang="tr-TR" dirty="0" err="1">
                <a:solidFill>
                  <a:schemeClr val="bg2"/>
                </a:solidFill>
              </a:rPr>
              <a:t>DİR</a:t>
            </a:r>
            <a:r>
              <a:rPr lang="tr-TR" altLang="tr-TR" dirty="0">
                <a:solidFill>
                  <a:schemeClr val="bg2"/>
                </a:solidFill>
              </a:rPr>
              <a:t> İşleyiş Süreci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5</a:t>
            </a:fld>
            <a:endParaRPr lang="en-US" dirty="0"/>
          </a:p>
        </p:txBody>
      </p:sp>
      <p:sp>
        <p:nvSpPr>
          <p:cNvPr id="575524" name="AutoShape 36"/>
          <p:cNvSpPr>
            <a:spLocks noChangeArrowheads="1"/>
          </p:cNvSpPr>
          <p:nvPr/>
        </p:nvSpPr>
        <p:spPr bwMode="auto">
          <a:xfrm>
            <a:off x="377825" y="3439097"/>
            <a:ext cx="866775" cy="355600"/>
          </a:xfrm>
          <a:prstGeom prst="roundRect">
            <a:avLst>
              <a:gd name="adj" fmla="val 16667"/>
            </a:avLst>
          </a:prstGeom>
          <a:solidFill>
            <a:schemeClr val="accent1"/>
          </a:solidFill>
          <a:ln w="9525">
            <a:solidFill>
              <a:schemeClr val="tx1"/>
            </a:solidFill>
            <a:round/>
            <a:headEnd/>
            <a:tailEnd/>
          </a:ln>
          <a:effectLst/>
        </p:spPr>
        <p:txBody>
          <a:bodyPr anchor="ctr">
            <a:spAutoFit/>
          </a:bodyPr>
          <a:lstStyle/>
          <a:p>
            <a:pPr algn="ctr"/>
            <a:r>
              <a:rPr lang="tr-TR" altLang="tr-TR" sz="1500" b="1" dirty="0">
                <a:solidFill>
                  <a:schemeClr val="tx2"/>
                </a:solidFill>
                <a:latin typeface="Verdana" pitchFamily="34" charset="0"/>
              </a:rPr>
              <a:t>Diğer</a:t>
            </a:r>
          </a:p>
        </p:txBody>
      </p:sp>
      <p:sp>
        <p:nvSpPr>
          <p:cNvPr id="575525" name="AutoShape 37"/>
          <p:cNvSpPr>
            <a:spLocks noChangeArrowheads="1"/>
          </p:cNvSpPr>
          <p:nvPr/>
        </p:nvSpPr>
        <p:spPr bwMode="auto">
          <a:xfrm>
            <a:off x="377825" y="2431035"/>
            <a:ext cx="866775" cy="355600"/>
          </a:xfrm>
          <a:prstGeom prst="roundRect">
            <a:avLst>
              <a:gd name="adj" fmla="val 16667"/>
            </a:avLst>
          </a:prstGeom>
          <a:solidFill>
            <a:schemeClr val="accent1"/>
          </a:solidFill>
          <a:ln w="9525">
            <a:solidFill>
              <a:schemeClr val="tx1"/>
            </a:solidFill>
            <a:round/>
            <a:headEnd/>
            <a:tailEnd/>
          </a:ln>
          <a:effectLst/>
        </p:spPr>
        <p:txBody>
          <a:bodyPr anchor="ctr">
            <a:spAutoFit/>
          </a:bodyPr>
          <a:lstStyle/>
          <a:p>
            <a:pPr algn="ctr"/>
            <a:r>
              <a:rPr lang="tr-TR" altLang="tr-TR" sz="1500" b="1" dirty="0">
                <a:solidFill>
                  <a:schemeClr val="tx2"/>
                </a:solidFill>
                <a:latin typeface="Verdana" pitchFamily="34" charset="0"/>
              </a:rPr>
              <a:t>Şeker</a:t>
            </a:r>
          </a:p>
        </p:txBody>
      </p:sp>
      <p:sp>
        <p:nvSpPr>
          <p:cNvPr id="575526" name="AutoShape 38"/>
          <p:cNvSpPr>
            <a:spLocks noChangeArrowheads="1"/>
          </p:cNvSpPr>
          <p:nvPr/>
        </p:nvSpPr>
        <p:spPr bwMode="auto">
          <a:xfrm>
            <a:off x="377825" y="2934272"/>
            <a:ext cx="866775" cy="355600"/>
          </a:xfrm>
          <a:prstGeom prst="roundRect">
            <a:avLst>
              <a:gd name="adj" fmla="val 16667"/>
            </a:avLst>
          </a:prstGeom>
          <a:solidFill>
            <a:schemeClr val="accent1"/>
          </a:solidFill>
          <a:ln w="9525">
            <a:solidFill>
              <a:schemeClr val="tx1"/>
            </a:solidFill>
            <a:round/>
            <a:headEnd/>
            <a:tailEnd/>
          </a:ln>
          <a:effectLst/>
        </p:spPr>
        <p:txBody>
          <a:bodyPr anchor="ctr">
            <a:spAutoFit/>
          </a:bodyPr>
          <a:lstStyle/>
          <a:p>
            <a:pPr algn="ctr"/>
            <a:r>
              <a:rPr lang="tr-TR" altLang="tr-TR" sz="1500" b="1" dirty="0">
                <a:solidFill>
                  <a:schemeClr val="tx2"/>
                </a:solidFill>
                <a:latin typeface="Verdana" pitchFamily="34" charset="0"/>
              </a:rPr>
              <a:t>Un</a:t>
            </a:r>
          </a:p>
        </p:txBody>
      </p:sp>
      <p:sp>
        <p:nvSpPr>
          <p:cNvPr id="575528" name="AutoShape 40"/>
          <p:cNvSpPr>
            <a:spLocks noChangeArrowheads="1"/>
          </p:cNvSpPr>
          <p:nvPr/>
        </p:nvSpPr>
        <p:spPr bwMode="auto">
          <a:xfrm>
            <a:off x="377825" y="1926210"/>
            <a:ext cx="866775" cy="355600"/>
          </a:xfrm>
          <a:prstGeom prst="roundRect">
            <a:avLst>
              <a:gd name="adj" fmla="val 16667"/>
            </a:avLst>
          </a:prstGeom>
          <a:solidFill>
            <a:schemeClr val="accent1"/>
          </a:solidFill>
          <a:ln w="9525">
            <a:solidFill>
              <a:schemeClr val="tx1"/>
            </a:solidFill>
            <a:round/>
            <a:headEnd/>
            <a:tailEnd/>
          </a:ln>
          <a:effectLst/>
        </p:spPr>
        <p:txBody>
          <a:bodyPr anchor="ctr">
            <a:spAutoFit/>
          </a:bodyPr>
          <a:lstStyle/>
          <a:p>
            <a:pPr algn="ctr"/>
            <a:r>
              <a:rPr lang="tr-TR" altLang="tr-TR" sz="1500" b="1">
                <a:solidFill>
                  <a:schemeClr val="tx2"/>
                </a:solidFill>
                <a:latin typeface="Verdana" pitchFamily="34" charset="0"/>
              </a:rPr>
              <a:t>Yağ</a:t>
            </a:r>
          </a:p>
        </p:txBody>
      </p:sp>
      <p:sp>
        <p:nvSpPr>
          <p:cNvPr id="575534" name="AutoShape 46"/>
          <p:cNvSpPr>
            <a:spLocks noChangeArrowheads="1"/>
          </p:cNvSpPr>
          <p:nvPr/>
        </p:nvSpPr>
        <p:spPr bwMode="auto">
          <a:xfrm>
            <a:off x="1781174" y="2455565"/>
            <a:ext cx="1371600" cy="7956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dirty="0">
                <a:solidFill>
                  <a:schemeClr val="tx2"/>
                </a:solidFill>
                <a:latin typeface="Verdana" pitchFamily="34" charset="0"/>
              </a:rPr>
              <a:t>İTHALAT</a:t>
            </a:r>
          </a:p>
        </p:txBody>
      </p:sp>
      <p:sp>
        <p:nvSpPr>
          <p:cNvPr id="575536" name="AutoShape 48"/>
          <p:cNvSpPr>
            <a:spLocks noChangeArrowheads="1"/>
          </p:cNvSpPr>
          <p:nvPr/>
        </p:nvSpPr>
        <p:spPr bwMode="auto">
          <a:xfrm>
            <a:off x="1781174" y="3719215"/>
            <a:ext cx="1371600" cy="862012"/>
          </a:xfrm>
          <a:prstGeom prst="roundRect">
            <a:avLst>
              <a:gd name="adj" fmla="val 16667"/>
            </a:avLst>
          </a:prstGeom>
          <a:solidFill>
            <a:schemeClr val="accent1"/>
          </a:solidFill>
          <a:ln w="9525">
            <a:solidFill>
              <a:schemeClr val="tx1"/>
            </a:solidFill>
            <a:round/>
            <a:headEnd/>
            <a:tailEnd/>
          </a:ln>
          <a:effectLst/>
        </p:spPr>
        <p:txBody>
          <a:bodyPr wrap="square" anchor="ctr">
            <a:spAutoFit/>
          </a:bodyPr>
          <a:lstStyle/>
          <a:p>
            <a:pPr algn="ctr"/>
            <a:r>
              <a:rPr lang="tr-TR" altLang="tr-TR" sz="1500" b="1" dirty="0">
                <a:solidFill>
                  <a:schemeClr val="tx2"/>
                </a:solidFill>
                <a:latin typeface="Verdana" pitchFamily="34" charset="0"/>
              </a:rPr>
              <a:t>TEMİNAT</a:t>
            </a:r>
          </a:p>
          <a:p>
            <a:pPr algn="ctr"/>
            <a:r>
              <a:rPr lang="tr-TR" altLang="tr-TR" sz="1500" b="1" dirty="0">
                <a:solidFill>
                  <a:schemeClr val="tx2"/>
                </a:solidFill>
                <a:latin typeface="Verdana" pitchFamily="34" charset="0"/>
              </a:rPr>
              <a:t>veya</a:t>
            </a:r>
          </a:p>
          <a:p>
            <a:pPr algn="ctr"/>
            <a:r>
              <a:rPr lang="tr-TR" altLang="tr-TR" sz="1500" b="1" dirty="0">
                <a:solidFill>
                  <a:schemeClr val="tx2"/>
                </a:solidFill>
                <a:latin typeface="Verdana" pitchFamily="34" charset="0"/>
              </a:rPr>
              <a:t>VERGİ</a:t>
            </a:r>
          </a:p>
        </p:txBody>
      </p:sp>
      <p:sp>
        <p:nvSpPr>
          <p:cNvPr id="575538" name="AutoShape 50"/>
          <p:cNvSpPr>
            <a:spLocks noChangeArrowheads="1"/>
          </p:cNvSpPr>
          <p:nvPr/>
        </p:nvSpPr>
        <p:spPr bwMode="auto">
          <a:xfrm>
            <a:off x="3690937" y="2455565"/>
            <a:ext cx="1371600" cy="7956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a:solidFill>
                  <a:schemeClr val="tx2"/>
                </a:solidFill>
                <a:latin typeface="Verdana" pitchFamily="34" charset="0"/>
              </a:rPr>
              <a:t>ÜRETİM</a:t>
            </a:r>
          </a:p>
          <a:p>
            <a:pPr algn="ctr"/>
            <a:r>
              <a:rPr lang="tr-TR" altLang="tr-TR" sz="1500" b="1">
                <a:solidFill>
                  <a:schemeClr val="tx2"/>
                </a:solidFill>
                <a:latin typeface="Verdana" pitchFamily="34" charset="0"/>
              </a:rPr>
              <a:t>SÜRECİ</a:t>
            </a:r>
          </a:p>
        </p:txBody>
      </p:sp>
      <p:sp>
        <p:nvSpPr>
          <p:cNvPr id="575540" name="AutoShape 52"/>
          <p:cNvSpPr>
            <a:spLocks noChangeArrowheads="1"/>
          </p:cNvSpPr>
          <p:nvPr/>
        </p:nvSpPr>
        <p:spPr bwMode="auto">
          <a:xfrm>
            <a:off x="5575300" y="2419204"/>
            <a:ext cx="1371600" cy="86832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r>
              <a:rPr lang="tr-TR" altLang="tr-TR" sz="1500" b="1">
                <a:solidFill>
                  <a:schemeClr val="tx2"/>
                </a:solidFill>
                <a:latin typeface="Verdana" pitchFamily="34" charset="0"/>
              </a:rPr>
              <a:t>NİHAİ</a:t>
            </a:r>
          </a:p>
          <a:p>
            <a:pPr algn="ctr"/>
            <a:r>
              <a:rPr lang="tr-TR" altLang="tr-TR" sz="1500" b="1">
                <a:solidFill>
                  <a:schemeClr val="tx2"/>
                </a:solidFill>
                <a:latin typeface="Verdana" pitchFamily="34" charset="0"/>
              </a:rPr>
              <a:t>ÜRÜN</a:t>
            </a:r>
          </a:p>
          <a:p>
            <a:pPr algn="ctr"/>
            <a:r>
              <a:rPr lang="tr-TR" altLang="tr-TR" sz="1500" b="1">
                <a:solidFill>
                  <a:schemeClr val="tx2"/>
                </a:solidFill>
                <a:latin typeface="Verdana" pitchFamily="34" charset="0"/>
              </a:rPr>
              <a:t>(Bisküvi)</a:t>
            </a:r>
          </a:p>
        </p:txBody>
      </p:sp>
      <p:sp>
        <p:nvSpPr>
          <p:cNvPr id="575541" name="AutoShape 53"/>
          <p:cNvSpPr>
            <a:spLocks noChangeArrowheads="1"/>
          </p:cNvSpPr>
          <p:nvPr/>
        </p:nvSpPr>
        <p:spPr bwMode="auto">
          <a:xfrm>
            <a:off x="7478713" y="2455565"/>
            <a:ext cx="1371600" cy="7956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a:solidFill>
                  <a:schemeClr val="tx2"/>
                </a:solidFill>
                <a:latin typeface="Verdana" pitchFamily="34" charset="0"/>
              </a:rPr>
              <a:t>İHRACAT</a:t>
            </a:r>
          </a:p>
        </p:txBody>
      </p:sp>
      <p:sp>
        <p:nvSpPr>
          <p:cNvPr id="575543" name="AutoShape 55"/>
          <p:cNvSpPr>
            <a:spLocks noChangeArrowheads="1"/>
          </p:cNvSpPr>
          <p:nvPr/>
        </p:nvSpPr>
        <p:spPr bwMode="auto">
          <a:xfrm>
            <a:off x="7478714" y="3717032"/>
            <a:ext cx="1371599" cy="1123712"/>
          </a:xfrm>
          <a:prstGeom prst="roundRect">
            <a:avLst>
              <a:gd name="adj" fmla="val 16667"/>
            </a:avLst>
          </a:prstGeom>
          <a:solidFill>
            <a:schemeClr val="accent1"/>
          </a:solidFill>
          <a:ln w="9525">
            <a:solidFill>
              <a:schemeClr val="tx1"/>
            </a:solidFill>
            <a:round/>
            <a:headEnd/>
            <a:tailEnd/>
          </a:ln>
          <a:effectLst/>
        </p:spPr>
        <p:txBody>
          <a:bodyPr wrap="square" anchor="ctr">
            <a:spAutoFit/>
          </a:bodyPr>
          <a:lstStyle/>
          <a:p>
            <a:pPr algn="ctr"/>
            <a:r>
              <a:rPr lang="tr-TR" altLang="tr-TR" sz="1200" b="1">
                <a:solidFill>
                  <a:schemeClr val="tx2"/>
                </a:solidFill>
                <a:latin typeface="Verdana" pitchFamily="34" charset="0"/>
              </a:rPr>
              <a:t>TEMİNAT</a:t>
            </a:r>
          </a:p>
          <a:p>
            <a:pPr algn="ctr"/>
            <a:r>
              <a:rPr lang="tr-TR" altLang="tr-TR" sz="1200" b="1">
                <a:solidFill>
                  <a:schemeClr val="tx2"/>
                </a:solidFill>
                <a:latin typeface="Verdana" pitchFamily="34" charset="0"/>
              </a:rPr>
              <a:t>ÇÖZÜMÜ</a:t>
            </a:r>
          </a:p>
          <a:p>
            <a:pPr algn="ctr"/>
            <a:r>
              <a:rPr lang="tr-TR" altLang="tr-TR" sz="1200" b="1">
                <a:solidFill>
                  <a:schemeClr val="tx2"/>
                </a:solidFill>
                <a:latin typeface="Verdana" pitchFamily="34" charset="0"/>
              </a:rPr>
              <a:t>veya</a:t>
            </a:r>
          </a:p>
          <a:p>
            <a:pPr algn="ctr"/>
            <a:r>
              <a:rPr lang="tr-TR" altLang="tr-TR" sz="1200" b="1">
                <a:solidFill>
                  <a:schemeClr val="tx2"/>
                </a:solidFill>
                <a:latin typeface="Verdana" pitchFamily="34" charset="0"/>
              </a:rPr>
              <a:t>VERGİ</a:t>
            </a:r>
          </a:p>
          <a:p>
            <a:pPr algn="ctr"/>
            <a:r>
              <a:rPr lang="tr-TR" altLang="tr-TR" sz="1200" b="1">
                <a:solidFill>
                  <a:schemeClr val="tx2"/>
                </a:solidFill>
                <a:latin typeface="Verdana" pitchFamily="34" charset="0"/>
              </a:rPr>
              <a:t>İADESİ</a:t>
            </a:r>
          </a:p>
        </p:txBody>
      </p:sp>
      <p:cxnSp>
        <p:nvCxnSpPr>
          <p:cNvPr id="9" name="Düz Ok Bağlayıcısı 8"/>
          <p:cNvCxnSpPr>
            <a:stCxn id="575534" idx="2"/>
            <a:endCxn id="575536" idx="0"/>
          </p:cNvCxnSpPr>
          <p:nvPr/>
        </p:nvCxnSpPr>
        <p:spPr>
          <a:xfrm>
            <a:off x="2466974" y="3251165"/>
            <a:ext cx="0" cy="46805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sp>
        <p:nvSpPr>
          <p:cNvPr id="12" name="Sağ Ayraç 11"/>
          <p:cNvSpPr/>
          <p:nvPr/>
        </p:nvSpPr>
        <p:spPr>
          <a:xfrm>
            <a:off x="1244599" y="2070226"/>
            <a:ext cx="512763" cy="1646806"/>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tx2"/>
              </a:solidFill>
            </a:endParaRPr>
          </a:p>
        </p:txBody>
      </p:sp>
      <p:cxnSp>
        <p:nvCxnSpPr>
          <p:cNvPr id="3" name="Düz Ok Bağlayıcısı 2"/>
          <p:cNvCxnSpPr>
            <a:stCxn id="575534" idx="3"/>
            <a:endCxn id="575538" idx="1"/>
          </p:cNvCxnSpPr>
          <p:nvPr/>
        </p:nvCxnSpPr>
        <p:spPr>
          <a:xfrm>
            <a:off x="3152774" y="2853365"/>
            <a:ext cx="5381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Düz Ok Bağlayıcısı 4"/>
          <p:cNvCxnSpPr>
            <a:stCxn id="575538" idx="3"/>
            <a:endCxn id="575540" idx="1"/>
          </p:cNvCxnSpPr>
          <p:nvPr/>
        </p:nvCxnSpPr>
        <p:spPr>
          <a:xfrm>
            <a:off x="5062537" y="2853365"/>
            <a:ext cx="51276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a:stCxn id="575540" idx="3"/>
            <a:endCxn id="575541" idx="1"/>
          </p:cNvCxnSpPr>
          <p:nvPr/>
        </p:nvCxnSpPr>
        <p:spPr>
          <a:xfrm flipV="1">
            <a:off x="6946900" y="2853365"/>
            <a:ext cx="53181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a:stCxn id="575541" idx="2"/>
            <a:endCxn id="575543" idx="0"/>
          </p:cNvCxnSpPr>
          <p:nvPr/>
        </p:nvCxnSpPr>
        <p:spPr>
          <a:xfrm>
            <a:off x="8164513" y="3251165"/>
            <a:ext cx="1" cy="4658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929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75528"/>
                                        </p:tgtEl>
                                        <p:attrNameLst>
                                          <p:attrName>style.visibility</p:attrName>
                                        </p:attrNameLst>
                                      </p:cBhvr>
                                      <p:to>
                                        <p:strVal val="visible"/>
                                      </p:to>
                                    </p:set>
                                    <p:animEffect transition="in" filter="strips(downRight)">
                                      <p:cBhvr>
                                        <p:cTn id="7" dur="500"/>
                                        <p:tgtEl>
                                          <p:spTgt spid="575528"/>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75525"/>
                                        </p:tgtEl>
                                        <p:attrNameLst>
                                          <p:attrName>style.visibility</p:attrName>
                                        </p:attrNameLst>
                                      </p:cBhvr>
                                      <p:to>
                                        <p:strVal val="visible"/>
                                      </p:to>
                                    </p:set>
                                    <p:animEffect transition="in" filter="strips(downRight)">
                                      <p:cBhvr>
                                        <p:cTn id="11" dur="500"/>
                                        <p:tgtEl>
                                          <p:spTgt spid="575525"/>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75526"/>
                                        </p:tgtEl>
                                        <p:attrNameLst>
                                          <p:attrName>style.visibility</p:attrName>
                                        </p:attrNameLst>
                                      </p:cBhvr>
                                      <p:to>
                                        <p:strVal val="visible"/>
                                      </p:to>
                                    </p:set>
                                    <p:animEffect transition="in" filter="strips(downRight)">
                                      <p:cBhvr>
                                        <p:cTn id="15" dur="500"/>
                                        <p:tgtEl>
                                          <p:spTgt spid="575526"/>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75524"/>
                                        </p:tgtEl>
                                        <p:attrNameLst>
                                          <p:attrName>style.visibility</p:attrName>
                                        </p:attrNameLst>
                                      </p:cBhvr>
                                      <p:to>
                                        <p:strVal val="visible"/>
                                      </p:to>
                                    </p:set>
                                    <p:animEffect transition="in" filter="strips(downRight)">
                                      <p:cBhvr>
                                        <p:cTn id="19" dur="500"/>
                                        <p:tgtEl>
                                          <p:spTgt spid="5755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575534"/>
                                        </p:tgtEl>
                                        <p:attrNameLst>
                                          <p:attrName>style.visibility</p:attrName>
                                        </p:attrNameLst>
                                      </p:cBhvr>
                                      <p:to>
                                        <p:strVal val="visible"/>
                                      </p:to>
                                    </p:set>
                                    <p:animEffect transition="in" filter="strips(downRight)">
                                      <p:cBhvr>
                                        <p:cTn id="27" dur="500"/>
                                        <p:tgtEl>
                                          <p:spTgt spid="575534"/>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nodeType="afterGroup">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575536"/>
                                        </p:tgtEl>
                                        <p:attrNameLst>
                                          <p:attrName>style.visibility</p:attrName>
                                        </p:attrNameLst>
                                      </p:cBhvr>
                                      <p:to>
                                        <p:strVal val="visible"/>
                                      </p:to>
                                    </p:set>
                                    <p:animEffect transition="in" filter="strips(downRight)">
                                      <p:cBhvr>
                                        <p:cTn id="34" dur="500"/>
                                        <p:tgtEl>
                                          <p:spTgt spid="575536"/>
                                        </p:tgtEl>
                                      </p:cBhvr>
                                    </p:animEffect>
                                  </p:childTnLst>
                                </p:cTn>
                              </p:par>
                            </p:childTnLst>
                          </p:cTn>
                        </p:par>
                      </p:childTnLst>
                    </p:cTn>
                  </p:par>
                  <p:par>
                    <p:cTn id="35" fill="hold">
                      <p:stCondLst>
                        <p:cond delay="indefinite"/>
                      </p:stCondLst>
                      <p:childTnLst>
                        <p:par>
                          <p:cTn id="36" fill="hold" nodeType="after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500"/>
                            </p:stCondLst>
                            <p:childTnLst>
                              <p:par>
                                <p:cTn id="41" presetID="18" presetClass="entr" presetSubtype="6" fill="hold" grpId="0" nodeType="afterEffect">
                                  <p:stCondLst>
                                    <p:cond delay="0"/>
                                  </p:stCondLst>
                                  <p:childTnLst>
                                    <p:set>
                                      <p:cBhvr>
                                        <p:cTn id="42" dur="1" fill="hold">
                                          <p:stCondLst>
                                            <p:cond delay="0"/>
                                          </p:stCondLst>
                                        </p:cTn>
                                        <p:tgtEl>
                                          <p:spTgt spid="575538"/>
                                        </p:tgtEl>
                                        <p:attrNameLst>
                                          <p:attrName>style.visibility</p:attrName>
                                        </p:attrNameLst>
                                      </p:cBhvr>
                                      <p:to>
                                        <p:strVal val="visible"/>
                                      </p:to>
                                    </p:set>
                                    <p:animEffect transition="in" filter="strips(downRight)">
                                      <p:cBhvr>
                                        <p:cTn id="43" dur="500"/>
                                        <p:tgtEl>
                                          <p:spTgt spid="575538"/>
                                        </p:tgtEl>
                                      </p:cBhvr>
                                    </p:animEffect>
                                  </p:childTnLst>
                                </p:cTn>
                              </p:par>
                            </p:childTnLst>
                          </p:cTn>
                        </p:par>
                        <p:par>
                          <p:cTn id="44" fill="hold" nodeType="afterGroup">
                            <p:stCondLst>
                              <p:cond delay="1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1500"/>
                            </p:stCondLst>
                            <p:childTnLst>
                              <p:par>
                                <p:cTn id="49" presetID="18" presetClass="entr" presetSubtype="6" fill="hold" grpId="0" nodeType="afterEffect">
                                  <p:stCondLst>
                                    <p:cond delay="0"/>
                                  </p:stCondLst>
                                  <p:childTnLst>
                                    <p:set>
                                      <p:cBhvr>
                                        <p:cTn id="50" dur="1" fill="hold">
                                          <p:stCondLst>
                                            <p:cond delay="0"/>
                                          </p:stCondLst>
                                        </p:cTn>
                                        <p:tgtEl>
                                          <p:spTgt spid="575540"/>
                                        </p:tgtEl>
                                        <p:attrNameLst>
                                          <p:attrName>style.visibility</p:attrName>
                                        </p:attrNameLst>
                                      </p:cBhvr>
                                      <p:to>
                                        <p:strVal val="visible"/>
                                      </p:to>
                                    </p:set>
                                    <p:animEffect transition="in" filter="strips(downRight)">
                                      <p:cBhvr>
                                        <p:cTn id="51" dur="500"/>
                                        <p:tgtEl>
                                          <p:spTgt spid="57554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nodeType="afterGroup">
                            <p:stCondLst>
                              <p:cond delay="500"/>
                            </p:stCondLst>
                            <p:childTnLst>
                              <p:par>
                                <p:cTn id="58" presetID="18" presetClass="entr" presetSubtype="6" fill="hold" grpId="0" nodeType="afterEffect">
                                  <p:stCondLst>
                                    <p:cond delay="0"/>
                                  </p:stCondLst>
                                  <p:childTnLst>
                                    <p:set>
                                      <p:cBhvr>
                                        <p:cTn id="59" dur="1" fill="hold">
                                          <p:stCondLst>
                                            <p:cond delay="0"/>
                                          </p:stCondLst>
                                        </p:cTn>
                                        <p:tgtEl>
                                          <p:spTgt spid="575541"/>
                                        </p:tgtEl>
                                        <p:attrNameLst>
                                          <p:attrName>style.visibility</p:attrName>
                                        </p:attrNameLst>
                                      </p:cBhvr>
                                      <p:to>
                                        <p:strVal val="visible"/>
                                      </p:to>
                                    </p:set>
                                    <p:animEffect transition="in" filter="strips(downRight)">
                                      <p:cBhvr>
                                        <p:cTn id="60" dur="500"/>
                                        <p:tgtEl>
                                          <p:spTgt spid="5755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up)">
                                      <p:cBhvr>
                                        <p:cTn id="65" dur="500"/>
                                        <p:tgtEl>
                                          <p:spTgt spid="10"/>
                                        </p:tgtEl>
                                      </p:cBhvr>
                                    </p:animEffect>
                                  </p:childTnLst>
                                </p:cTn>
                              </p:par>
                            </p:childTnLst>
                          </p:cTn>
                        </p:par>
                        <p:par>
                          <p:cTn id="66" fill="hold">
                            <p:stCondLst>
                              <p:cond delay="500"/>
                            </p:stCondLst>
                            <p:childTnLst>
                              <p:par>
                                <p:cTn id="67" presetID="18" presetClass="entr" presetSubtype="6" fill="hold" grpId="0" nodeType="afterEffect">
                                  <p:stCondLst>
                                    <p:cond delay="0"/>
                                  </p:stCondLst>
                                  <p:childTnLst>
                                    <p:set>
                                      <p:cBhvr>
                                        <p:cTn id="68" dur="1" fill="hold">
                                          <p:stCondLst>
                                            <p:cond delay="0"/>
                                          </p:stCondLst>
                                        </p:cTn>
                                        <p:tgtEl>
                                          <p:spTgt spid="575543"/>
                                        </p:tgtEl>
                                        <p:attrNameLst>
                                          <p:attrName>style.visibility</p:attrName>
                                        </p:attrNameLst>
                                      </p:cBhvr>
                                      <p:to>
                                        <p:strVal val="visible"/>
                                      </p:to>
                                    </p:set>
                                    <p:animEffect transition="in" filter="strips(downRight)">
                                      <p:cBhvr>
                                        <p:cTn id="69" dur="500"/>
                                        <p:tgtEl>
                                          <p:spTgt spid="57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24" grpId="0" animBg="1"/>
      <p:bldP spid="575525" grpId="0" animBg="1"/>
      <p:bldP spid="575526" grpId="0" animBg="1"/>
      <p:bldP spid="575528" grpId="0" animBg="1"/>
      <p:bldP spid="575534" grpId="0" animBg="1"/>
      <p:bldP spid="575536" grpId="0" animBg="1"/>
      <p:bldP spid="575538" grpId="0" animBg="1"/>
      <p:bldP spid="575540" grpId="0" animBg="1"/>
      <p:bldP spid="575541" grpId="0" animBg="1"/>
      <p:bldP spid="575543"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907704" y="188640"/>
            <a:ext cx="7237832" cy="476250"/>
          </a:xfrm>
        </p:spPr>
        <p:txBody>
          <a:bodyPr>
            <a:normAutofit fontScale="90000"/>
          </a:bodyPr>
          <a:lstStyle/>
          <a:p>
            <a:r>
              <a:rPr lang="tr-TR" altLang="tr-TR" dirty="0">
                <a:solidFill>
                  <a:schemeClr val="bg2"/>
                </a:solidFill>
              </a:rPr>
              <a:t>Taahhüt Kapatma İşleminin Sonucu</a:t>
            </a:r>
          </a:p>
        </p:txBody>
      </p:sp>
      <p:sp>
        <p:nvSpPr>
          <p:cNvPr id="86019" name="Rectangle 3"/>
          <p:cNvSpPr>
            <a:spLocks noGrp="1" noChangeArrowheads="1"/>
          </p:cNvSpPr>
          <p:nvPr>
            <p:ph idx="4294967295"/>
          </p:nvPr>
        </p:nvSpPr>
        <p:spPr>
          <a:xfrm>
            <a:off x="395536" y="1484785"/>
            <a:ext cx="8034089" cy="4392488"/>
          </a:xfrm>
        </p:spPr>
        <p:txBody>
          <a:bodyPr>
            <a:normAutofit/>
          </a:bodyPr>
          <a:lstStyle/>
          <a:p>
            <a:r>
              <a:rPr lang="tr-TR" altLang="tr-TR" sz="2800" b="1" dirty="0">
                <a:solidFill>
                  <a:srgbClr val="002060"/>
                </a:solidFill>
              </a:rPr>
              <a:t>Belge şartları yerine getirilmiş ise:</a:t>
            </a:r>
          </a:p>
          <a:p>
            <a:pPr lvl="1"/>
            <a:r>
              <a:rPr lang="tr-TR" altLang="tr-TR" sz="2400" b="0" dirty="0">
                <a:solidFill>
                  <a:srgbClr val="002060"/>
                </a:solidFill>
              </a:rPr>
              <a:t>Teminat iadesi için ilgili gümrük idaresine bildirim yapılır.</a:t>
            </a:r>
          </a:p>
          <a:p>
            <a:pPr marL="457200" lvl="1" indent="0">
              <a:buNone/>
            </a:pPr>
            <a:endParaRPr lang="tr-TR" altLang="tr-TR" sz="2400" dirty="0">
              <a:solidFill>
                <a:srgbClr val="002060"/>
              </a:solidFill>
            </a:endParaRPr>
          </a:p>
          <a:p>
            <a:r>
              <a:rPr lang="tr-TR" altLang="tr-TR" sz="2800" b="1" dirty="0">
                <a:solidFill>
                  <a:srgbClr val="002060"/>
                </a:solidFill>
              </a:rPr>
              <a:t>Belge şartları yerine getirilmemiş ise:</a:t>
            </a:r>
          </a:p>
          <a:p>
            <a:pPr lvl="1"/>
            <a:r>
              <a:rPr lang="tr-TR" altLang="tr-TR" sz="2400" b="0" dirty="0">
                <a:solidFill>
                  <a:srgbClr val="002060"/>
                </a:solidFill>
              </a:rPr>
              <a:t>Müeyyide uygulanması için yine ilgili gümrük idaresine bildirim yapılır.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50</a:t>
            </a:fld>
            <a:endParaRPr lang="en-US" dirty="0"/>
          </a:p>
        </p:txBody>
      </p:sp>
    </p:spTree>
    <p:extLst>
      <p:ext uri="{BB962C8B-B14F-4D97-AF65-F5344CB8AC3E}">
        <p14:creationId xmlns:p14="http://schemas.microsoft.com/office/powerpoint/2010/main" val="29538021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Kapatmada Müeyyide</a:t>
            </a:r>
          </a:p>
        </p:txBody>
      </p:sp>
      <p:sp>
        <p:nvSpPr>
          <p:cNvPr id="87043" name="Rectangle 3"/>
          <p:cNvSpPr>
            <a:spLocks noGrp="1" noChangeArrowheads="1"/>
          </p:cNvSpPr>
          <p:nvPr>
            <p:ph idx="4294967295"/>
          </p:nvPr>
        </p:nvSpPr>
        <p:spPr>
          <a:xfrm>
            <a:off x="323528" y="1412777"/>
            <a:ext cx="8106097" cy="4176464"/>
          </a:xfrm>
        </p:spPr>
        <p:txBody>
          <a:bodyPr>
            <a:normAutofit/>
          </a:bodyPr>
          <a:lstStyle/>
          <a:p>
            <a:pPr algn="just"/>
            <a:r>
              <a:rPr lang="tr-TR" altLang="tr-TR" sz="2400" b="0" dirty="0">
                <a:solidFill>
                  <a:srgbClr val="002060"/>
                </a:solidFill>
              </a:rPr>
              <a:t>Belge şartları yerine getirilmemiş ise;</a:t>
            </a:r>
          </a:p>
          <a:p>
            <a:pPr lvl="1" algn="just"/>
            <a:r>
              <a:rPr lang="tr-TR" altLang="tr-TR" sz="2000" b="0" dirty="0">
                <a:solidFill>
                  <a:srgbClr val="002060"/>
                </a:solidFill>
              </a:rPr>
              <a:t>İthalat sırasında alınmayan vergiler (gümrük vergisi + KDV + varsa diğer kesintiler),</a:t>
            </a:r>
          </a:p>
          <a:p>
            <a:pPr lvl="1" algn="just"/>
            <a:r>
              <a:rPr lang="tr-TR" altLang="tr-TR" sz="2000" b="0" dirty="0">
                <a:solidFill>
                  <a:srgbClr val="002060"/>
                </a:solidFill>
              </a:rPr>
              <a:t>Gecikme faizleri,</a:t>
            </a:r>
          </a:p>
          <a:p>
            <a:pPr lvl="1" algn="just"/>
            <a:r>
              <a:rPr lang="tr-TR" altLang="tr-TR" sz="2000" b="0" dirty="0">
                <a:solidFill>
                  <a:srgbClr val="002060"/>
                </a:solidFill>
              </a:rPr>
              <a:t>Gümrük vergilerinin veya gümrüklenmiş değerin (gümrük vergileri ile CIF/FOB kıymetinin toplamı) iki katı kadar para cezası tahsil edilir;</a:t>
            </a:r>
          </a:p>
          <a:p>
            <a:pPr lvl="1" algn="just"/>
            <a:r>
              <a:rPr lang="tr-TR" altLang="tr-TR" sz="2000" b="0" dirty="0">
                <a:solidFill>
                  <a:srgbClr val="002060"/>
                </a:solidFill>
              </a:rPr>
              <a:t>Kaçakçılık kovuşturması (ithal edilen eşyanın iç piyasaya satıldığı durumlarda) yapılır.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51</a:t>
            </a:fld>
            <a:endParaRPr lang="en-US" dirty="0"/>
          </a:p>
        </p:txBody>
      </p:sp>
    </p:spTree>
    <p:extLst>
      <p:ext uri="{BB962C8B-B14F-4D97-AF65-F5344CB8AC3E}">
        <p14:creationId xmlns:p14="http://schemas.microsoft.com/office/powerpoint/2010/main" val="353348599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sz="2800" dirty="0">
                <a:solidFill>
                  <a:schemeClr val="bg2"/>
                </a:solidFill>
              </a:rPr>
              <a:t>Telafi Edici Vergi (-I-)</a:t>
            </a:r>
          </a:p>
        </p:txBody>
      </p:sp>
      <p:sp>
        <p:nvSpPr>
          <p:cNvPr id="88067" name="Rectangle 3"/>
          <p:cNvSpPr>
            <a:spLocks noGrp="1" noChangeArrowheads="1"/>
          </p:cNvSpPr>
          <p:nvPr>
            <p:ph idx="4294967295"/>
          </p:nvPr>
        </p:nvSpPr>
        <p:spPr>
          <a:xfrm>
            <a:off x="467544" y="1412777"/>
            <a:ext cx="8280920" cy="4392488"/>
          </a:xfrm>
        </p:spPr>
        <p:txBody>
          <a:bodyPr>
            <a:normAutofit/>
          </a:bodyPr>
          <a:lstStyle/>
          <a:p>
            <a:pPr marL="0" indent="0" algn="just">
              <a:buNone/>
            </a:pPr>
            <a:r>
              <a:rPr lang="tr-TR" altLang="tr-TR" sz="2400" b="0" dirty="0">
                <a:solidFill>
                  <a:srgbClr val="002060"/>
                </a:solidFill>
              </a:rPr>
              <a:t>Üçüncü ülke menşeli bir eşyanın DİİB kapsamında ithal edildikten sonra üretim sürecini müteakip ihraç ürünü olarak AB üyesi ülkelere, serbest ticaret anlaşması imzaladığımız ülkelere, </a:t>
            </a:r>
            <a:r>
              <a:rPr lang="tr-TR" altLang="tr-TR" sz="2400" b="0" dirty="0" err="1">
                <a:solidFill>
                  <a:srgbClr val="002060"/>
                </a:solidFill>
              </a:rPr>
              <a:t>Pan</a:t>
            </a:r>
            <a:r>
              <a:rPr lang="tr-TR" altLang="tr-TR" sz="2400" b="0" dirty="0">
                <a:solidFill>
                  <a:srgbClr val="002060"/>
                </a:solidFill>
              </a:rPr>
              <a:t>-Avrupa Menşe Kümülasyonuna veya </a:t>
            </a:r>
            <a:r>
              <a:rPr lang="tr-TR" altLang="tr-TR" sz="2400" b="0" dirty="0" err="1">
                <a:solidFill>
                  <a:srgbClr val="002060"/>
                </a:solidFill>
              </a:rPr>
              <a:t>Pan</a:t>
            </a:r>
            <a:r>
              <a:rPr lang="tr-TR" altLang="tr-TR" sz="2400" b="0" dirty="0">
                <a:solidFill>
                  <a:srgbClr val="002060"/>
                </a:solidFill>
              </a:rPr>
              <a:t>-Avrupa-Akdeniz Menşe Kümülasyonuna taraf olan ülkelere ihraç edilmesi halinde, ithal edilen eşya ile ilgili vergi ihracat sırasında ödenir.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z="2400" b="1" smtClean="0"/>
              <a:pPr>
                <a:defRPr/>
              </a:pPr>
              <a:t>52</a:t>
            </a:fld>
            <a:endParaRPr lang="en-US" sz="2400" b="1" dirty="0"/>
          </a:p>
        </p:txBody>
      </p:sp>
    </p:spTree>
    <p:extLst>
      <p:ext uri="{BB962C8B-B14F-4D97-AF65-F5344CB8AC3E}">
        <p14:creationId xmlns:p14="http://schemas.microsoft.com/office/powerpoint/2010/main" val="126366564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856476" y="188640"/>
            <a:ext cx="7287524" cy="476250"/>
          </a:xfrm>
        </p:spPr>
        <p:txBody>
          <a:bodyPr>
            <a:normAutofit fontScale="90000"/>
          </a:bodyPr>
          <a:lstStyle/>
          <a:p>
            <a:r>
              <a:rPr lang="tr-TR" altLang="tr-TR" dirty="0">
                <a:solidFill>
                  <a:schemeClr val="bg2"/>
                </a:solidFill>
              </a:rPr>
              <a:t>Telafi Edici Vergi (-II-)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53</a:t>
            </a:fld>
            <a:endParaRPr lang="en-US" dirty="0"/>
          </a:p>
        </p:txBody>
      </p:sp>
      <p:sp>
        <p:nvSpPr>
          <p:cNvPr id="704517" name="AutoShape 5"/>
          <p:cNvSpPr>
            <a:spLocks noChangeArrowheads="1"/>
          </p:cNvSpPr>
          <p:nvPr/>
        </p:nvSpPr>
        <p:spPr bwMode="auto">
          <a:xfrm>
            <a:off x="3739802" y="2822148"/>
            <a:ext cx="1440000" cy="122768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oAutofit/>
          </a:bodyPr>
          <a:lstStyle/>
          <a:p>
            <a:pPr algn="ctr"/>
            <a:r>
              <a:rPr lang="tr-TR" altLang="tr-TR" b="1" dirty="0">
                <a:solidFill>
                  <a:schemeClr val="tx2"/>
                </a:solidFill>
                <a:latin typeface="Verdana" pitchFamily="34" charset="0"/>
              </a:rPr>
              <a:t>TÜRKİYE</a:t>
            </a:r>
          </a:p>
          <a:p>
            <a:pPr algn="ctr"/>
            <a:r>
              <a:rPr lang="tr-TR" altLang="tr-TR" b="1" dirty="0">
                <a:solidFill>
                  <a:schemeClr val="tx2"/>
                </a:solidFill>
                <a:latin typeface="Verdana" pitchFamily="34" charset="0"/>
              </a:rPr>
              <a:t>(ÜRETİM)</a:t>
            </a:r>
          </a:p>
        </p:txBody>
      </p:sp>
      <p:sp>
        <p:nvSpPr>
          <p:cNvPr id="704518" name="AutoShape 6"/>
          <p:cNvSpPr>
            <a:spLocks noChangeArrowheads="1"/>
          </p:cNvSpPr>
          <p:nvPr/>
        </p:nvSpPr>
        <p:spPr bwMode="auto">
          <a:xfrm>
            <a:off x="1856476" y="2822148"/>
            <a:ext cx="1684338" cy="1220220"/>
          </a:xfrm>
          <a:prstGeom prst="notchedRightArrow">
            <a:avLst>
              <a:gd name="adj1" fmla="val 65836"/>
              <a:gd name="adj2" fmla="val 31952"/>
            </a:avLst>
          </a:prstGeom>
          <a:solidFill>
            <a:srgbClr val="0070C0"/>
          </a:solidFill>
          <a:ln w="9525">
            <a:solidFill>
              <a:srgbClr val="002060"/>
            </a:solidFill>
            <a:miter lim="800000"/>
            <a:headEnd/>
            <a:tailEnd/>
          </a:ln>
          <a:effectLst/>
        </p:spPr>
        <p:txBody>
          <a:bodyPr lIns="0" tIns="0" rIns="0" bIns="0" anchor="ctr">
            <a:noAutofit/>
          </a:bodyPr>
          <a:lstStyle/>
          <a:p>
            <a:pPr algn="ctr"/>
            <a:r>
              <a:rPr lang="tr-TR" altLang="tr-TR" b="1" dirty="0">
                <a:solidFill>
                  <a:schemeClr val="tx2"/>
                </a:solidFill>
                <a:latin typeface="Verdana" pitchFamily="34" charset="0"/>
              </a:rPr>
              <a:t>İTHALAT</a:t>
            </a:r>
          </a:p>
        </p:txBody>
      </p:sp>
      <p:sp>
        <p:nvSpPr>
          <p:cNvPr id="704519" name="AutoShape 7"/>
          <p:cNvSpPr>
            <a:spLocks noChangeArrowheads="1"/>
          </p:cNvSpPr>
          <p:nvPr/>
        </p:nvSpPr>
        <p:spPr bwMode="auto">
          <a:xfrm>
            <a:off x="217488" y="2829608"/>
            <a:ext cx="1440000" cy="122022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oAutofit/>
          </a:bodyPr>
          <a:lstStyle/>
          <a:p>
            <a:pPr algn="ctr"/>
            <a:r>
              <a:rPr lang="tr-TR" altLang="tr-TR" b="1" dirty="0">
                <a:solidFill>
                  <a:schemeClr val="tx2"/>
                </a:solidFill>
                <a:latin typeface="Verdana" pitchFamily="34" charset="0"/>
              </a:rPr>
              <a:t>Üçüncü</a:t>
            </a:r>
          </a:p>
          <a:p>
            <a:pPr algn="ctr"/>
            <a:r>
              <a:rPr lang="tr-TR" altLang="tr-TR" b="1" dirty="0">
                <a:solidFill>
                  <a:schemeClr val="tx2"/>
                </a:solidFill>
                <a:latin typeface="Verdana" pitchFamily="34" charset="0"/>
              </a:rPr>
              <a:t>Ülke</a:t>
            </a:r>
          </a:p>
        </p:txBody>
      </p:sp>
      <p:sp>
        <p:nvSpPr>
          <p:cNvPr id="704521" name="AutoShape 9"/>
          <p:cNvSpPr>
            <a:spLocks noChangeArrowheads="1"/>
          </p:cNvSpPr>
          <p:nvPr/>
        </p:nvSpPr>
        <p:spPr bwMode="auto">
          <a:xfrm>
            <a:off x="5378790" y="2829608"/>
            <a:ext cx="1812925" cy="1220220"/>
          </a:xfrm>
          <a:prstGeom prst="notchedRightArrow">
            <a:avLst>
              <a:gd name="adj1" fmla="val 67929"/>
              <a:gd name="adj2" fmla="val 30957"/>
            </a:avLst>
          </a:prstGeom>
          <a:solidFill>
            <a:srgbClr val="0070C0"/>
          </a:solidFill>
          <a:ln w="9525">
            <a:solidFill>
              <a:srgbClr val="002060"/>
            </a:solidFill>
            <a:miter lim="800000"/>
            <a:headEnd/>
            <a:tailEnd/>
          </a:ln>
          <a:effectLst/>
        </p:spPr>
        <p:txBody>
          <a:bodyPr lIns="0" tIns="0" rIns="0" bIns="0" anchor="ctr">
            <a:noAutofit/>
          </a:bodyPr>
          <a:lstStyle/>
          <a:p>
            <a:pPr algn="ctr"/>
            <a:r>
              <a:rPr lang="tr-TR" altLang="tr-TR" b="1" dirty="0">
                <a:solidFill>
                  <a:schemeClr val="tx2"/>
                </a:solidFill>
                <a:latin typeface="Verdana" pitchFamily="34" charset="0"/>
              </a:rPr>
              <a:t>İHRACAT</a:t>
            </a:r>
          </a:p>
        </p:txBody>
      </p:sp>
      <p:sp>
        <p:nvSpPr>
          <p:cNvPr id="704522" name="AutoShape 10"/>
          <p:cNvSpPr>
            <a:spLocks noChangeArrowheads="1"/>
          </p:cNvSpPr>
          <p:nvPr/>
        </p:nvSpPr>
        <p:spPr bwMode="auto">
          <a:xfrm>
            <a:off x="7390705" y="2823960"/>
            <a:ext cx="1501775" cy="1225868"/>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b="1">
                <a:solidFill>
                  <a:schemeClr val="tx2"/>
                </a:solidFill>
                <a:latin typeface="Verdana" pitchFamily="34" charset="0"/>
              </a:rPr>
              <a:t>AB</a:t>
            </a:r>
          </a:p>
          <a:p>
            <a:pPr algn="ctr"/>
            <a:r>
              <a:rPr lang="tr-TR" altLang="tr-TR" b="1">
                <a:solidFill>
                  <a:schemeClr val="tx2"/>
                </a:solidFill>
                <a:latin typeface="Verdana" pitchFamily="34" charset="0"/>
              </a:rPr>
              <a:t>STA</a:t>
            </a:r>
          </a:p>
          <a:p>
            <a:pPr algn="ctr"/>
            <a:r>
              <a:rPr lang="tr-TR" altLang="tr-TR" b="1">
                <a:solidFill>
                  <a:schemeClr val="tx2"/>
                </a:solidFill>
                <a:latin typeface="Verdana" pitchFamily="34" charset="0"/>
              </a:rPr>
              <a:t>PAMK</a:t>
            </a:r>
          </a:p>
          <a:p>
            <a:pPr algn="ctr"/>
            <a:r>
              <a:rPr lang="tr-TR" altLang="tr-TR" b="1">
                <a:solidFill>
                  <a:schemeClr val="tx2"/>
                </a:solidFill>
                <a:latin typeface="Verdana" pitchFamily="34" charset="0"/>
              </a:rPr>
              <a:t>PAAMK</a:t>
            </a:r>
          </a:p>
        </p:txBody>
      </p:sp>
    </p:spTree>
    <p:extLst>
      <p:ext uri="{BB962C8B-B14F-4D97-AF65-F5344CB8AC3E}">
        <p14:creationId xmlns:p14="http://schemas.microsoft.com/office/powerpoint/2010/main" val="128216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04519"/>
                                        </p:tgtEl>
                                        <p:attrNameLst>
                                          <p:attrName>style.visibility</p:attrName>
                                        </p:attrNameLst>
                                      </p:cBhvr>
                                      <p:to>
                                        <p:strVal val="visible"/>
                                      </p:to>
                                    </p:set>
                                    <p:animEffect transition="in" filter="strips(downRight)">
                                      <p:cBhvr>
                                        <p:cTn id="7" dur="500"/>
                                        <p:tgtEl>
                                          <p:spTgt spid="704519"/>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04518"/>
                                        </p:tgtEl>
                                        <p:attrNameLst>
                                          <p:attrName>style.visibility</p:attrName>
                                        </p:attrNameLst>
                                      </p:cBhvr>
                                      <p:to>
                                        <p:strVal val="visible"/>
                                      </p:to>
                                    </p:set>
                                    <p:animEffect transition="in" filter="strips(downRight)">
                                      <p:cBhvr>
                                        <p:cTn id="11" dur="500"/>
                                        <p:tgtEl>
                                          <p:spTgt spid="704518"/>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704517"/>
                                        </p:tgtEl>
                                        <p:attrNameLst>
                                          <p:attrName>style.visibility</p:attrName>
                                        </p:attrNameLst>
                                      </p:cBhvr>
                                      <p:to>
                                        <p:strVal val="visible"/>
                                      </p:to>
                                    </p:set>
                                    <p:animEffect transition="in" filter="strips(downRight)">
                                      <p:cBhvr>
                                        <p:cTn id="16" dur="500"/>
                                        <p:tgtEl>
                                          <p:spTgt spid="704517"/>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4521"/>
                                        </p:tgtEl>
                                        <p:attrNameLst>
                                          <p:attrName>style.visibility</p:attrName>
                                        </p:attrNameLst>
                                      </p:cBhvr>
                                      <p:to>
                                        <p:strVal val="visible"/>
                                      </p:to>
                                    </p:set>
                                    <p:animEffect transition="in" filter="strips(downRight)">
                                      <p:cBhvr>
                                        <p:cTn id="21" dur="500"/>
                                        <p:tgtEl>
                                          <p:spTgt spid="704521"/>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704522"/>
                                        </p:tgtEl>
                                        <p:attrNameLst>
                                          <p:attrName>style.visibility</p:attrName>
                                        </p:attrNameLst>
                                      </p:cBhvr>
                                      <p:to>
                                        <p:strVal val="visible"/>
                                      </p:to>
                                    </p:set>
                                    <p:animEffect transition="in" filter="strips(downRight)">
                                      <p:cBhvr>
                                        <p:cTn id="25" dur="500"/>
                                        <p:tgtEl>
                                          <p:spTgt spid="70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7" grpId="0" animBg="1"/>
      <p:bldP spid="704518" grpId="0" animBg="1"/>
      <p:bldP spid="704519" grpId="0" animBg="1"/>
      <p:bldP spid="704521" grpId="0" animBg="1"/>
      <p:bldP spid="7045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54</a:t>
            </a:fld>
            <a:endParaRPr lang="en-US" dirty="0"/>
          </a:p>
        </p:txBody>
      </p:sp>
      <p:sp>
        <p:nvSpPr>
          <p:cNvPr id="6" name="Başlık 1"/>
          <p:cNvSpPr>
            <a:spLocks noGrp="1"/>
          </p:cNvSpPr>
          <p:nvPr>
            <p:ph type="title" idx="4294967295"/>
          </p:nvPr>
        </p:nvSpPr>
        <p:spPr>
          <a:xfrm>
            <a:off x="0" y="2930525"/>
            <a:ext cx="9144000" cy="1362075"/>
          </a:xfrm>
        </p:spPr>
        <p:txBody>
          <a:bodyPr anchor="t">
            <a:noAutofit/>
          </a:bodyPr>
          <a:lstStyle/>
          <a:p>
            <a:pPr>
              <a:defRPr/>
            </a:pPr>
            <a:r>
              <a:rPr lang="tr-TR" sz="4800" b="1" dirty="0">
                <a:solidFill>
                  <a:srgbClr val="002060"/>
                </a:solidFill>
                <a:effectLst>
                  <a:outerShdw blurRad="38100" dist="38100" dir="2700000" algn="tl">
                    <a:srgbClr val="000000">
                      <a:alpha val="43137"/>
                    </a:srgbClr>
                  </a:outerShdw>
                </a:effectLst>
              </a:rPr>
              <a:t>HARİÇTE İŞLEME REJİMİ</a:t>
            </a:r>
          </a:p>
        </p:txBody>
      </p:sp>
    </p:spTree>
    <p:extLst>
      <p:ext uri="{BB962C8B-B14F-4D97-AF65-F5344CB8AC3E}">
        <p14:creationId xmlns:p14="http://schemas.microsoft.com/office/powerpoint/2010/main" val="2707997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Sunuş Planı</a:t>
            </a:r>
          </a:p>
        </p:txBody>
      </p:sp>
      <p:sp>
        <p:nvSpPr>
          <p:cNvPr id="91139" name="Rectangle 3"/>
          <p:cNvSpPr>
            <a:spLocks noGrp="1" noChangeArrowheads="1"/>
          </p:cNvSpPr>
          <p:nvPr>
            <p:ph idx="4294967295"/>
          </p:nvPr>
        </p:nvSpPr>
        <p:spPr>
          <a:xfrm>
            <a:off x="323528" y="1484784"/>
            <a:ext cx="8106097" cy="4730279"/>
          </a:xfrm>
        </p:spPr>
        <p:txBody>
          <a:bodyPr>
            <a:normAutofit/>
          </a:bodyPr>
          <a:lstStyle/>
          <a:p>
            <a:r>
              <a:rPr lang="tr-TR" altLang="tr-TR" sz="2400" b="0" dirty="0">
                <a:solidFill>
                  <a:srgbClr val="002060"/>
                </a:solidFill>
              </a:rPr>
              <a:t>Hariçte İşleme Rejimi Mevzuatı</a:t>
            </a:r>
          </a:p>
          <a:p>
            <a:r>
              <a:rPr lang="tr-TR" altLang="tr-TR" sz="2400" b="0" dirty="0">
                <a:solidFill>
                  <a:srgbClr val="002060"/>
                </a:solidFill>
              </a:rPr>
              <a:t>Hariçte İşleme Rejimi Nedir?</a:t>
            </a:r>
          </a:p>
          <a:p>
            <a:r>
              <a:rPr lang="tr-TR" altLang="tr-TR" sz="2400" b="0" dirty="0">
                <a:solidFill>
                  <a:srgbClr val="002060"/>
                </a:solidFill>
              </a:rPr>
              <a:t>Hariçte İşleme Rejimi İşleyiş Süreci</a:t>
            </a:r>
          </a:p>
          <a:p>
            <a:r>
              <a:rPr lang="tr-TR" altLang="tr-TR" sz="2400" b="0" dirty="0">
                <a:solidFill>
                  <a:srgbClr val="002060"/>
                </a:solidFill>
              </a:rPr>
              <a:t>Hariçte İşleme Rejimi ile İlgili Merciler</a:t>
            </a:r>
          </a:p>
          <a:p>
            <a:r>
              <a:rPr lang="tr-TR" altLang="tr-TR" sz="2400" b="0" dirty="0">
                <a:solidFill>
                  <a:srgbClr val="002060"/>
                </a:solidFill>
              </a:rPr>
              <a:t>HİİB Almak İçin Gerekli Belgeler</a:t>
            </a:r>
          </a:p>
          <a:p>
            <a:r>
              <a:rPr lang="tr-TR" altLang="tr-TR" sz="2400" b="0" dirty="0">
                <a:solidFill>
                  <a:srgbClr val="002060"/>
                </a:solidFill>
              </a:rPr>
              <a:t>HİİB/Hİİ İçin Süreler/Ek Süreler</a:t>
            </a:r>
          </a:p>
          <a:p>
            <a:r>
              <a:rPr lang="tr-TR" altLang="tr-TR" sz="2400" b="0" dirty="0">
                <a:solidFill>
                  <a:srgbClr val="002060"/>
                </a:solidFill>
              </a:rPr>
              <a:t>HİİB Taahhüt Kapatma </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55</a:t>
            </a:fld>
            <a:endParaRPr lang="en-US" dirty="0"/>
          </a:p>
        </p:txBody>
      </p:sp>
    </p:spTree>
    <p:extLst>
      <p:ext uri="{BB962C8B-B14F-4D97-AF65-F5344CB8AC3E}">
        <p14:creationId xmlns:p14="http://schemas.microsoft.com/office/powerpoint/2010/main" val="5812074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Hariçte İşleme Rejimi Mevzuatı</a:t>
            </a:r>
          </a:p>
        </p:txBody>
      </p:sp>
      <p:sp>
        <p:nvSpPr>
          <p:cNvPr id="92163" name="Rectangle 3"/>
          <p:cNvSpPr>
            <a:spLocks noGrp="1" noChangeArrowheads="1"/>
          </p:cNvSpPr>
          <p:nvPr>
            <p:ph idx="4294967295"/>
          </p:nvPr>
        </p:nvSpPr>
        <p:spPr>
          <a:xfrm>
            <a:off x="323528" y="1412777"/>
            <a:ext cx="8106097" cy="4176464"/>
          </a:xfrm>
        </p:spPr>
        <p:txBody>
          <a:bodyPr>
            <a:normAutofit/>
          </a:bodyPr>
          <a:lstStyle/>
          <a:p>
            <a:r>
              <a:rPr lang="tr-TR" altLang="tr-TR" sz="2000" b="0" dirty="0">
                <a:solidFill>
                  <a:srgbClr val="002060"/>
                </a:solidFill>
              </a:rPr>
              <a:t>4458 Sayılı Gümrük Kanunu, 1567 Sayılı Kanun, 2976 Sayılı Kanun ve 474 Sayılı Kanun, 637 Sayılı KHK.</a:t>
            </a:r>
          </a:p>
          <a:p>
            <a:pPr marL="0" indent="0">
              <a:buNone/>
            </a:pPr>
            <a:endParaRPr lang="tr-TR" altLang="tr-TR" sz="1800" b="0" dirty="0">
              <a:solidFill>
                <a:srgbClr val="002060"/>
              </a:solidFill>
            </a:endParaRPr>
          </a:p>
          <a:p>
            <a:r>
              <a:rPr lang="tr-TR" altLang="tr-TR" sz="2000" b="0" dirty="0">
                <a:solidFill>
                  <a:srgbClr val="002060"/>
                </a:solidFill>
              </a:rPr>
              <a:t>2007/11864 Sayılı Hariçte İşleme Rejimi Kararı (R.G.:5/4/2007-26484)</a:t>
            </a:r>
          </a:p>
          <a:p>
            <a:pPr marL="0" indent="0">
              <a:buNone/>
            </a:pPr>
            <a:endParaRPr lang="tr-TR" altLang="tr-TR" sz="1800" b="0" dirty="0">
              <a:solidFill>
                <a:srgbClr val="002060"/>
              </a:solidFill>
            </a:endParaRPr>
          </a:p>
          <a:p>
            <a:r>
              <a:rPr lang="tr-TR" altLang="tr-TR" sz="2000" b="0" dirty="0">
                <a:solidFill>
                  <a:srgbClr val="002060"/>
                </a:solidFill>
              </a:rPr>
              <a:t>İhracat 2007/5 Sayılı Hariçte İşleme Rejimi Tebliği (R.G.:11/5/2007-26519) </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56</a:t>
            </a:fld>
            <a:endParaRPr lang="en-US" dirty="0"/>
          </a:p>
        </p:txBody>
      </p:sp>
    </p:spTree>
    <p:extLst>
      <p:ext uri="{BB962C8B-B14F-4D97-AF65-F5344CB8AC3E}">
        <p14:creationId xmlns:p14="http://schemas.microsoft.com/office/powerpoint/2010/main" val="327208139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Hariçte İşleme Rejimi Nedir ?</a:t>
            </a:r>
          </a:p>
        </p:txBody>
      </p:sp>
      <p:sp>
        <p:nvSpPr>
          <p:cNvPr id="93187" name="Rectangle 3"/>
          <p:cNvSpPr>
            <a:spLocks noGrp="1" noChangeArrowheads="1"/>
          </p:cNvSpPr>
          <p:nvPr>
            <p:ph idx="4294967295"/>
          </p:nvPr>
        </p:nvSpPr>
        <p:spPr>
          <a:xfrm>
            <a:off x="395536" y="1412776"/>
            <a:ext cx="8034089" cy="4802287"/>
          </a:xfrm>
        </p:spPr>
        <p:txBody>
          <a:bodyPr>
            <a:normAutofit/>
          </a:bodyPr>
          <a:lstStyle/>
          <a:p>
            <a:pPr marL="0" indent="0" algn="just">
              <a:buNone/>
            </a:pPr>
            <a:r>
              <a:rPr lang="tr-TR" altLang="tr-TR" sz="2400" b="0" dirty="0">
                <a:solidFill>
                  <a:srgbClr val="002060"/>
                </a:solidFill>
              </a:rPr>
              <a:t>Hariçte işleme faaliyeti, serbest dolaşımdaki eşyanın daha ileri bir safhada işlenmek, tamir edilmek veya yenilenmek üzere geçici olarak Türkiye Gümrük Bölgesi dışına veya serbest bölgelere ihraç edilmesi ve bu işleme faaliyetleri sonucunda elde edilen ürünlerin tam veya kısmi muafiyet uygulanarak serbest dolaşıma girmesidir.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57</a:t>
            </a:fld>
            <a:endParaRPr lang="en-US" dirty="0"/>
          </a:p>
        </p:txBody>
      </p:sp>
    </p:spTree>
    <p:extLst>
      <p:ext uri="{BB962C8B-B14F-4D97-AF65-F5344CB8AC3E}">
        <p14:creationId xmlns:p14="http://schemas.microsoft.com/office/powerpoint/2010/main" val="38340462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err="1">
                <a:solidFill>
                  <a:schemeClr val="bg2"/>
                </a:solidFill>
              </a:rPr>
              <a:t>HİR</a:t>
            </a:r>
            <a:r>
              <a:rPr lang="tr-TR" altLang="tr-TR" dirty="0">
                <a:solidFill>
                  <a:schemeClr val="bg2"/>
                </a:solidFill>
              </a:rPr>
              <a:t> İşleyiş Süreci (-II-)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58</a:t>
            </a:fld>
            <a:endParaRPr lang="en-US" dirty="0"/>
          </a:p>
        </p:txBody>
      </p:sp>
      <p:sp>
        <p:nvSpPr>
          <p:cNvPr id="709635" name="AutoShape 3"/>
          <p:cNvSpPr>
            <a:spLocks noChangeArrowheads="1"/>
          </p:cNvSpPr>
          <p:nvPr/>
        </p:nvSpPr>
        <p:spPr bwMode="auto">
          <a:xfrm>
            <a:off x="2275647" y="2950492"/>
            <a:ext cx="1440000" cy="255389"/>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tx2"/>
                </a:solidFill>
                <a:latin typeface="Arial" panose="020B0604020202020204" pitchFamily="34" charset="0"/>
                <a:cs typeface="Arial" panose="020B0604020202020204" pitchFamily="34" charset="0"/>
              </a:rPr>
              <a:t>İhracat</a:t>
            </a:r>
          </a:p>
        </p:txBody>
      </p:sp>
      <p:sp>
        <p:nvSpPr>
          <p:cNvPr id="709637" name="AutoShape 5"/>
          <p:cNvSpPr>
            <a:spLocks noChangeArrowheads="1"/>
          </p:cNvSpPr>
          <p:nvPr/>
        </p:nvSpPr>
        <p:spPr bwMode="auto">
          <a:xfrm>
            <a:off x="406332" y="2822798"/>
            <a:ext cx="1440000" cy="510778"/>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tx2"/>
                </a:solidFill>
                <a:latin typeface="Arial" panose="020B0604020202020204" pitchFamily="34" charset="0"/>
                <a:cs typeface="Arial" panose="020B0604020202020204" pitchFamily="34" charset="0"/>
              </a:rPr>
              <a:t>Belge</a:t>
            </a:r>
          </a:p>
          <a:p>
            <a:pPr algn="ctr"/>
            <a:r>
              <a:rPr lang="tr-TR" altLang="tr-TR" sz="1500" b="1" dirty="0">
                <a:solidFill>
                  <a:schemeClr val="tx2"/>
                </a:solidFill>
                <a:latin typeface="Arial" panose="020B0604020202020204" pitchFamily="34" charset="0"/>
                <a:cs typeface="Arial" panose="020B0604020202020204" pitchFamily="34" charset="0"/>
              </a:rPr>
              <a:t>Başlangıcı</a:t>
            </a:r>
          </a:p>
        </p:txBody>
      </p:sp>
      <p:grpSp>
        <p:nvGrpSpPr>
          <p:cNvPr id="709639" name="Group 7"/>
          <p:cNvGrpSpPr>
            <a:grpSpLocks/>
          </p:cNvGrpSpPr>
          <p:nvPr/>
        </p:nvGrpSpPr>
        <p:grpSpPr bwMode="auto">
          <a:xfrm>
            <a:off x="5854748" y="2436852"/>
            <a:ext cx="930275" cy="1403350"/>
            <a:chOff x="2971" y="2875"/>
            <a:chExt cx="866" cy="1294"/>
          </a:xfrm>
        </p:grpSpPr>
        <p:graphicFrame>
          <p:nvGraphicFramePr>
            <p:cNvPr id="95255" name="Object 8"/>
            <p:cNvGraphicFramePr>
              <a:graphicFrameLocks noChangeAspect="1"/>
            </p:cNvGraphicFramePr>
            <p:nvPr>
              <p:extLst/>
            </p:nvPr>
          </p:nvGraphicFramePr>
          <p:xfrm>
            <a:off x="2971" y="2875"/>
            <a:ext cx="866" cy="1294"/>
          </p:xfrm>
          <a:graphic>
            <a:graphicData uri="http://schemas.openxmlformats.org/presentationml/2006/ole">
              <mc:AlternateContent xmlns:mc="http://schemas.openxmlformats.org/markup-compatibility/2006">
                <mc:Choice xmlns:v="urn:schemas-microsoft-com:vml" Requires="v">
                  <p:oleObj spid="_x0000_s4134" name="Klip" r:id="rId3" imgW="3032125" imgH="4533900" progId="MS_ClipArt_Gallery.2">
                    <p:embed/>
                  </p:oleObj>
                </mc:Choice>
                <mc:Fallback>
                  <p:oleObj name="Klip" r:id="rId3" imgW="3032125" imgH="4533900" progId="MS_ClipArt_Gallery.2">
                    <p:embed/>
                    <p:pic>
                      <p:nvPicPr>
                        <p:cNvPr id="9525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 y="2875"/>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56" name="WordArt 9"/>
            <p:cNvSpPr>
              <a:spLocks noChangeArrowheads="1" noChangeShapeType="1" noTextEdit="1"/>
            </p:cNvSpPr>
            <p:nvPr/>
          </p:nvSpPr>
          <p:spPr bwMode="auto">
            <a:xfrm rot="20286345">
              <a:off x="2991" y="3287"/>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709642" name="AutoShape 10"/>
          <p:cNvSpPr>
            <a:spLocks noChangeArrowheads="1"/>
          </p:cNvSpPr>
          <p:nvPr/>
        </p:nvSpPr>
        <p:spPr bwMode="auto">
          <a:xfrm>
            <a:off x="4144963" y="2950492"/>
            <a:ext cx="1440000" cy="255389"/>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tx2"/>
                </a:solidFill>
                <a:latin typeface="Arial" panose="020B0604020202020204" pitchFamily="34" charset="0"/>
                <a:cs typeface="Arial" panose="020B0604020202020204" pitchFamily="34" charset="0"/>
              </a:rPr>
              <a:t>Üretim</a:t>
            </a:r>
          </a:p>
        </p:txBody>
      </p:sp>
      <p:sp>
        <p:nvSpPr>
          <p:cNvPr id="709644" name="AutoShape 12"/>
          <p:cNvSpPr>
            <a:spLocks noChangeArrowheads="1"/>
          </p:cNvSpPr>
          <p:nvPr/>
        </p:nvSpPr>
        <p:spPr bwMode="auto">
          <a:xfrm>
            <a:off x="7092440" y="2950492"/>
            <a:ext cx="1440000" cy="255389"/>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tx2"/>
                </a:solidFill>
                <a:latin typeface="Arial" panose="020B0604020202020204" pitchFamily="34" charset="0"/>
                <a:cs typeface="Arial" panose="020B0604020202020204" pitchFamily="34" charset="0"/>
              </a:rPr>
              <a:t>İthalat</a:t>
            </a:r>
          </a:p>
        </p:txBody>
      </p:sp>
      <p:sp>
        <p:nvSpPr>
          <p:cNvPr id="709646" name="AutoShape 14"/>
          <p:cNvSpPr>
            <a:spLocks noChangeArrowheads="1"/>
          </p:cNvSpPr>
          <p:nvPr/>
        </p:nvSpPr>
        <p:spPr bwMode="auto">
          <a:xfrm>
            <a:off x="7092440" y="3694658"/>
            <a:ext cx="1440000" cy="540000"/>
          </a:xfrm>
          <a:prstGeom prst="roundRect">
            <a:avLst>
              <a:gd name="adj" fmla="val 16667"/>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oAutofit/>
          </a:bodyPr>
          <a:lstStyle/>
          <a:p>
            <a:pPr algn="ctr"/>
            <a:r>
              <a:rPr lang="tr-TR" altLang="tr-TR" sz="1500" b="1" dirty="0">
                <a:solidFill>
                  <a:schemeClr val="tx2"/>
                </a:solidFill>
                <a:latin typeface="Arial" panose="020B0604020202020204" pitchFamily="34" charset="0"/>
                <a:cs typeface="Arial" panose="020B0604020202020204" pitchFamily="34" charset="0"/>
              </a:rPr>
              <a:t>Belge Kapatma</a:t>
            </a:r>
          </a:p>
        </p:txBody>
      </p:sp>
      <p:sp>
        <p:nvSpPr>
          <p:cNvPr id="709648" name="AutoShape 16"/>
          <p:cNvSpPr>
            <a:spLocks noChangeArrowheads="1"/>
          </p:cNvSpPr>
          <p:nvPr/>
        </p:nvSpPr>
        <p:spPr bwMode="auto">
          <a:xfrm>
            <a:off x="7092440" y="4678454"/>
            <a:ext cx="1440000" cy="442674"/>
          </a:xfrm>
          <a:prstGeom prst="roundRect">
            <a:avLst>
              <a:gd name="adj" fmla="val 16667"/>
            </a:avLst>
          </a:prstGeom>
          <a:solidFill>
            <a:srgbClr val="0070C0"/>
          </a:solidFill>
          <a:ln w="9525" algn="ctr">
            <a:solidFill>
              <a:srgbClr val="002060"/>
            </a:solidFill>
            <a:round/>
            <a:headEnd/>
            <a:tailEnd/>
          </a:ln>
          <a:effectLst/>
        </p:spPr>
        <p:txBody>
          <a:bodyPr lIns="0" tIns="0" rIns="0" bIns="0" anchor="ctr">
            <a:spAutoFit/>
          </a:bodyPr>
          <a:lstStyle/>
          <a:p>
            <a:pPr algn="ctr"/>
            <a:r>
              <a:rPr lang="tr-TR" altLang="tr-TR" sz="1300" b="1" dirty="0">
                <a:solidFill>
                  <a:schemeClr val="tx2"/>
                </a:solidFill>
                <a:latin typeface="Arial" panose="020B0604020202020204" pitchFamily="34" charset="0"/>
                <a:cs typeface="Arial" panose="020B0604020202020204" pitchFamily="34" charset="0"/>
              </a:rPr>
              <a:t>Varsa Teminat</a:t>
            </a:r>
          </a:p>
          <a:p>
            <a:pPr algn="ctr"/>
            <a:r>
              <a:rPr lang="tr-TR" altLang="tr-TR" sz="1300" b="1" dirty="0">
                <a:solidFill>
                  <a:schemeClr val="tx2"/>
                </a:solidFill>
                <a:latin typeface="Arial" panose="020B0604020202020204" pitchFamily="34" charset="0"/>
                <a:cs typeface="Arial" panose="020B0604020202020204" pitchFamily="34" charset="0"/>
              </a:rPr>
              <a:t>İade</a:t>
            </a:r>
          </a:p>
        </p:txBody>
      </p:sp>
      <p:sp>
        <p:nvSpPr>
          <p:cNvPr id="709652" name="AutoShape 20"/>
          <p:cNvSpPr>
            <a:spLocks noChangeArrowheads="1"/>
          </p:cNvSpPr>
          <p:nvPr/>
        </p:nvSpPr>
        <p:spPr bwMode="auto">
          <a:xfrm>
            <a:off x="1331640" y="2120166"/>
            <a:ext cx="1440000" cy="444738"/>
          </a:xfrm>
          <a:prstGeom prst="roundRect">
            <a:avLst>
              <a:gd name="adj" fmla="val 16667"/>
            </a:avLst>
          </a:prstGeom>
          <a:solidFill>
            <a:srgbClr val="0070C0"/>
          </a:solidFill>
          <a:ln w="9525">
            <a:solidFill>
              <a:srgbClr val="002060"/>
            </a:solidFill>
            <a:round/>
            <a:headEnd/>
            <a:tailEnd/>
          </a:ln>
          <a:effectLst/>
        </p:spPr>
        <p:txBody>
          <a:bodyPr lIns="0" tIns="0" rIns="0" bIns="0" anchor="ctr">
            <a:noAutofit/>
          </a:bodyPr>
          <a:lstStyle/>
          <a:p>
            <a:pPr algn="ctr"/>
            <a:r>
              <a:rPr lang="tr-TR" altLang="tr-TR" sz="1500" b="1" dirty="0">
                <a:solidFill>
                  <a:schemeClr val="tx2"/>
                </a:solidFill>
                <a:latin typeface="Arial" panose="020B0604020202020204" pitchFamily="34" charset="0"/>
                <a:cs typeface="Arial" panose="020B0604020202020204" pitchFamily="34" charset="0"/>
              </a:rPr>
              <a:t>Varsa Teminat</a:t>
            </a:r>
          </a:p>
        </p:txBody>
      </p:sp>
      <p:sp>
        <p:nvSpPr>
          <p:cNvPr id="95253" name="AutoShape 22"/>
          <p:cNvSpPr>
            <a:spLocks noChangeArrowheads="1"/>
          </p:cNvSpPr>
          <p:nvPr/>
        </p:nvSpPr>
        <p:spPr bwMode="auto">
          <a:xfrm rot="16200000">
            <a:off x="6093279" y="2257360"/>
            <a:ext cx="662296" cy="276999"/>
          </a:xfrm>
          <a:prstGeom prst="curvedLeftArrow">
            <a:avLst>
              <a:gd name="adj1" fmla="val 45697"/>
              <a:gd name="adj2" fmla="val 128188"/>
              <a:gd name="adj3" fmla="val 40505"/>
            </a:avLst>
          </a:prstGeom>
          <a:solidFill>
            <a:srgbClr val="0070C0"/>
          </a:solidFill>
          <a:ln w="9525">
            <a:solidFill>
              <a:srgbClr val="002060"/>
            </a:solidFill>
            <a:miter lim="800000"/>
            <a:headEnd/>
            <a:tailEnd/>
          </a:ln>
          <a:effectLst/>
        </p:spPr>
        <p:txBody>
          <a:bodyPr wrap="square" lIns="0" tIns="0" rIns="0" bIns="0" anchor="ctr">
            <a:spAutoFit/>
          </a:bodyPr>
          <a:lstStyle/>
          <a:p>
            <a:endParaRPr lang="tr-TR" altLang="tr-TR">
              <a:solidFill>
                <a:schemeClr val="tx2"/>
              </a:solidFill>
              <a:latin typeface="Arial" panose="020B0604020202020204" pitchFamily="34" charset="0"/>
              <a:cs typeface="Arial" panose="020B0604020202020204" pitchFamily="34" charset="0"/>
            </a:endParaRPr>
          </a:p>
        </p:txBody>
      </p:sp>
      <p:sp>
        <p:nvSpPr>
          <p:cNvPr id="95254" name="AutoShape 23"/>
          <p:cNvSpPr>
            <a:spLocks noChangeArrowheads="1"/>
          </p:cNvSpPr>
          <p:nvPr/>
        </p:nvSpPr>
        <p:spPr bwMode="auto">
          <a:xfrm>
            <a:off x="5572841" y="1853853"/>
            <a:ext cx="1440000" cy="406167"/>
          </a:xfrm>
          <a:prstGeom prst="roundRect">
            <a:avLst>
              <a:gd name="adj" fmla="val 16667"/>
            </a:avLst>
          </a:prstGeom>
          <a:solidFill>
            <a:srgbClr val="0070C0"/>
          </a:solidFill>
          <a:ln w="9525">
            <a:solidFill>
              <a:srgbClr val="002060"/>
            </a:solidFill>
            <a:round/>
            <a:headEnd/>
            <a:tailEnd/>
          </a:ln>
          <a:effectLst/>
        </p:spPr>
        <p:txBody>
          <a:bodyPr lIns="0" tIns="0" rIns="0" bIns="0" anchor="ctr">
            <a:normAutofit lnSpcReduction="10000"/>
          </a:bodyPr>
          <a:lstStyle/>
          <a:p>
            <a:pPr algn="ctr"/>
            <a:r>
              <a:rPr lang="tr-TR" altLang="tr-TR" sz="1300" b="1" dirty="0">
                <a:solidFill>
                  <a:schemeClr val="tx2"/>
                </a:solidFill>
                <a:latin typeface="Arial" panose="020B0604020202020204" pitchFamily="34" charset="0"/>
                <a:cs typeface="Arial" panose="020B0604020202020204" pitchFamily="34" charset="0"/>
              </a:rPr>
              <a:t>Kısmi veya Tam</a:t>
            </a:r>
          </a:p>
          <a:p>
            <a:pPr algn="ctr"/>
            <a:r>
              <a:rPr lang="tr-TR" altLang="tr-TR" sz="1300" b="1" dirty="0">
                <a:solidFill>
                  <a:schemeClr val="tx2"/>
                </a:solidFill>
                <a:latin typeface="Arial" panose="020B0604020202020204" pitchFamily="34" charset="0"/>
                <a:cs typeface="Arial" panose="020B0604020202020204" pitchFamily="34" charset="0"/>
              </a:rPr>
              <a:t>Muafiyet</a:t>
            </a:r>
          </a:p>
        </p:txBody>
      </p:sp>
      <p:sp>
        <p:nvSpPr>
          <p:cNvPr id="709656" name="AutoShape 24"/>
          <p:cNvSpPr>
            <a:spLocks noChangeArrowheads="1"/>
          </p:cNvSpPr>
          <p:nvPr/>
        </p:nvSpPr>
        <p:spPr bwMode="auto">
          <a:xfrm>
            <a:off x="4144963" y="3743320"/>
            <a:ext cx="1440000" cy="442674"/>
          </a:xfrm>
          <a:prstGeom prst="roundRect">
            <a:avLst>
              <a:gd name="adj" fmla="val 16667"/>
            </a:avLst>
          </a:prstGeom>
          <a:solidFill>
            <a:srgbClr val="0070C0"/>
          </a:solidFill>
          <a:ln w="9525">
            <a:solidFill>
              <a:srgbClr val="002060"/>
            </a:solidFill>
            <a:round/>
            <a:headEnd/>
            <a:tailEnd/>
          </a:ln>
          <a:effectLst/>
        </p:spPr>
        <p:txBody>
          <a:bodyPr lIns="0" tIns="0" rIns="0" bIns="0" anchor="ctr">
            <a:spAutoFit/>
          </a:bodyPr>
          <a:lstStyle/>
          <a:p>
            <a:pPr algn="ctr"/>
            <a:r>
              <a:rPr lang="tr-TR" altLang="tr-TR" sz="1300" b="1" dirty="0">
                <a:solidFill>
                  <a:schemeClr val="tx2"/>
                </a:solidFill>
                <a:latin typeface="Arial" panose="020B0604020202020204" pitchFamily="34" charset="0"/>
                <a:cs typeface="Arial" panose="020B0604020202020204" pitchFamily="34" charset="0"/>
              </a:rPr>
              <a:t>Yurt Dışı /</a:t>
            </a:r>
          </a:p>
          <a:p>
            <a:pPr algn="ctr"/>
            <a:r>
              <a:rPr lang="tr-TR" altLang="tr-TR" sz="1300" b="1" dirty="0">
                <a:solidFill>
                  <a:schemeClr val="tx2"/>
                </a:solidFill>
                <a:latin typeface="Arial" panose="020B0604020202020204" pitchFamily="34" charset="0"/>
                <a:cs typeface="Arial" panose="020B0604020202020204" pitchFamily="34" charset="0"/>
              </a:rPr>
              <a:t>Serbest Bölge</a:t>
            </a:r>
          </a:p>
        </p:txBody>
      </p:sp>
      <p:cxnSp>
        <p:nvCxnSpPr>
          <p:cNvPr id="3" name="Düz Ok Bağlayıcısı 2"/>
          <p:cNvCxnSpPr>
            <a:stCxn id="709637" idx="3"/>
            <a:endCxn id="709635" idx="1"/>
          </p:cNvCxnSpPr>
          <p:nvPr/>
        </p:nvCxnSpPr>
        <p:spPr>
          <a:xfrm>
            <a:off x="1846332" y="3078187"/>
            <a:ext cx="42931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 name="Düz Ok Bağlayıcısı 4"/>
          <p:cNvCxnSpPr>
            <a:stCxn id="709635" idx="3"/>
            <a:endCxn id="709642" idx="1"/>
          </p:cNvCxnSpPr>
          <p:nvPr/>
        </p:nvCxnSpPr>
        <p:spPr>
          <a:xfrm>
            <a:off x="3715647" y="3078187"/>
            <a:ext cx="42931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a:stCxn id="709644" idx="2"/>
            <a:endCxn id="709646" idx="0"/>
          </p:cNvCxnSpPr>
          <p:nvPr/>
        </p:nvCxnSpPr>
        <p:spPr>
          <a:xfrm>
            <a:off x="7812440" y="3205881"/>
            <a:ext cx="0" cy="48877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a:stCxn id="709646" idx="2"/>
            <a:endCxn id="709648" idx="0"/>
          </p:cNvCxnSpPr>
          <p:nvPr/>
        </p:nvCxnSpPr>
        <p:spPr>
          <a:xfrm>
            <a:off x="7812440" y="4234658"/>
            <a:ext cx="0" cy="44379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Bağlayıcı 16"/>
          <p:cNvCxnSpPr>
            <a:stCxn id="709642" idx="2"/>
            <a:endCxn id="709656" idx="0"/>
          </p:cNvCxnSpPr>
          <p:nvPr/>
        </p:nvCxnSpPr>
        <p:spPr>
          <a:xfrm>
            <a:off x="4864963" y="3205881"/>
            <a:ext cx="0" cy="537439"/>
          </a:xfrm>
          <a:prstGeom prst="line">
            <a:avLst/>
          </a:prstGeom>
          <a:ln w="38100">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357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09637"/>
                                        </p:tgtEl>
                                        <p:attrNameLst>
                                          <p:attrName>style.visibility</p:attrName>
                                        </p:attrNameLst>
                                      </p:cBhvr>
                                      <p:to>
                                        <p:strVal val="visible"/>
                                      </p:to>
                                    </p:set>
                                    <p:animEffect transition="in" filter="strips(downRight)">
                                      <p:cBhvr>
                                        <p:cTn id="7" dur="500"/>
                                        <p:tgtEl>
                                          <p:spTgt spid="709637"/>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09652"/>
                                        </p:tgtEl>
                                        <p:attrNameLst>
                                          <p:attrName>style.visibility</p:attrName>
                                        </p:attrNameLst>
                                      </p:cBhvr>
                                      <p:to>
                                        <p:strVal val="visible"/>
                                      </p:to>
                                    </p:set>
                                    <p:animEffect transition="in" filter="strips(downRight)">
                                      <p:cBhvr>
                                        <p:cTn id="11" dur="500"/>
                                        <p:tgtEl>
                                          <p:spTgt spid="70965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09635"/>
                                        </p:tgtEl>
                                        <p:attrNameLst>
                                          <p:attrName>style.visibility</p:attrName>
                                        </p:attrNameLst>
                                      </p:cBhvr>
                                      <p:to>
                                        <p:strVal val="visible"/>
                                      </p:to>
                                    </p:set>
                                    <p:animEffect transition="in" filter="strips(downRight)">
                                      <p:cBhvr>
                                        <p:cTn id="19" dur="500"/>
                                        <p:tgtEl>
                                          <p:spTgt spid="709635"/>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709642"/>
                                        </p:tgtEl>
                                        <p:attrNameLst>
                                          <p:attrName>style.visibility</p:attrName>
                                        </p:attrNameLst>
                                      </p:cBhvr>
                                      <p:to>
                                        <p:strVal val="visible"/>
                                      </p:to>
                                    </p:set>
                                    <p:animEffect transition="in" filter="strips(downRight)">
                                      <p:cBhvr>
                                        <p:cTn id="27" dur="500"/>
                                        <p:tgtEl>
                                          <p:spTgt spid="709642"/>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709656"/>
                                        </p:tgtEl>
                                        <p:attrNameLst>
                                          <p:attrName>style.visibility</p:attrName>
                                        </p:attrNameLst>
                                      </p:cBhvr>
                                      <p:to>
                                        <p:strVal val="visible"/>
                                      </p:to>
                                    </p:set>
                                    <p:animEffect transition="in" filter="strips(downRight)">
                                      <p:cBhvr>
                                        <p:cTn id="35" dur="500"/>
                                        <p:tgtEl>
                                          <p:spTgt spid="709656"/>
                                        </p:tgtEl>
                                      </p:cBhvr>
                                    </p:animEffect>
                                  </p:childTnLst>
                                </p:cTn>
                              </p:par>
                            </p:childTnLst>
                          </p:cTn>
                        </p:par>
                      </p:childTnLst>
                    </p:cTn>
                  </p:par>
                  <p:par>
                    <p:cTn id="36" fill="hold">
                      <p:stCondLst>
                        <p:cond delay="indefinite"/>
                      </p:stCondLst>
                      <p:childTnLst>
                        <p:par>
                          <p:cTn id="37" fill="hold" nodeType="afterGroup">
                            <p:stCondLst>
                              <p:cond delay="0"/>
                            </p:stCondLst>
                            <p:childTnLst>
                              <p:par>
                                <p:cTn id="38" presetID="18" presetClass="entr" presetSubtype="6" fill="hold" nodeType="clickEffect">
                                  <p:stCondLst>
                                    <p:cond delay="0"/>
                                  </p:stCondLst>
                                  <p:childTnLst>
                                    <p:set>
                                      <p:cBhvr>
                                        <p:cTn id="39" dur="1" fill="hold">
                                          <p:stCondLst>
                                            <p:cond delay="0"/>
                                          </p:stCondLst>
                                        </p:cTn>
                                        <p:tgtEl>
                                          <p:spTgt spid="709639"/>
                                        </p:tgtEl>
                                        <p:attrNameLst>
                                          <p:attrName>style.visibility</p:attrName>
                                        </p:attrNameLst>
                                      </p:cBhvr>
                                      <p:to>
                                        <p:strVal val="visible"/>
                                      </p:to>
                                    </p:set>
                                    <p:animEffect transition="in" filter="strips(downRight)">
                                      <p:cBhvr>
                                        <p:cTn id="40" dur="500"/>
                                        <p:tgtEl>
                                          <p:spTgt spid="709639"/>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5253"/>
                                        </p:tgtEl>
                                        <p:attrNameLst>
                                          <p:attrName>style.visibility</p:attrName>
                                        </p:attrNameLst>
                                      </p:cBhvr>
                                      <p:to>
                                        <p:strVal val="visible"/>
                                      </p:to>
                                    </p:set>
                                    <p:animEffect transition="in" filter="wipe(left)">
                                      <p:cBhvr>
                                        <p:cTn id="44" dur="500"/>
                                        <p:tgtEl>
                                          <p:spTgt spid="9525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95254"/>
                                        </p:tgtEl>
                                        <p:attrNameLst>
                                          <p:attrName>style.visibility</p:attrName>
                                        </p:attrNameLst>
                                      </p:cBhvr>
                                      <p:to>
                                        <p:strVal val="visible"/>
                                      </p:to>
                                    </p:set>
                                    <p:animEffect transition="in" filter="wipe(left)">
                                      <p:cBhvr>
                                        <p:cTn id="48" dur="500"/>
                                        <p:tgtEl>
                                          <p:spTgt spid="95254"/>
                                        </p:tgtEl>
                                      </p:cBhvr>
                                    </p:animEffect>
                                  </p:childTnLst>
                                </p:cTn>
                              </p:par>
                            </p:childTnLst>
                          </p:cTn>
                        </p:par>
                        <p:par>
                          <p:cTn id="49" fill="hold">
                            <p:stCondLst>
                              <p:cond delay="1500"/>
                            </p:stCondLst>
                            <p:childTnLst>
                              <p:par>
                                <p:cTn id="50" presetID="18" presetClass="entr" presetSubtype="6" fill="hold" grpId="0" nodeType="afterEffect">
                                  <p:stCondLst>
                                    <p:cond delay="0"/>
                                  </p:stCondLst>
                                  <p:childTnLst>
                                    <p:set>
                                      <p:cBhvr>
                                        <p:cTn id="51" dur="1" fill="hold">
                                          <p:stCondLst>
                                            <p:cond delay="0"/>
                                          </p:stCondLst>
                                        </p:cTn>
                                        <p:tgtEl>
                                          <p:spTgt spid="709644"/>
                                        </p:tgtEl>
                                        <p:attrNameLst>
                                          <p:attrName>style.visibility</p:attrName>
                                        </p:attrNameLst>
                                      </p:cBhvr>
                                      <p:to>
                                        <p:strVal val="visible"/>
                                      </p:to>
                                    </p:set>
                                    <p:animEffect transition="in" filter="strips(downRight)">
                                      <p:cBhvr>
                                        <p:cTn id="52" dur="500"/>
                                        <p:tgtEl>
                                          <p:spTgt spid="709644"/>
                                        </p:tgtEl>
                                      </p:cBhvr>
                                    </p:animEffect>
                                  </p:childTnLst>
                                </p:cTn>
                              </p:par>
                            </p:childTnLst>
                          </p:cTn>
                        </p:par>
                        <p:par>
                          <p:cTn id="53" fill="hold" nodeType="afterGroup">
                            <p:stCondLst>
                              <p:cond delay="2000"/>
                            </p:stCondLst>
                            <p:childTnLst>
                              <p:par>
                                <p:cTn id="54" presetID="22" presetClass="entr" presetSubtype="1"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childTnLst>
                          </p:cTn>
                        </p:par>
                        <p:par>
                          <p:cTn id="57" fill="hold">
                            <p:stCondLst>
                              <p:cond delay="2500"/>
                            </p:stCondLst>
                            <p:childTnLst>
                              <p:par>
                                <p:cTn id="58" presetID="18" presetClass="entr" presetSubtype="6" fill="hold" grpId="0" nodeType="afterEffect">
                                  <p:stCondLst>
                                    <p:cond delay="0"/>
                                  </p:stCondLst>
                                  <p:childTnLst>
                                    <p:set>
                                      <p:cBhvr>
                                        <p:cTn id="59" dur="1" fill="hold">
                                          <p:stCondLst>
                                            <p:cond delay="0"/>
                                          </p:stCondLst>
                                        </p:cTn>
                                        <p:tgtEl>
                                          <p:spTgt spid="709646"/>
                                        </p:tgtEl>
                                        <p:attrNameLst>
                                          <p:attrName>style.visibility</p:attrName>
                                        </p:attrNameLst>
                                      </p:cBhvr>
                                      <p:to>
                                        <p:strVal val="visible"/>
                                      </p:to>
                                    </p:set>
                                    <p:animEffect transition="in" filter="strips(downRight)">
                                      <p:cBhvr>
                                        <p:cTn id="60" dur="500"/>
                                        <p:tgtEl>
                                          <p:spTgt spid="709646"/>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up)">
                                      <p:cBhvr>
                                        <p:cTn id="64" dur="500"/>
                                        <p:tgtEl>
                                          <p:spTgt spid="9"/>
                                        </p:tgtEl>
                                      </p:cBhvr>
                                    </p:animEffect>
                                  </p:childTnLst>
                                </p:cTn>
                              </p:par>
                            </p:childTnLst>
                          </p:cTn>
                        </p:par>
                        <p:par>
                          <p:cTn id="65" fill="hold">
                            <p:stCondLst>
                              <p:cond delay="3500"/>
                            </p:stCondLst>
                            <p:childTnLst>
                              <p:par>
                                <p:cTn id="66" presetID="18" presetClass="entr" presetSubtype="6" fill="hold" grpId="0" nodeType="afterEffect">
                                  <p:stCondLst>
                                    <p:cond delay="0"/>
                                  </p:stCondLst>
                                  <p:childTnLst>
                                    <p:set>
                                      <p:cBhvr>
                                        <p:cTn id="67" dur="1" fill="hold">
                                          <p:stCondLst>
                                            <p:cond delay="0"/>
                                          </p:stCondLst>
                                        </p:cTn>
                                        <p:tgtEl>
                                          <p:spTgt spid="709648"/>
                                        </p:tgtEl>
                                        <p:attrNameLst>
                                          <p:attrName>style.visibility</p:attrName>
                                        </p:attrNameLst>
                                      </p:cBhvr>
                                      <p:to>
                                        <p:strVal val="visible"/>
                                      </p:to>
                                    </p:set>
                                    <p:animEffect transition="in" filter="strips(downRight)">
                                      <p:cBhvr>
                                        <p:cTn id="68" dur="500"/>
                                        <p:tgtEl>
                                          <p:spTgt spid="709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animBg="1"/>
      <p:bldP spid="709637" grpId="0" animBg="1"/>
      <p:bldP spid="709642" grpId="0" animBg="1"/>
      <p:bldP spid="709644" grpId="0" animBg="1"/>
      <p:bldP spid="709646" grpId="0" animBg="1"/>
      <p:bldP spid="709648" grpId="0" animBg="1"/>
      <p:bldP spid="709652" grpId="0" animBg="1"/>
      <p:bldP spid="95253" grpId="0" animBg="1"/>
      <p:bldP spid="95254" grpId="0" animBg="1"/>
      <p:bldP spid="70965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619672" y="188640"/>
            <a:ext cx="7524328" cy="476250"/>
          </a:xfrm>
        </p:spPr>
        <p:txBody>
          <a:bodyPr>
            <a:normAutofit fontScale="90000"/>
          </a:bodyPr>
          <a:lstStyle/>
          <a:p>
            <a:r>
              <a:rPr lang="tr-TR" altLang="tr-TR" dirty="0">
                <a:solidFill>
                  <a:schemeClr val="bg2"/>
                </a:solidFill>
              </a:rPr>
              <a:t>Hariçte İşleme Rejimi İle İlgili Merciler?</a:t>
            </a:r>
          </a:p>
        </p:txBody>
      </p:sp>
      <p:sp>
        <p:nvSpPr>
          <p:cNvPr id="96259" name="Rectangle 3"/>
          <p:cNvSpPr>
            <a:spLocks noGrp="1" noChangeArrowheads="1"/>
          </p:cNvSpPr>
          <p:nvPr>
            <p:ph idx="4294967295"/>
          </p:nvPr>
        </p:nvSpPr>
        <p:spPr>
          <a:xfrm>
            <a:off x="395536" y="1412777"/>
            <a:ext cx="8034089" cy="4248472"/>
          </a:xfrm>
        </p:spPr>
        <p:txBody>
          <a:bodyPr>
            <a:normAutofit/>
          </a:bodyPr>
          <a:lstStyle/>
          <a:p>
            <a:pPr algn="just"/>
            <a:r>
              <a:rPr lang="tr-TR" altLang="tr-TR" sz="2000" b="0" dirty="0">
                <a:solidFill>
                  <a:srgbClr val="002060"/>
                </a:solidFill>
              </a:rPr>
              <a:t>İşlem görmek üzere gönderilecek eşya için Bakanlığımızca Hariçte İşleme İzin Belgesi (HİİB),</a:t>
            </a:r>
          </a:p>
          <a:p>
            <a:pPr marL="0" indent="0" algn="just">
              <a:buNone/>
            </a:pPr>
            <a:endParaRPr lang="tr-TR" altLang="tr-TR" sz="1800" b="0" dirty="0">
              <a:solidFill>
                <a:srgbClr val="002060"/>
              </a:solidFill>
            </a:endParaRPr>
          </a:p>
          <a:p>
            <a:pPr algn="just"/>
            <a:r>
              <a:rPr lang="tr-TR" altLang="tr-TR" sz="2000" b="0" dirty="0">
                <a:solidFill>
                  <a:srgbClr val="002060"/>
                </a:solidFill>
              </a:rPr>
              <a:t>Tamirat amaçlı gönderilecek eşya için gümrük idareleri Hariçte İşleme İzni (Hİİ),</a:t>
            </a:r>
          </a:p>
          <a:p>
            <a:pPr marL="0" indent="0" algn="just">
              <a:buNone/>
            </a:pPr>
            <a:endParaRPr lang="tr-TR" altLang="tr-TR" sz="1800" b="0" dirty="0">
              <a:solidFill>
                <a:srgbClr val="002060"/>
              </a:solidFill>
            </a:endParaRPr>
          </a:p>
          <a:p>
            <a:pPr algn="just"/>
            <a:r>
              <a:rPr lang="tr-TR" altLang="tr-TR" sz="2000" b="0" dirty="0">
                <a:solidFill>
                  <a:srgbClr val="002060"/>
                </a:solidFill>
              </a:rPr>
              <a:t>İşlem görmek üzere gönderilecek madenler için de İstanbul Maden ve Metaller İhracatçı Birliklerince Hariçte İşleme İzni (Hİİ)</a:t>
            </a:r>
          </a:p>
          <a:p>
            <a:pPr marL="0" indent="0" algn="just">
              <a:buNone/>
            </a:pPr>
            <a:endParaRPr lang="tr-TR" altLang="tr-TR" sz="2000" b="0" dirty="0">
              <a:solidFill>
                <a:srgbClr val="002060"/>
              </a:solidFill>
            </a:endParaRPr>
          </a:p>
          <a:p>
            <a:pPr marL="0" indent="0" algn="just">
              <a:buNone/>
            </a:pPr>
            <a:r>
              <a:rPr lang="tr-TR" altLang="tr-TR" sz="2000" b="0" dirty="0">
                <a:solidFill>
                  <a:srgbClr val="002060"/>
                </a:solidFill>
              </a:rPr>
              <a:t>   verilmektedir.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59</a:t>
            </a:fld>
            <a:endParaRPr lang="en-US" dirty="0"/>
          </a:p>
        </p:txBody>
      </p:sp>
    </p:spTree>
    <p:extLst>
      <p:ext uri="{BB962C8B-B14F-4D97-AF65-F5344CB8AC3E}">
        <p14:creationId xmlns:p14="http://schemas.microsoft.com/office/powerpoint/2010/main" val="26093290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1907704" y="232693"/>
            <a:ext cx="7236296" cy="576262"/>
          </a:xfrm>
          <a:noFill/>
          <a:ln>
            <a:noFill/>
          </a:ln>
        </p:spPr>
        <p:txBody>
          <a:bodyPr vert="horz" wrap="square" lIns="91440" tIns="45720" rIns="91440" bIns="45720" numCol="1" anchor="ctr" anchorCtr="0" compatLnSpc="1">
            <a:prstTxWarp prst="textNoShape">
              <a:avLst/>
            </a:prstTxWarp>
            <a:normAutofit/>
          </a:bodyPr>
          <a:lstStyle/>
          <a:p>
            <a:r>
              <a:rPr lang="tr-TR" sz="2800" dirty="0">
                <a:solidFill>
                  <a:schemeClr val="bg2"/>
                </a:solidFill>
              </a:rPr>
              <a:t>AMAÇLARI VE KULLANIM GEREKÇELERİ</a:t>
            </a:r>
            <a:endParaRPr sz="2800" dirty="0">
              <a:solidFill>
                <a:schemeClr val="bg2"/>
              </a:solidFill>
            </a:endParaRPr>
          </a:p>
        </p:txBody>
      </p:sp>
      <p:sp>
        <p:nvSpPr>
          <p:cNvPr id="6" name="Slayt Numarası Yer Tutucusu 5"/>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6</a:t>
            </a:fld>
            <a:endParaRPr lang="en-US" dirty="0"/>
          </a:p>
        </p:txBody>
      </p:sp>
      <p:graphicFrame>
        <p:nvGraphicFramePr>
          <p:cNvPr id="4" name="6 Diyagram"/>
          <p:cNvGraphicFramePr/>
          <p:nvPr>
            <p:extLst>
              <p:ext uri="{D42A27DB-BD31-4B8C-83A1-F6EECF244321}">
                <p14:modId xmlns:p14="http://schemas.microsoft.com/office/powerpoint/2010/main" val="1925339988"/>
              </p:ext>
            </p:extLst>
          </p:nvPr>
        </p:nvGraphicFramePr>
        <p:xfrm>
          <a:off x="955018" y="1196752"/>
          <a:ext cx="7920000" cy="108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çerik Yer Tutucusu 1"/>
          <p:cNvSpPr txBox="1">
            <a:spLocks/>
          </p:cNvSpPr>
          <p:nvPr/>
        </p:nvSpPr>
        <p:spPr>
          <a:xfrm>
            <a:off x="395536" y="2277243"/>
            <a:ext cx="8229600" cy="360002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tr-TR" altLang="tr-TR" sz="1800" b="1" dirty="0">
                <a:solidFill>
                  <a:srgbClr val="C00000"/>
                </a:solidFill>
              </a:rPr>
              <a:t>Amaçlar</a:t>
            </a:r>
            <a:endParaRPr lang="tr-TR" altLang="tr-TR" sz="1600" dirty="0">
              <a:solidFill>
                <a:srgbClr val="1F497D"/>
              </a:solidFill>
            </a:endParaRPr>
          </a:p>
          <a:p>
            <a:pPr algn="just">
              <a:buFont typeface="Arial" pitchFamily="34" charset="0"/>
              <a:buChar char="•"/>
              <a:defRPr/>
            </a:pPr>
            <a:r>
              <a:rPr lang="tr-TR" altLang="tr-TR" sz="1800" dirty="0">
                <a:solidFill>
                  <a:srgbClr val="002060"/>
                </a:solidFill>
              </a:rPr>
              <a:t>İhracatçılarımıza dünya piyasalarında rekabet gücü kazandırmak</a:t>
            </a:r>
          </a:p>
          <a:p>
            <a:pPr algn="just">
              <a:buFont typeface="Arial" pitchFamily="34" charset="0"/>
              <a:buChar char="•"/>
              <a:defRPr/>
            </a:pPr>
            <a:r>
              <a:rPr lang="tr-TR" altLang="tr-TR" sz="1800" dirty="0">
                <a:solidFill>
                  <a:srgbClr val="002060"/>
                </a:solidFill>
              </a:rPr>
              <a:t>İhraç pazarlarımızı geliştirmek</a:t>
            </a:r>
          </a:p>
          <a:p>
            <a:pPr algn="just">
              <a:buFont typeface="Arial" pitchFamily="34" charset="0"/>
              <a:buChar char="•"/>
              <a:defRPr/>
            </a:pPr>
            <a:r>
              <a:rPr lang="tr-TR" altLang="tr-TR" sz="1800" dirty="0">
                <a:solidFill>
                  <a:srgbClr val="002060"/>
                </a:solidFill>
              </a:rPr>
              <a:t>İhraç ürünlerimizi çeşitlendirmek</a:t>
            </a:r>
          </a:p>
          <a:p>
            <a:pPr>
              <a:buFont typeface="Arial" pitchFamily="34" charset="0"/>
              <a:buChar char="•"/>
              <a:defRPr/>
            </a:pPr>
            <a:r>
              <a:rPr lang="tr-TR" altLang="tr-TR" sz="1800" dirty="0">
                <a:solidFill>
                  <a:srgbClr val="002060"/>
                </a:solidFill>
              </a:rPr>
              <a:t>Sürdürülebilir ihracat artışı sağlamak</a:t>
            </a:r>
            <a:endParaRPr lang="tr-TR" altLang="tr-TR" sz="1600" dirty="0">
              <a:solidFill>
                <a:srgbClr val="002060"/>
              </a:solidFill>
            </a:endParaRPr>
          </a:p>
          <a:p>
            <a:pPr marL="0" indent="0" algn="just">
              <a:buFont typeface="Arial" pitchFamily="34" charset="0"/>
              <a:buNone/>
              <a:defRPr/>
            </a:pPr>
            <a:r>
              <a:rPr lang="tr-TR" altLang="tr-TR" sz="1800" b="1" dirty="0">
                <a:solidFill>
                  <a:srgbClr val="C00000"/>
                </a:solidFill>
              </a:rPr>
              <a:t>Kullanım Gerekçeleri</a:t>
            </a:r>
            <a:endParaRPr lang="tr-TR" altLang="tr-TR" sz="1600" b="1" dirty="0"/>
          </a:p>
          <a:p>
            <a:pPr algn="just">
              <a:buFont typeface="Arial" pitchFamily="34" charset="0"/>
              <a:buChar char="•"/>
              <a:defRPr/>
            </a:pPr>
            <a:r>
              <a:rPr lang="tr-TR" sz="1800" dirty="0">
                <a:solidFill>
                  <a:srgbClr val="002060"/>
                </a:solidFill>
              </a:rPr>
              <a:t>Hammadde  ve üretim yetersizliği</a:t>
            </a:r>
          </a:p>
          <a:p>
            <a:pPr algn="just">
              <a:buFont typeface="Arial" pitchFamily="34" charset="0"/>
              <a:buChar char="•"/>
              <a:defRPr/>
            </a:pPr>
            <a:r>
              <a:rPr lang="tr-TR" sz="1800" dirty="0">
                <a:solidFill>
                  <a:srgbClr val="002060"/>
                </a:solidFill>
              </a:rPr>
              <a:t>Üretimde kalite sorunu</a:t>
            </a:r>
          </a:p>
          <a:p>
            <a:pPr algn="just">
              <a:buFont typeface="Arial" pitchFamily="34" charset="0"/>
              <a:buChar char="•"/>
              <a:defRPr/>
            </a:pPr>
            <a:r>
              <a:rPr lang="tr-TR" sz="1800" dirty="0">
                <a:solidFill>
                  <a:srgbClr val="002060"/>
                </a:solidFill>
              </a:rPr>
              <a:t>Maliyet yüksekliği</a:t>
            </a:r>
          </a:p>
          <a:p>
            <a:pPr algn="just">
              <a:buFont typeface="Arial" pitchFamily="34" charset="0"/>
              <a:buChar char="•"/>
              <a:defRPr/>
            </a:pPr>
            <a:r>
              <a:rPr lang="tr-TR" sz="1800" dirty="0">
                <a:solidFill>
                  <a:srgbClr val="002060"/>
                </a:solidFill>
              </a:rPr>
              <a:t>İleri teknoloji eksikliği</a:t>
            </a:r>
          </a:p>
          <a:p>
            <a:pPr algn="just">
              <a:buFont typeface="Arial" pitchFamily="34" charset="0"/>
              <a:buChar char="•"/>
              <a:defRPr/>
            </a:pPr>
            <a:r>
              <a:rPr lang="tr-TR" sz="1800" dirty="0">
                <a:solidFill>
                  <a:srgbClr val="002060"/>
                </a:solidFill>
              </a:rPr>
              <a:t>Finansman avantajı</a:t>
            </a:r>
          </a:p>
        </p:txBody>
      </p:sp>
    </p:spTree>
    <p:extLst>
      <p:ext uri="{BB962C8B-B14F-4D97-AF65-F5344CB8AC3E}">
        <p14:creationId xmlns:p14="http://schemas.microsoft.com/office/powerpoint/2010/main" val="3487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err="1">
                <a:solidFill>
                  <a:schemeClr val="bg2"/>
                </a:solidFill>
              </a:rPr>
              <a:t>DYS’de</a:t>
            </a:r>
            <a:r>
              <a:rPr lang="tr-TR" altLang="tr-TR" dirty="0">
                <a:solidFill>
                  <a:schemeClr val="bg2"/>
                </a:solidFill>
              </a:rPr>
              <a:t> HİİB ve Hİİ İşleyiş Süreci</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60</a:t>
            </a:fld>
            <a:endParaRPr lang="en-US" dirty="0"/>
          </a:p>
        </p:txBody>
      </p:sp>
      <p:sp>
        <p:nvSpPr>
          <p:cNvPr id="36" name="Slayt Numarası Yer Tutucusu 1"/>
          <p:cNvSpPr>
            <a:spLocks noGrp="1"/>
          </p:cNvSpPr>
          <p:nvPr>
            <p:ph type="sldNum" sz="quarter" idx="4294967295"/>
          </p:nvPr>
        </p:nvSpPr>
        <p:spPr>
          <a:xfrm>
            <a:off x="7396052" y="6617017"/>
            <a:ext cx="571500" cy="252413"/>
          </a:xfrm>
        </p:spPr>
        <p:txBody>
          <a:bodyPr/>
          <a:lstStyle/>
          <a:p>
            <a:pPr>
              <a:defRPr/>
            </a:pPr>
            <a:fld id="{A724CD43-4947-4A04-BFFB-19DCB5D3D0D6}" type="slidenum">
              <a:rPr lang="en-US" smtClean="0">
                <a:solidFill>
                  <a:schemeClr val="tx1"/>
                </a:solidFill>
              </a:rPr>
              <a:pPr>
                <a:defRPr/>
              </a:pPr>
              <a:t>60</a:t>
            </a:fld>
            <a:endParaRPr lang="en-US" dirty="0">
              <a:solidFill>
                <a:schemeClr val="tx1"/>
              </a:solidFill>
            </a:endParaRPr>
          </a:p>
        </p:txBody>
      </p:sp>
      <p:sp>
        <p:nvSpPr>
          <p:cNvPr id="38" name="Rectangle 6"/>
          <p:cNvSpPr>
            <a:spLocks noChangeArrowheads="1"/>
          </p:cNvSpPr>
          <p:nvPr/>
        </p:nvSpPr>
        <p:spPr bwMode="auto">
          <a:xfrm>
            <a:off x="5397391" y="1836633"/>
            <a:ext cx="2008187" cy="3960440"/>
          </a:xfrm>
          <a:prstGeom prst="rect">
            <a:avLst/>
          </a:prstGeom>
          <a:noFill/>
          <a:ln w="12700" cmpd="tri" algn="ctr">
            <a:solidFill>
              <a:schemeClr val="accent1"/>
            </a:solidFill>
            <a:miter lim="800000"/>
            <a:headEnd/>
            <a:tailEnd/>
          </a:ln>
          <a:effectLst>
            <a:prstShdw prst="shdw17" dist="53882" dir="2700000">
              <a:srgbClr val="FFFFCC">
                <a:alpha val="50000"/>
              </a:srgbClr>
            </a:prstShdw>
          </a:effectLst>
        </p:spPr>
        <p:txBody>
          <a:bodyPr wrap="none" anchor="ctr"/>
          <a:lstStyle/>
          <a:p>
            <a:endParaRPr lang="tr-TR" altLang="tr-TR"/>
          </a:p>
        </p:txBody>
      </p:sp>
      <p:sp>
        <p:nvSpPr>
          <p:cNvPr id="39" name="Rectangle 7"/>
          <p:cNvSpPr>
            <a:spLocks noChangeArrowheads="1"/>
          </p:cNvSpPr>
          <p:nvPr/>
        </p:nvSpPr>
        <p:spPr bwMode="auto">
          <a:xfrm>
            <a:off x="1433402" y="1836633"/>
            <a:ext cx="3729038" cy="3960440"/>
          </a:xfrm>
          <a:prstGeom prst="rect">
            <a:avLst/>
          </a:prstGeom>
          <a:noFill/>
          <a:ln w="12700" cmpd="tri">
            <a:solidFill>
              <a:schemeClr val="accent1"/>
            </a:solidFill>
            <a:miter lim="800000"/>
            <a:headEnd/>
            <a:tailEnd/>
          </a:ln>
          <a:effectLst>
            <a:prstShdw prst="shdw17" dist="53882" dir="2700000">
              <a:srgbClr val="FFFFCC">
                <a:alpha val="50000"/>
              </a:srgbClr>
            </a:prstShdw>
          </a:effectLst>
        </p:spPr>
        <p:txBody>
          <a:bodyPr wrap="none" anchor="ctr"/>
          <a:lstStyle/>
          <a:p>
            <a:endParaRPr lang="tr-TR" altLang="tr-TR"/>
          </a:p>
        </p:txBody>
      </p:sp>
      <p:sp>
        <p:nvSpPr>
          <p:cNvPr id="41" name="Rectangle 9">
            <a:hlinkClick r:id="" action="ppaction://noaction"/>
          </p:cNvPr>
          <p:cNvSpPr>
            <a:spLocks noChangeArrowheads="1"/>
          </p:cNvSpPr>
          <p:nvPr/>
        </p:nvSpPr>
        <p:spPr bwMode="auto">
          <a:xfrm>
            <a:off x="3284428" y="3931215"/>
            <a:ext cx="17637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1"/>
                </a:solidFill>
                <a:latin typeface="Arial" panose="020B0604020202020204" pitchFamily="34" charset="0"/>
                <a:cs typeface="Arial" panose="020B0604020202020204" pitchFamily="34" charset="0"/>
              </a:rPr>
              <a:t>Tic. Sicil Gazetesi</a:t>
            </a:r>
            <a:endParaRPr lang="en-US" altLang="tr-TR" sz="1400" b="1">
              <a:solidFill>
                <a:schemeClr val="tx1"/>
              </a:solidFill>
              <a:latin typeface="Arial" panose="020B0604020202020204" pitchFamily="34" charset="0"/>
              <a:cs typeface="Arial" panose="020B0604020202020204" pitchFamily="34" charset="0"/>
            </a:endParaRPr>
          </a:p>
        </p:txBody>
      </p:sp>
      <p:sp>
        <p:nvSpPr>
          <p:cNvPr id="43" name="Rectangle 11"/>
          <p:cNvSpPr>
            <a:spLocks noChangeArrowheads="1"/>
          </p:cNvSpPr>
          <p:nvPr/>
        </p:nvSpPr>
        <p:spPr bwMode="auto">
          <a:xfrm>
            <a:off x="3284428" y="4276395"/>
            <a:ext cx="1763713"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1"/>
                </a:solidFill>
                <a:latin typeface="Arial" panose="020B0604020202020204" pitchFamily="34" charset="0"/>
                <a:cs typeface="Arial" panose="020B0604020202020204" pitchFamily="34" charset="0"/>
              </a:rPr>
              <a:t>İmza Sirküleri</a:t>
            </a:r>
            <a:endParaRPr lang="en-US" altLang="tr-TR" sz="1400" b="1" dirty="0">
              <a:solidFill>
                <a:schemeClr val="tx1"/>
              </a:solidFill>
              <a:latin typeface="Arial" panose="020B0604020202020204" pitchFamily="34" charset="0"/>
              <a:cs typeface="Arial" panose="020B0604020202020204" pitchFamily="34" charset="0"/>
            </a:endParaRPr>
          </a:p>
        </p:txBody>
      </p:sp>
      <p:sp>
        <p:nvSpPr>
          <p:cNvPr id="48" name="Rectangle 16"/>
          <p:cNvSpPr>
            <a:spLocks noChangeArrowheads="1"/>
          </p:cNvSpPr>
          <p:nvPr/>
        </p:nvSpPr>
        <p:spPr bwMode="auto">
          <a:xfrm>
            <a:off x="1573103" y="3931215"/>
            <a:ext cx="1635125" cy="31273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1"/>
                </a:solidFill>
                <a:latin typeface="Arial" panose="020B0604020202020204" pitchFamily="34" charset="0"/>
                <a:cs typeface="Arial" panose="020B0604020202020204" pitchFamily="34" charset="0"/>
              </a:rPr>
              <a:t>Başvuru Formu</a:t>
            </a:r>
            <a:endParaRPr lang="en-US" altLang="tr-TR" sz="1400" b="1">
              <a:solidFill>
                <a:schemeClr val="tx1"/>
              </a:solidFill>
              <a:latin typeface="Arial" panose="020B0604020202020204" pitchFamily="34" charset="0"/>
              <a:cs typeface="Arial" panose="020B0604020202020204" pitchFamily="34" charset="0"/>
            </a:endParaRPr>
          </a:p>
        </p:txBody>
      </p:sp>
      <p:sp>
        <p:nvSpPr>
          <p:cNvPr id="49" name="AutoShape 17"/>
          <p:cNvSpPr>
            <a:spLocks noChangeArrowheads="1"/>
          </p:cNvSpPr>
          <p:nvPr/>
        </p:nvSpPr>
        <p:spPr bwMode="auto">
          <a:xfrm>
            <a:off x="1523891" y="2663721"/>
            <a:ext cx="1543048" cy="1166812"/>
          </a:xfrm>
          <a:prstGeom prst="rightArrow">
            <a:avLst>
              <a:gd name="adj1" fmla="val 69852"/>
              <a:gd name="adj2" fmla="val 24395"/>
            </a:avLst>
          </a:prstGeom>
          <a:solidFill>
            <a:srgbClr val="0070C0"/>
          </a:solidFill>
          <a:ln w="9525">
            <a:solidFill>
              <a:srgbClr val="002060"/>
            </a:solidFill>
            <a:miter lim="800000"/>
            <a:headEnd/>
            <a:tailEnd/>
          </a:ln>
          <a:effectLst/>
        </p:spPr>
        <p:txBody>
          <a:bodyPr wrap="none" anchor="ctr"/>
          <a:lstStyle/>
          <a:p>
            <a:pPr algn="ctr"/>
            <a:r>
              <a:rPr lang="tr-TR" altLang="tr-TR" sz="1600" b="1">
                <a:latin typeface="Arial" panose="020B0604020202020204" pitchFamily="34" charset="0"/>
                <a:cs typeface="Arial" panose="020B0604020202020204" pitchFamily="34" charset="0"/>
              </a:rPr>
              <a:t>Yetki </a:t>
            </a:r>
          </a:p>
          <a:p>
            <a:pPr algn="ctr"/>
            <a:r>
              <a:rPr lang="tr-TR" altLang="tr-TR" sz="1600" b="1">
                <a:latin typeface="Arial" panose="020B0604020202020204" pitchFamily="34" charset="0"/>
                <a:cs typeface="Arial" panose="020B0604020202020204" pitchFamily="34" charset="0"/>
              </a:rPr>
              <a:t>Başvurusu</a:t>
            </a:r>
          </a:p>
          <a:p>
            <a:pPr algn="ctr"/>
            <a:r>
              <a:rPr lang="tr-TR" altLang="tr-TR" sz="1600" b="1">
                <a:latin typeface="Arial" panose="020B0604020202020204" pitchFamily="34" charset="0"/>
                <a:cs typeface="Arial" panose="020B0604020202020204" pitchFamily="34" charset="0"/>
              </a:rPr>
              <a:t>(Web’den)</a:t>
            </a:r>
            <a:endParaRPr lang="en-US" altLang="tr-TR" sz="1600" b="1">
              <a:latin typeface="Arial" panose="020B0604020202020204" pitchFamily="34" charset="0"/>
              <a:cs typeface="Arial" panose="020B0604020202020204" pitchFamily="34" charset="0"/>
            </a:endParaRPr>
          </a:p>
        </p:txBody>
      </p:sp>
      <p:sp>
        <p:nvSpPr>
          <p:cNvPr id="50" name="AutoShape 18"/>
          <p:cNvSpPr>
            <a:spLocks noChangeArrowheads="1"/>
          </p:cNvSpPr>
          <p:nvPr/>
        </p:nvSpPr>
        <p:spPr bwMode="auto">
          <a:xfrm>
            <a:off x="3208228" y="2663721"/>
            <a:ext cx="1954212" cy="1166812"/>
          </a:xfrm>
          <a:prstGeom prst="rightArrow">
            <a:avLst>
              <a:gd name="adj1" fmla="val 69852"/>
              <a:gd name="adj2" fmla="val 26983"/>
            </a:avLst>
          </a:prstGeom>
          <a:solidFill>
            <a:srgbClr val="0070C0"/>
          </a:solidFill>
          <a:ln w="9525">
            <a:solidFill>
              <a:srgbClr val="002060"/>
            </a:solidFill>
            <a:miter lim="800000"/>
            <a:headEnd/>
            <a:tailEnd/>
          </a:ln>
          <a:effectLst/>
        </p:spPr>
        <p:txBody>
          <a:bodyPr wrap="none" anchor="ctr"/>
          <a:lstStyle/>
          <a:p>
            <a:pPr algn="ctr"/>
            <a:r>
              <a:rPr lang="tr-TR" altLang="tr-TR" sz="1400" b="1" dirty="0">
                <a:latin typeface="Arial" panose="020B0604020202020204" pitchFamily="34" charset="0"/>
                <a:cs typeface="Arial" panose="020B0604020202020204" pitchFamily="34" charset="0"/>
              </a:rPr>
              <a:t>İhracatçı Birliklerine</a:t>
            </a:r>
          </a:p>
          <a:p>
            <a:pPr algn="ctr"/>
            <a:r>
              <a:rPr lang="tr-TR" altLang="tr-TR" sz="1400" b="1" dirty="0">
                <a:latin typeface="Arial" panose="020B0604020202020204" pitchFamily="34" charset="0"/>
                <a:cs typeface="Arial" panose="020B0604020202020204" pitchFamily="34" charset="0"/>
              </a:rPr>
              <a:t>Evrak Teslimi</a:t>
            </a:r>
            <a:endParaRPr lang="en-US" altLang="tr-TR" sz="1400" b="1" dirty="0">
              <a:latin typeface="Arial" panose="020B0604020202020204" pitchFamily="34" charset="0"/>
              <a:cs typeface="Arial" panose="020B0604020202020204" pitchFamily="34" charset="0"/>
            </a:endParaRPr>
          </a:p>
        </p:txBody>
      </p:sp>
      <p:sp>
        <p:nvSpPr>
          <p:cNvPr id="51" name="AutoShape 19"/>
          <p:cNvSpPr>
            <a:spLocks noChangeArrowheads="1"/>
          </p:cNvSpPr>
          <p:nvPr/>
        </p:nvSpPr>
        <p:spPr bwMode="auto">
          <a:xfrm>
            <a:off x="5551378" y="2663721"/>
            <a:ext cx="1738313" cy="1166812"/>
          </a:xfrm>
          <a:prstGeom prst="rightArrow">
            <a:avLst>
              <a:gd name="adj1" fmla="val 69852"/>
              <a:gd name="adj2" fmla="val 26983"/>
            </a:avLst>
          </a:prstGeom>
          <a:solidFill>
            <a:srgbClr val="0070C0"/>
          </a:solidFill>
          <a:ln w="9525">
            <a:solidFill>
              <a:srgbClr val="002060"/>
            </a:solidFill>
            <a:miter lim="800000"/>
            <a:headEnd/>
            <a:tailEnd/>
          </a:ln>
          <a:effectLst/>
        </p:spPr>
        <p:txBody>
          <a:bodyPr wrap="none" anchor="ctr"/>
          <a:lstStyle/>
          <a:p>
            <a:pPr algn="ctr"/>
            <a:r>
              <a:rPr lang="tr-TR" altLang="tr-TR" sz="1600" b="1" dirty="0" err="1">
                <a:latin typeface="Arial" panose="020B0604020202020204" pitchFamily="34" charset="0"/>
                <a:cs typeface="Arial" panose="020B0604020202020204" pitchFamily="34" charset="0"/>
              </a:rPr>
              <a:t>DYS’den</a:t>
            </a:r>
            <a:endParaRPr lang="tr-TR" altLang="tr-TR" sz="1600" b="1" dirty="0">
              <a:latin typeface="Arial" panose="020B0604020202020204" pitchFamily="34" charset="0"/>
              <a:cs typeface="Arial" panose="020B0604020202020204" pitchFamily="34" charset="0"/>
            </a:endParaRPr>
          </a:p>
          <a:p>
            <a:pPr algn="ctr"/>
            <a:r>
              <a:rPr lang="tr-TR" altLang="tr-TR" sz="1600" b="1" dirty="0">
                <a:latin typeface="Arial" panose="020B0604020202020204" pitchFamily="34" charset="0"/>
                <a:cs typeface="Arial" panose="020B0604020202020204" pitchFamily="34" charset="0"/>
              </a:rPr>
              <a:t> müracaat</a:t>
            </a:r>
            <a:endParaRPr lang="en-US" altLang="tr-TR" sz="1600" b="1" dirty="0">
              <a:latin typeface="Arial" panose="020B0604020202020204" pitchFamily="34" charset="0"/>
              <a:cs typeface="Arial" panose="020B0604020202020204" pitchFamily="34" charset="0"/>
            </a:endParaRPr>
          </a:p>
        </p:txBody>
      </p:sp>
      <p:sp>
        <p:nvSpPr>
          <p:cNvPr id="55" name="Text Box 23"/>
          <p:cNvSpPr txBox="1">
            <a:spLocks noChangeArrowheads="1"/>
          </p:cNvSpPr>
          <p:nvPr/>
        </p:nvSpPr>
        <p:spPr bwMode="auto">
          <a:xfrm>
            <a:off x="1523890" y="1922358"/>
            <a:ext cx="34925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buClr>
                <a:srgbClr val="FFFFFF"/>
              </a:buClr>
              <a:buFont typeface="Wingdings" pitchFamily="2" charset="2"/>
              <a:buNone/>
              <a:defRPr/>
            </a:pPr>
            <a:r>
              <a:rPr kumimoji="1" lang="tr-TR" b="1" dirty="0">
                <a:effectLst>
                  <a:outerShdw blurRad="38100" dist="38100" dir="2700000" algn="tl">
                    <a:srgbClr val="C0C0C0"/>
                  </a:outerShdw>
                </a:effectLst>
                <a:latin typeface="Verdana" pitchFamily="34" charset="0"/>
              </a:rPr>
              <a:t>Firma Tanımlama</a:t>
            </a:r>
            <a:br>
              <a:rPr kumimoji="1" lang="tr-TR" b="1" dirty="0">
                <a:effectLst>
                  <a:outerShdw blurRad="38100" dist="38100" dir="2700000" algn="tl">
                    <a:srgbClr val="C0C0C0"/>
                  </a:outerShdw>
                </a:effectLst>
                <a:latin typeface="Verdana" pitchFamily="34" charset="0"/>
              </a:rPr>
            </a:br>
            <a:r>
              <a:rPr kumimoji="1" lang="tr-TR" b="1" dirty="0">
                <a:effectLst>
                  <a:outerShdw blurRad="38100" dist="38100" dir="2700000" algn="tl">
                    <a:srgbClr val="C0C0C0"/>
                  </a:outerShdw>
                </a:effectLst>
                <a:latin typeface="Verdana" pitchFamily="34" charset="0"/>
              </a:rPr>
              <a:t>(Bir Defa)</a:t>
            </a:r>
          </a:p>
        </p:txBody>
      </p:sp>
      <p:sp>
        <p:nvSpPr>
          <p:cNvPr id="56" name="Text Box 24"/>
          <p:cNvSpPr txBox="1">
            <a:spLocks noChangeArrowheads="1"/>
          </p:cNvSpPr>
          <p:nvPr/>
        </p:nvSpPr>
        <p:spPr bwMode="auto">
          <a:xfrm>
            <a:off x="5633896" y="1968396"/>
            <a:ext cx="14510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50000"/>
              </a:spcBef>
              <a:buClr>
                <a:srgbClr val="FFFFFF"/>
              </a:buClr>
              <a:buFont typeface="Wingdings" pitchFamily="2" charset="2"/>
              <a:buNone/>
              <a:defRPr/>
            </a:pPr>
            <a:r>
              <a:rPr kumimoji="1" lang="tr-TR" b="1" dirty="0">
                <a:effectLst>
                  <a:outerShdw blurRad="38100" dist="38100" dir="2700000" algn="tl">
                    <a:srgbClr val="C0C0C0"/>
                  </a:outerShdw>
                </a:effectLst>
                <a:latin typeface="Verdana" pitchFamily="34" charset="0"/>
              </a:rPr>
              <a:t>Her Belge</a:t>
            </a:r>
            <a:br>
              <a:rPr kumimoji="1" lang="tr-TR" b="1" dirty="0">
                <a:effectLst>
                  <a:outerShdw blurRad="38100" dist="38100" dir="2700000" algn="tl">
                    <a:srgbClr val="C0C0C0"/>
                  </a:outerShdw>
                </a:effectLst>
                <a:latin typeface="Verdana" pitchFamily="34" charset="0"/>
              </a:rPr>
            </a:br>
            <a:r>
              <a:rPr kumimoji="1" lang="tr-TR" b="1" dirty="0">
                <a:effectLst>
                  <a:outerShdw blurRad="38100" dist="38100" dir="2700000" algn="tl">
                    <a:srgbClr val="C0C0C0"/>
                  </a:outerShdw>
                </a:effectLst>
                <a:latin typeface="Verdana" pitchFamily="34" charset="0"/>
              </a:rPr>
              <a:t>İçin</a:t>
            </a:r>
          </a:p>
        </p:txBody>
      </p:sp>
      <p:sp>
        <p:nvSpPr>
          <p:cNvPr id="57" name="Rectangle 25">
            <a:hlinkClick r:id="" action="ppaction://noaction"/>
          </p:cNvPr>
          <p:cNvSpPr>
            <a:spLocks noChangeArrowheads="1"/>
          </p:cNvSpPr>
          <p:nvPr/>
        </p:nvSpPr>
        <p:spPr bwMode="auto">
          <a:xfrm>
            <a:off x="3303477" y="4657621"/>
            <a:ext cx="1763713" cy="283547"/>
          </a:xfrm>
          <a:prstGeom prst="rect">
            <a:avLst/>
          </a:prstGeom>
          <a:solidFill>
            <a:srgbClr val="00B0F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1"/>
                </a:solidFill>
                <a:latin typeface="Arial" panose="020B0604020202020204" pitchFamily="34" charset="0"/>
                <a:cs typeface="Arial" panose="020B0604020202020204" pitchFamily="34" charset="0"/>
              </a:rPr>
              <a:t>Diğer Belgeler ... </a:t>
            </a:r>
            <a:endParaRPr lang="en-US" altLang="tr-TR" sz="1400" b="1" dirty="0">
              <a:solidFill>
                <a:schemeClr val="tx1"/>
              </a:solidFill>
              <a:latin typeface="Arial" panose="020B0604020202020204" pitchFamily="34" charset="0"/>
              <a:cs typeface="Arial" panose="020B0604020202020204" pitchFamily="34" charset="0"/>
            </a:endParaRPr>
          </a:p>
        </p:txBody>
      </p:sp>
      <p:sp>
        <p:nvSpPr>
          <p:cNvPr id="59" name="Text Box 27"/>
          <p:cNvSpPr txBox="1">
            <a:spLocks noChangeArrowheads="1"/>
          </p:cNvSpPr>
          <p:nvPr/>
        </p:nvSpPr>
        <p:spPr bwMode="auto">
          <a:xfrm>
            <a:off x="5556140" y="5320277"/>
            <a:ext cx="1581150" cy="344710"/>
          </a:xfrm>
          <a:prstGeom prst="rect">
            <a:avLst/>
          </a:prstGeom>
          <a:noFill/>
          <a:ln w="28575">
            <a:noFill/>
            <a:miter lim="800000"/>
            <a:headEnd/>
            <a:tailEnd/>
          </a:ln>
          <a:effectLst/>
        </p:spPr>
        <p:txBody>
          <a:bodyPr lIns="0" tIns="0" rIns="0" bIns="0">
            <a:spAutoFit/>
          </a:bodyPr>
          <a:lstStyle/>
          <a:p>
            <a:pPr algn="ctr">
              <a:lnSpc>
                <a:spcPct val="80000"/>
              </a:lnSpc>
              <a:spcBef>
                <a:spcPct val="50000"/>
              </a:spcBef>
              <a:buClr>
                <a:srgbClr val="FFFFFF"/>
              </a:buClr>
              <a:buFont typeface="Wingdings" pitchFamily="2" charset="2"/>
              <a:buNone/>
            </a:pPr>
            <a:r>
              <a:rPr kumimoji="1" lang="tr-TR" altLang="tr-TR" sz="1400" b="1" dirty="0">
                <a:latin typeface="Verdana" pitchFamily="34" charset="0"/>
              </a:rPr>
              <a:t>(E-Devlet Şifresi İle)</a:t>
            </a:r>
          </a:p>
        </p:txBody>
      </p:sp>
      <p:sp>
        <p:nvSpPr>
          <p:cNvPr id="18" name="Metin kutusu 17"/>
          <p:cNvSpPr txBox="1"/>
          <p:nvPr/>
        </p:nvSpPr>
        <p:spPr>
          <a:xfrm>
            <a:off x="1115616" y="1229654"/>
            <a:ext cx="7156703" cy="369332"/>
          </a:xfrm>
          <a:prstGeom prst="rect">
            <a:avLst/>
          </a:prstGeom>
          <a:noFill/>
        </p:spPr>
        <p:txBody>
          <a:bodyPr wrap="none" rtlCol="0">
            <a:spAutoFit/>
          </a:bodyPr>
          <a:lstStyle/>
          <a:p>
            <a:pPr algn="just"/>
            <a:r>
              <a:rPr lang="tr-TR" dirty="0">
                <a:solidFill>
                  <a:schemeClr val="accent6">
                    <a:lumMod val="10000"/>
                  </a:schemeClr>
                </a:solidFill>
              </a:rPr>
              <a:t>01/11/2020 tarihi itibariyle HİİB, DYS üzerinden tanzim edilmektedir. </a:t>
            </a:r>
          </a:p>
        </p:txBody>
      </p:sp>
    </p:spTree>
    <p:extLst>
      <p:ext uri="{BB962C8B-B14F-4D97-AF65-F5344CB8AC3E}">
        <p14:creationId xmlns:p14="http://schemas.microsoft.com/office/powerpoint/2010/main" val="334636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strips(downRight)">
                                      <p:cBhvr>
                                        <p:cTn id="11" dur="500"/>
                                        <p:tgtEl>
                                          <p:spTgt spid="55"/>
                                        </p:tgtEl>
                                      </p:cBhvr>
                                    </p:animEffect>
                                  </p:childTnLst>
                                </p:cTn>
                              </p:par>
                              <p:par>
                                <p:cTn id="12" presetID="18" presetClass="entr" presetSubtype="6" fill="hold" grpId="0" nodeType="withEffect">
                                  <p:stCondLst>
                                    <p:cond delay="500"/>
                                  </p:stCondLst>
                                  <p:childTnLst>
                                    <p:set>
                                      <p:cBhvr>
                                        <p:cTn id="13" dur="1" fill="hold">
                                          <p:stCondLst>
                                            <p:cond delay="0"/>
                                          </p:stCondLst>
                                        </p:cTn>
                                        <p:tgtEl>
                                          <p:spTgt spid="49"/>
                                        </p:tgtEl>
                                        <p:attrNameLst>
                                          <p:attrName>style.visibility</p:attrName>
                                        </p:attrNameLst>
                                      </p:cBhvr>
                                      <p:to>
                                        <p:strVal val="visible"/>
                                      </p:to>
                                    </p:set>
                                    <p:animEffect transition="in" filter="strips(downRight)">
                                      <p:cBhvr>
                                        <p:cTn id="14" dur="500"/>
                                        <p:tgtEl>
                                          <p:spTgt spid="49"/>
                                        </p:tgtEl>
                                      </p:cBhvr>
                                    </p:animEffect>
                                  </p:childTnLst>
                                </p:cTn>
                              </p:par>
                            </p:childTnLst>
                          </p:cTn>
                        </p:par>
                        <p:par>
                          <p:cTn id="15" fill="hold">
                            <p:stCondLst>
                              <p:cond delay="1500"/>
                            </p:stCondLst>
                            <p:childTnLst>
                              <p:par>
                                <p:cTn id="16" presetID="18" presetClass="entr" presetSubtype="6"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strips(downRight)">
                                      <p:cBhvr>
                                        <p:cTn id="18" dur="500"/>
                                        <p:tgtEl>
                                          <p:spTgt spid="48"/>
                                        </p:tgtEl>
                                      </p:cBhvr>
                                    </p:animEffect>
                                  </p:childTnLst>
                                </p:cTn>
                              </p:par>
                              <p:par>
                                <p:cTn id="19" presetID="18" presetClass="entr" presetSubtype="6" fill="hold" grpId="0" nodeType="with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strips(downRight)">
                                      <p:cBhvr>
                                        <p:cTn id="21" dur="500"/>
                                        <p:tgtEl>
                                          <p:spTgt spid="50"/>
                                        </p:tgtEl>
                                      </p:cBhvr>
                                    </p:animEffect>
                                  </p:childTnLst>
                                </p:cTn>
                              </p:par>
                            </p:childTnLst>
                          </p:cTn>
                        </p:par>
                        <p:par>
                          <p:cTn id="22" fill="hold">
                            <p:stCondLst>
                              <p:cond delay="2500"/>
                            </p:stCondLst>
                            <p:childTnLst>
                              <p:par>
                                <p:cTn id="23" presetID="18" presetClass="entr" presetSubtype="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trips(downRight)">
                                      <p:cBhvr>
                                        <p:cTn id="25" dur="500"/>
                                        <p:tgtEl>
                                          <p:spTgt spid="41"/>
                                        </p:tgtEl>
                                      </p:cBhvr>
                                    </p:animEffec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Right)">
                                      <p:cBhvr>
                                        <p:cTn id="29" dur="500"/>
                                        <p:tgtEl>
                                          <p:spTgt spid="43"/>
                                        </p:tgtEl>
                                      </p:cBhvr>
                                    </p:animEffect>
                                  </p:childTnLst>
                                </p:cTn>
                              </p:par>
                            </p:childTnLst>
                          </p:cTn>
                        </p:par>
                        <p:par>
                          <p:cTn id="30" fill="hold">
                            <p:stCondLst>
                              <p:cond delay="3500"/>
                            </p:stCondLst>
                            <p:childTnLst>
                              <p:par>
                                <p:cTn id="31" presetID="18" presetClass="entr" presetSubtype="6"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strips(downRight)">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trips(downRight)">
                                      <p:cBhvr>
                                        <p:cTn id="38" dur="500"/>
                                        <p:tgtEl>
                                          <p:spTgt spid="38"/>
                                        </p:tgtEl>
                                      </p:cBhvr>
                                    </p:animEffect>
                                  </p:childTnLst>
                                </p:cTn>
                              </p:par>
                            </p:childTnLst>
                          </p:cTn>
                        </p:par>
                        <p:par>
                          <p:cTn id="39" fill="hold">
                            <p:stCondLst>
                              <p:cond delay="500"/>
                            </p:stCondLst>
                            <p:childTnLst>
                              <p:par>
                                <p:cTn id="40" presetID="18" presetClass="entr" presetSubtype="6"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strips(downRight)">
                                      <p:cBhvr>
                                        <p:cTn id="42" dur="500"/>
                                        <p:tgtEl>
                                          <p:spTgt spid="56"/>
                                        </p:tgtEl>
                                      </p:cBhvr>
                                    </p:animEffect>
                                  </p:childTnLst>
                                </p:cTn>
                              </p:par>
                            </p:childTnLst>
                          </p:cTn>
                        </p:par>
                        <p:par>
                          <p:cTn id="43" fill="hold">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strips(downRight)">
                                      <p:cBhvr>
                                        <p:cTn id="46" dur="500"/>
                                        <p:tgtEl>
                                          <p:spTgt spid="51"/>
                                        </p:tgtEl>
                                      </p:cBhvr>
                                    </p:animEffect>
                                  </p:childTnLst>
                                </p:cTn>
                              </p:par>
                            </p:childTnLst>
                          </p:cTn>
                        </p:par>
                        <p:par>
                          <p:cTn id="47" fill="hold">
                            <p:stCondLst>
                              <p:cond delay="1500"/>
                            </p:stCondLst>
                            <p:childTnLst>
                              <p:par>
                                <p:cTn id="48" presetID="18" presetClass="entr" presetSubtype="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autoUpdateAnimBg="0"/>
      <p:bldP spid="43" grpId="0" animBg="1" autoUpdateAnimBg="0"/>
      <p:bldP spid="48" grpId="0" animBg="1" autoUpdateAnimBg="0"/>
      <p:bldP spid="49" grpId="0" animBg="1" autoUpdateAnimBg="0"/>
      <p:bldP spid="50" grpId="0" animBg="1" autoUpdateAnimBg="0"/>
      <p:bldP spid="51" grpId="0" animBg="1" autoUpdateAnimBg="0"/>
      <p:bldP spid="55" grpId="0" autoUpdateAnimBg="0"/>
      <p:bldP spid="56" grpId="0" autoUpdateAnimBg="0"/>
      <p:bldP spid="57" grpId="0" animBg="1" autoUpdateAnimBg="0"/>
      <p:bldP spid="5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err="1">
                <a:solidFill>
                  <a:schemeClr val="bg2"/>
                </a:solidFill>
              </a:rPr>
              <a:t>HİİB</a:t>
            </a:r>
            <a:r>
              <a:rPr lang="tr-TR" altLang="tr-TR" dirty="0">
                <a:solidFill>
                  <a:schemeClr val="bg2"/>
                </a:solidFill>
              </a:rPr>
              <a:t> / </a:t>
            </a:r>
            <a:r>
              <a:rPr lang="tr-TR" altLang="tr-TR" dirty="0" err="1">
                <a:solidFill>
                  <a:schemeClr val="bg2"/>
                </a:solidFill>
              </a:rPr>
              <a:t>Hİİ</a:t>
            </a:r>
            <a:r>
              <a:rPr lang="tr-TR" altLang="tr-TR" dirty="0">
                <a:solidFill>
                  <a:schemeClr val="bg2"/>
                </a:solidFill>
              </a:rPr>
              <a:t> İçin Süreler / Ek Süreler</a:t>
            </a:r>
          </a:p>
        </p:txBody>
      </p:sp>
      <p:sp>
        <p:nvSpPr>
          <p:cNvPr id="98307" name="Rectangle 3"/>
          <p:cNvSpPr>
            <a:spLocks noGrp="1" noChangeArrowheads="1"/>
          </p:cNvSpPr>
          <p:nvPr>
            <p:ph idx="4294967295"/>
          </p:nvPr>
        </p:nvSpPr>
        <p:spPr>
          <a:xfrm>
            <a:off x="467544" y="1412777"/>
            <a:ext cx="7962081" cy="4032448"/>
          </a:xfrm>
        </p:spPr>
        <p:txBody>
          <a:bodyPr>
            <a:normAutofit/>
          </a:bodyPr>
          <a:lstStyle/>
          <a:p>
            <a:r>
              <a:rPr lang="tr-TR" altLang="tr-TR" sz="2400" b="0" dirty="0">
                <a:solidFill>
                  <a:srgbClr val="002060"/>
                </a:solidFill>
              </a:rPr>
              <a:t>HİİB;</a:t>
            </a:r>
          </a:p>
          <a:p>
            <a:pPr lvl="1"/>
            <a:r>
              <a:rPr lang="tr-TR" altLang="tr-TR" sz="2000" b="0" dirty="0" err="1">
                <a:solidFill>
                  <a:srgbClr val="002060"/>
                </a:solidFill>
              </a:rPr>
              <a:t>HİİB’in</a:t>
            </a:r>
            <a:r>
              <a:rPr lang="tr-TR" altLang="tr-TR" sz="2000" b="0" dirty="0">
                <a:solidFill>
                  <a:srgbClr val="002060"/>
                </a:solidFill>
              </a:rPr>
              <a:t> Süresi azami 12 aydır.</a:t>
            </a:r>
          </a:p>
          <a:p>
            <a:pPr lvl="1"/>
            <a:r>
              <a:rPr lang="tr-TR" altLang="tr-TR" sz="2000" b="0" dirty="0" err="1">
                <a:solidFill>
                  <a:srgbClr val="002060"/>
                </a:solidFill>
              </a:rPr>
              <a:t>HİİB’e</a:t>
            </a:r>
            <a:r>
              <a:rPr lang="tr-TR" altLang="tr-TR" sz="2000" b="0" dirty="0">
                <a:solidFill>
                  <a:srgbClr val="002060"/>
                </a:solidFill>
              </a:rPr>
              <a:t> belge orijinal süresinin 1/2’si kadar ek süre verilebilir.</a:t>
            </a:r>
          </a:p>
          <a:p>
            <a:pPr lvl="1"/>
            <a:r>
              <a:rPr lang="tr-TR" altLang="tr-TR" sz="2000" b="0" dirty="0">
                <a:solidFill>
                  <a:srgbClr val="002060"/>
                </a:solidFill>
              </a:rPr>
              <a:t>Mücbir sebep dahilinde ek süre verilebilir.</a:t>
            </a:r>
          </a:p>
          <a:p>
            <a:pPr marL="457200" lvl="1" indent="0">
              <a:buNone/>
            </a:pPr>
            <a:endParaRPr lang="tr-TR" altLang="tr-TR" sz="2000" b="0" dirty="0">
              <a:solidFill>
                <a:srgbClr val="002060"/>
              </a:solidFill>
            </a:endParaRPr>
          </a:p>
          <a:p>
            <a:r>
              <a:rPr lang="tr-TR" altLang="tr-TR" sz="2400" b="0" dirty="0">
                <a:solidFill>
                  <a:srgbClr val="002060"/>
                </a:solidFill>
              </a:rPr>
              <a:t>Hİİ;</a:t>
            </a:r>
          </a:p>
          <a:p>
            <a:pPr lvl="1"/>
            <a:r>
              <a:rPr lang="tr-TR" altLang="tr-TR" sz="2000" b="0" dirty="0" err="1">
                <a:solidFill>
                  <a:srgbClr val="002060"/>
                </a:solidFill>
              </a:rPr>
              <a:t>Hİİ’nin</a:t>
            </a:r>
            <a:r>
              <a:rPr lang="tr-TR" altLang="tr-TR" sz="2000" b="0" dirty="0">
                <a:solidFill>
                  <a:srgbClr val="002060"/>
                </a:solidFill>
              </a:rPr>
              <a:t> Süresi 12 aydır.</a:t>
            </a:r>
          </a:p>
          <a:p>
            <a:pPr lvl="1"/>
            <a:r>
              <a:rPr lang="tr-TR" altLang="tr-TR" sz="2000" b="0" dirty="0" err="1">
                <a:solidFill>
                  <a:srgbClr val="002060"/>
                </a:solidFill>
              </a:rPr>
              <a:t>Hİİ’ne</a:t>
            </a:r>
            <a:r>
              <a:rPr lang="tr-TR" altLang="tr-TR" sz="2000" b="0" dirty="0">
                <a:solidFill>
                  <a:srgbClr val="002060"/>
                </a:solidFill>
              </a:rPr>
              <a:t> 12 aya kadar ek süre verilebilir.</a:t>
            </a:r>
          </a:p>
          <a:p>
            <a:pPr lvl="1"/>
            <a:r>
              <a:rPr lang="tr-TR" altLang="tr-TR" sz="2000" b="0" dirty="0">
                <a:solidFill>
                  <a:srgbClr val="002060"/>
                </a:solidFill>
              </a:rPr>
              <a:t>Mücbir sebep dahilinde ek süre verilebilir.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61</a:t>
            </a:fld>
            <a:endParaRPr lang="en-US" dirty="0"/>
          </a:p>
        </p:txBody>
      </p:sp>
    </p:spTree>
    <p:extLst>
      <p:ext uri="{BB962C8B-B14F-4D97-AF65-F5344CB8AC3E}">
        <p14:creationId xmlns:p14="http://schemas.microsoft.com/office/powerpoint/2010/main" val="32137576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err="1">
                <a:solidFill>
                  <a:schemeClr val="bg2"/>
                </a:solidFill>
              </a:rPr>
              <a:t>HİİB</a:t>
            </a:r>
            <a:r>
              <a:rPr lang="tr-TR" altLang="tr-TR" dirty="0">
                <a:solidFill>
                  <a:schemeClr val="bg2"/>
                </a:solidFill>
              </a:rPr>
              <a:t> Taahhüt Kapatma (-I-)</a:t>
            </a:r>
          </a:p>
        </p:txBody>
      </p:sp>
      <p:sp>
        <p:nvSpPr>
          <p:cNvPr id="99331" name="Rectangle 3"/>
          <p:cNvSpPr>
            <a:spLocks noGrp="1" noChangeArrowheads="1"/>
          </p:cNvSpPr>
          <p:nvPr>
            <p:ph idx="4294967295"/>
          </p:nvPr>
        </p:nvSpPr>
        <p:spPr>
          <a:xfrm>
            <a:off x="539552" y="1412777"/>
            <a:ext cx="8032948" cy="4248472"/>
          </a:xfrm>
        </p:spPr>
        <p:txBody>
          <a:bodyPr>
            <a:normAutofit/>
          </a:bodyPr>
          <a:lstStyle/>
          <a:p>
            <a:r>
              <a:rPr lang="tr-TR" altLang="tr-TR" sz="2400" b="0" dirty="0">
                <a:solidFill>
                  <a:srgbClr val="002060"/>
                </a:solidFill>
              </a:rPr>
              <a:t>HİİB taahhüt kapatması için gerekli belgeler:</a:t>
            </a:r>
          </a:p>
          <a:p>
            <a:pPr lvl="1"/>
            <a:r>
              <a:rPr lang="tr-TR" altLang="tr-TR" sz="2000" b="0" dirty="0">
                <a:solidFill>
                  <a:srgbClr val="002060"/>
                </a:solidFill>
              </a:rPr>
              <a:t>Belge aslı</a:t>
            </a:r>
          </a:p>
          <a:p>
            <a:pPr lvl="1"/>
            <a:r>
              <a:rPr lang="tr-TR" altLang="tr-TR" sz="2000" b="0" dirty="0">
                <a:solidFill>
                  <a:srgbClr val="002060"/>
                </a:solidFill>
              </a:rPr>
              <a:t>Gümrük Beyannamesi asılları</a:t>
            </a:r>
          </a:p>
          <a:p>
            <a:pPr lvl="1"/>
            <a:r>
              <a:rPr lang="tr-TR" altLang="tr-TR" sz="2000" b="0" dirty="0">
                <a:solidFill>
                  <a:srgbClr val="002060"/>
                </a:solidFill>
              </a:rPr>
              <a:t>Hammadde sarfiyat tablosu</a:t>
            </a:r>
          </a:p>
          <a:p>
            <a:pPr lvl="1"/>
            <a:r>
              <a:rPr lang="tr-TR" altLang="tr-TR" sz="2000" b="0" dirty="0">
                <a:solidFill>
                  <a:srgbClr val="002060"/>
                </a:solidFill>
              </a:rPr>
              <a:t>İthalat-ihracat listeleri</a:t>
            </a:r>
          </a:p>
          <a:p>
            <a:pPr marL="457200" lvl="1" indent="0">
              <a:buNone/>
            </a:pPr>
            <a:endParaRPr lang="tr-TR" altLang="tr-TR" sz="2000" b="0" dirty="0">
              <a:solidFill>
                <a:srgbClr val="002060"/>
              </a:solidFill>
            </a:endParaRPr>
          </a:p>
          <a:p>
            <a:pPr algn="just"/>
            <a:r>
              <a:rPr lang="tr-TR" altLang="tr-TR" sz="2400" b="0" dirty="0">
                <a:solidFill>
                  <a:srgbClr val="002060"/>
                </a:solidFill>
              </a:rPr>
              <a:t>Taahhüt kapatma işlemleri, Bölge Müdürlüklerince belgedeki şartlara uygun olarak, ihraç edilen eşyanın ithal edilen mamulün üretiminde kullanıldığının tespiti kaydıyla yapılır.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62</a:t>
            </a:fld>
            <a:endParaRPr lang="en-US" dirty="0"/>
          </a:p>
        </p:txBody>
      </p:sp>
    </p:spTree>
    <p:extLst>
      <p:ext uri="{BB962C8B-B14F-4D97-AF65-F5344CB8AC3E}">
        <p14:creationId xmlns:p14="http://schemas.microsoft.com/office/powerpoint/2010/main" val="17000731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err="1">
                <a:solidFill>
                  <a:schemeClr val="bg2"/>
                </a:solidFill>
              </a:rPr>
              <a:t>HİİB</a:t>
            </a:r>
            <a:r>
              <a:rPr lang="tr-TR" altLang="tr-TR" dirty="0">
                <a:solidFill>
                  <a:schemeClr val="bg2"/>
                </a:solidFill>
              </a:rPr>
              <a:t> Taahhüt Kapatma (-II-)</a:t>
            </a:r>
          </a:p>
        </p:txBody>
      </p:sp>
      <p:sp>
        <p:nvSpPr>
          <p:cNvPr id="100355" name="Rectangle 3"/>
          <p:cNvSpPr>
            <a:spLocks noGrp="1" noChangeArrowheads="1"/>
          </p:cNvSpPr>
          <p:nvPr>
            <p:ph idx="4294967295"/>
          </p:nvPr>
        </p:nvSpPr>
        <p:spPr>
          <a:xfrm>
            <a:off x="395536" y="1412776"/>
            <a:ext cx="8034089" cy="4802287"/>
          </a:xfrm>
        </p:spPr>
        <p:txBody>
          <a:bodyPr>
            <a:normAutofit/>
          </a:bodyPr>
          <a:lstStyle/>
          <a:p>
            <a:pPr marL="0" indent="0" algn="just">
              <a:buNone/>
            </a:pPr>
            <a:r>
              <a:rPr lang="tr-TR" altLang="tr-TR" sz="2800" b="0" dirty="0" err="1">
                <a:solidFill>
                  <a:srgbClr val="002060"/>
                </a:solidFill>
              </a:rPr>
              <a:t>HİİB’de</a:t>
            </a:r>
            <a:r>
              <a:rPr lang="tr-TR" altLang="tr-TR" sz="2800" b="0" dirty="0">
                <a:solidFill>
                  <a:srgbClr val="002060"/>
                </a:solidFill>
              </a:rPr>
              <a:t> kayıtlı miktar ve değerin üzerinde ithalat yapıldığının tespiti halinde, bu kısma tekabül eden vergi ithal tarihi itibarıyla tahsil edilir.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A724CD43-4947-4A04-BFFB-19DCB5D3D0D6}" type="slidenum">
              <a:rPr lang="en-US" smtClean="0"/>
              <a:pPr>
                <a:defRPr/>
              </a:pPr>
              <a:t>63</a:t>
            </a:fld>
            <a:endParaRPr lang="en-US" dirty="0"/>
          </a:p>
        </p:txBody>
      </p:sp>
    </p:spTree>
    <p:extLst>
      <p:ext uri="{BB962C8B-B14F-4D97-AF65-F5344CB8AC3E}">
        <p14:creationId xmlns:p14="http://schemas.microsoft.com/office/powerpoint/2010/main" val="222403163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0" y="1628800"/>
            <a:ext cx="9144000" cy="1368425"/>
          </a:xfrm>
          <a:prstGeom prst="rect">
            <a:avLst/>
          </a:prstGeom>
          <a:noFill/>
          <a:ln w="9525">
            <a:noFill/>
            <a:miter lim="800000"/>
            <a:headEnd/>
            <a:tailEnd/>
          </a:ln>
        </p:spPr>
        <p:txBody>
          <a:bodyPr anchor="ctr"/>
          <a:lstStyle/>
          <a:p>
            <a:pPr algn="ctr" fontAlgn="auto">
              <a:spcBef>
                <a:spcPts val="0"/>
              </a:spcBef>
              <a:spcAft>
                <a:spcPts val="0"/>
              </a:spcAft>
              <a:defRPr/>
            </a:pPr>
            <a:r>
              <a:rPr lang="tr-TR" sz="4800" b="1" dirty="0">
                <a:solidFill>
                  <a:schemeClr val="bg2"/>
                </a:solidFill>
                <a:latin typeface="Calibri" pitchFamily="34" charset="0"/>
                <a:cs typeface="+mn-cs"/>
              </a:rPr>
              <a:t>Teşekkürler…</a:t>
            </a:r>
          </a:p>
        </p:txBody>
      </p:sp>
      <p:sp>
        <p:nvSpPr>
          <p:cNvPr id="3" name="Metin kutusu 2"/>
          <p:cNvSpPr txBox="1"/>
          <p:nvPr/>
        </p:nvSpPr>
        <p:spPr>
          <a:xfrm>
            <a:off x="2538028" y="2757149"/>
            <a:ext cx="4067944" cy="589072"/>
          </a:xfrm>
          <a:prstGeom prst="rect">
            <a:avLst/>
          </a:prstGeom>
          <a:noFill/>
        </p:spPr>
        <p:txBody>
          <a:bodyPr wrap="square">
            <a:spAutoFit/>
          </a:bodyPr>
          <a:lstStyle/>
          <a:p>
            <a:pPr algn="ctr" fontAlgn="auto">
              <a:lnSpc>
                <a:spcPct val="150000"/>
              </a:lnSpc>
              <a:spcBef>
                <a:spcPts val="0"/>
              </a:spcBef>
              <a:spcAft>
                <a:spcPts val="0"/>
              </a:spcAft>
              <a:defRPr/>
            </a:pPr>
            <a:r>
              <a:rPr lang="tr-TR" sz="2400" b="1" dirty="0">
                <a:solidFill>
                  <a:srgbClr val="002060"/>
                </a:solidFill>
                <a:latin typeface="Calibri"/>
                <a:cs typeface="+mn-cs"/>
              </a:rPr>
              <a:t>İHRACAT GENEL MÜDÜRLÜĞÜ</a:t>
            </a:r>
          </a:p>
        </p:txBody>
      </p:sp>
      <p:sp>
        <p:nvSpPr>
          <p:cNvPr id="2" name="Metin kutusu 1">
            <a:extLst>
              <a:ext uri="{FF2B5EF4-FFF2-40B4-BE49-F238E27FC236}">
                <a16:creationId xmlns:a16="http://schemas.microsoft.com/office/drawing/2014/main" id="{0D9B839A-C8A5-438B-9362-00E1DC373C53}"/>
              </a:ext>
            </a:extLst>
          </p:cNvPr>
          <p:cNvSpPr txBox="1"/>
          <p:nvPr/>
        </p:nvSpPr>
        <p:spPr>
          <a:xfrm>
            <a:off x="3175434" y="3802408"/>
            <a:ext cx="2793136" cy="461665"/>
          </a:xfrm>
          <a:prstGeom prst="rect">
            <a:avLst/>
          </a:prstGeom>
          <a:noFill/>
        </p:spPr>
        <p:txBody>
          <a:bodyPr wrap="none" rtlCol="0">
            <a:spAutoFit/>
          </a:bodyPr>
          <a:lstStyle/>
          <a:p>
            <a:pPr algn="ctr"/>
            <a:r>
              <a:rPr lang="tr-TR" sz="2400" dirty="0">
                <a:solidFill>
                  <a:srgbClr val="083048"/>
                </a:solidFill>
                <a:latin typeface="Calibri" panose="020F0502020204030204" pitchFamily="34" charset="0"/>
                <a:cs typeface="Calibri" panose="020F0502020204030204" pitchFamily="34" charset="0"/>
              </a:rPr>
              <a:t>Ahmet KÜÇÜKASLAN</a:t>
            </a:r>
          </a:p>
        </p:txBody>
      </p:sp>
    </p:spTree>
    <p:extLst>
      <p:ext uri="{BB962C8B-B14F-4D97-AF65-F5344CB8AC3E}">
        <p14:creationId xmlns:p14="http://schemas.microsoft.com/office/powerpoint/2010/main" val="2115495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4294967295"/>
            <p:extLst>
              <p:ext uri="{D42A27DB-BD31-4B8C-83A1-F6EECF244321}">
                <p14:modId xmlns:p14="http://schemas.microsoft.com/office/powerpoint/2010/main" val="989830232"/>
              </p:ext>
            </p:extLst>
          </p:nvPr>
        </p:nvGraphicFramePr>
        <p:xfrm>
          <a:off x="0" y="1014413"/>
          <a:ext cx="8856663" cy="486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Başlık 2"/>
          <p:cNvSpPr>
            <a:spLocks noGrp="1"/>
          </p:cNvSpPr>
          <p:nvPr>
            <p:ph type="title" idx="4294967295"/>
          </p:nvPr>
        </p:nvSpPr>
        <p:spPr>
          <a:xfrm>
            <a:off x="1907704" y="115888"/>
            <a:ext cx="7236296" cy="527050"/>
          </a:xfrm>
          <a:noFill/>
          <a:ln>
            <a:noFill/>
          </a:ln>
        </p:spPr>
        <p:txBody>
          <a:bodyPr vert="horz" wrap="square" lIns="91440" tIns="45720" rIns="91440" bIns="45720" numCol="1" anchor="ctr" anchorCtr="0" compatLnSpc="1">
            <a:prstTxWarp prst="textNoShape">
              <a:avLst/>
            </a:prstTxWarp>
            <a:normAutofit/>
          </a:bodyPr>
          <a:lstStyle/>
          <a:p>
            <a:pPr eaLnBrk="0" hangingPunct="0"/>
            <a:r>
              <a:rPr lang="tr-TR" sz="2800" b="1" dirty="0">
                <a:solidFill>
                  <a:schemeClr val="bg2"/>
                </a:solidFill>
                <a:effectLst>
                  <a:outerShdw blurRad="38100" dist="38100" dir="2700000" algn="tl">
                    <a:srgbClr val="000000">
                      <a:alpha val="43137"/>
                    </a:srgbClr>
                  </a:outerShdw>
                </a:effectLst>
              </a:rPr>
              <a:t>AVANTAJLARI</a:t>
            </a:r>
          </a:p>
        </p:txBody>
      </p:sp>
      <p:sp>
        <p:nvSpPr>
          <p:cNvPr id="3" name="Slayt Numarası Yer Tutucusu 2"/>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7</a:t>
            </a:fld>
            <a:endParaRPr lang="en-US" dirty="0"/>
          </a:p>
        </p:txBody>
      </p:sp>
    </p:spTree>
    <p:extLst>
      <p:ext uri="{BB962C8B-B14F-4D97-AF65-F5344CB8AC3E}">
        <p14:creationId xmlns:p14="http://schemas.microsoft.com/office/powerpoint/2010/main" val="159254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a:solidFill>
                  <a:schemeClr val="bg2"/>
                </a:solidFill>
              </a:rPr>
              <a:t>Sunuş Planı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solidFill>
                  <a:schemeClr val="bg2"/>
                </a:solidFill>
              </a:rPr>
              <a:pPr>
                <a:defRPr/>
              </a:pPr>
              <a:t>8</a:t>
            </a:fld>
            <a:endParaRPr lang="en-US" dirty="0">
              <a:solidFill>
                <a:schemeClr val="bg2"/>
              </a:solidFill>
            </a:endParaRPr>
          </a:p>
        </p:txBody>
      </p:sp>
      <p:graphicFrame>
        <p:nvGraphicFramePr>
          <p:cNvPr id="7" name="İçerik Yer Tutucusu 2"/>
          <p:cNvGraphicFramePr>
            <a:graphicFrameLocks noGrp="1"/>
          </p:cNvGraphicFramePr>
          <p:nvPr>
            <p:ph idx="4294967295"/>
            <p:extLst>
              <p:ext uri="{D42A27DB-BD31-4B8C-83A1-F6EECF244321}">
                <p14:modId xmlns:p14="http://schemas.microsoft.com/office/powerpoint/2010/main" val="4203796155"/>
              </p:ext>
            </p:extLst>
          </p:nvPr>
        </p:nvGraphicFramePr>
        <p:xfrm>
          <a:off x="398489" y="1313148"/>
          <a:ext cx="8429625"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908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E5B8DFC1-E9E4-47A3-A060-9BD660A81B53}" type="slidenum">
              <a:rPr lang="tr-TR" altLang="tr-TR" smtClean="0"/>
              <a:pPr>
                <a:defRPr/>
              </a:pPr>
              <a:t>9</a:t>
            </a:fld>
            <a:endParaRPr lang="tr-TR" altLang="tr-TR"/>
          </a:p>
        </p:txBody>
      </p:sp>
      <p:sp>
        <p:nvSpPr>
          <p:cNvPr id="2" name="Dikdörtgen 1"/>
          <p:cNvSpPr/>
          <p:nvPr/>
        </p:nvSpPr>
        <p:spPr>
          <a:xfrm>
            <a:off x="1462368" y="188640"/>
            <a:ext cx="7681632" cy="461665"/>
          </a:xfrm>
          <a:prstGeom prst="rect">
            <a:avLst/>
          </a:prstGeom>
        </p:spPr>
        <p:txBody>
          <a:bodyPr wrap="square">
            <a:spAutoFit/>
          </a:bodyPr>
          <a:lstStyle/>
          <a:p>
            <a:pPr lvl="0" algn="ctr">
              <a:defRPr/>
            </a:pPr>
            <a:r>
              <a:rPr lang="tr-TR" altLang="tr-TR" sz="2400" b="1" dirty="0">
                <a:solidFill>
                  <a:schemeClr val="bg2"/>
                </a:solidFill>
              </a:rPr>
              <a:t>DİR Kapsamında Yapılan İthalat Ve İhracat</a:t>
            </a:r>
            <a:endParaRPr lang="tr-TR" sz="2400" b="1" dirty="0">
              <a:solidFill>
                <a:schemeClr val="bg2"/>
              </a:solidFill>
              <a:cs typeface="Arial" panose="020B0604020202020204" pitchFamily="34" charset="0"/>
            </a:endParaRPr>
          </a:p>
        </p:txBody>
      </p:sp>
      <p:graphicFrame>
        <p:nvGraphicFramePr>
          <p:cNvPr id="5" name="Tablo 4">
            <a:extLst>
              <a:ext uri="{FF2B5EF4-FFF2-40B4-BE49-F238E27FC236}">
                <a16:creationId xmlns:a16="http://schemas.microsoft.com/office/drawing/2014/main" id="{C8D352B6-C847-4E7D-8B33-5D54C2617C4C}"/>
              </a:ext>
            </a:extLst>
          </p:cNvPr>
          <p:cNvGraphicFramePr>
            <a:graphicFrameLocks noGrp="1"/>
          </p:cNvGraphicFramePr>
          <p:nvPr>
            <p:extLst>
              <p:ext uri="{D42A27DB-BD31-4B8C-83A1-F6EECF244321}">
                <p14:modId xmlns:p14="http://schemas.microsoft.com/office/powerpoint/2010/main" val="4201882412"/>
              </p:ext>
            </p:extLst>
          </p:nvPr>
        </p:nvGraphicFramePr>
        <p:xfrm>
          <a:off x="179512" y="1196752"/>
          <a:ext cx="8617754" cy="4680516"/>
        </p:xfrm>
        <a:graphic>
          <a:graphicData uri="http://schemas.openxmlformats.org/drawingml/2006/table">
            <a:tbl>
              <a:tblPr/>
              <a:tblGrid>
                <a:gridCol w="1010358">
                  <a:extLst>
                    <a:ext uri="{9D8B030D-6E8A-4147-A177-3AD203B41FA5}">
                      <a16:colId xmlns:a16="http://schemas.microsoft.com/office/drawing/2014/main" val="3623085997"/>
                    </a:ext>
                  </a:extLst>
                </a:gridCol>
                <a:gridCol w="1173797">
                  <a:extLst>
                    <a:ext uri="{9D8B030D-6E8A-4147-A177-3AD203B41FA5}">
                      <a16:colId xmlns:a16="http://schemas.microsoft.com/office/drawing/2014/main" val="63813714"/>
                    </a:ext>
                  </a:extLst>
                </a:gridCol>
                <a:gridCol w="1010358">
                  <a:extLst>
                    <a:ext uri="{9D8B030D-6E8A-4147-A177-3AD203B41FA5}">
                      <a16:colId xmlns:a16="http://schemas.microsoft.com/office/drawing/2014/main" val="339132231"/>
                    </a:ext>
                  </a:extLst>
                </a:gridCol>
                <a:gridCol w="638902">
                  <a:extLst>
                    <a:ext uri="{9D8B030D-6E8A-4147-A177-3AD203B41FA5}">
                      <a16:colId xmlns:a16="http://schemas.microsoft.com/office/drawing/2014/main" val="3081918885"/>
                    </a:ext>
                  </a:extLst>
                </a:gridCol>
                <a:gridCol w="1173797">
                  <a:extLst>
                    <a:ext uri="{9D8B030D-6E8A-4147-A177-3AD203B41FA5}">
                      <a16:colId xmlns:a16="http://schemas.microsoft.com/office/drawing/2014/main" val="3710000189"/>
                    </a:ext>
                  </a:extLst>
                </a:gridCol>
                <a:gridCol w="1010358">
                  <a:extLst>
                    <a:ext uri="{9D8B030D-6E8A-4147-A177-3AD203B41FA5}">
                      <a16:colId xmlns:a16="http://schemas.microsoft.com/office/drawing/2014/main" val="3363858399"/>
                    </a:ext>
                  </a:extLst>
                </a:gridCol>
                <a:gridCol w="638902">
                  <a:extLst>
                    <a:ext uri="{9D8B030D-6E8A-4147-A177-3AD203B41FA5}">
                      <a16:colId xmlns:a16="http://schemas.microsoft.com/office/drawing/2014/main" val="1338534913"/>
                    </a:ext>
                  </a:extLst>
                </a:gridCol>
                <a:gridCol w="1010358">
                  <a:extLst>
                    <a:ext uri="{9D8B030D-6E8A-4147-A177-3AD203B41FA5}">
                      <a16:colId xmlns:a16="http://schemas.microsoft.com/office/drawing/2014/main" val="2649201501"/>
                    </a:ext>
                  </a:extLst>
                </a:gridCol>
                <a:gridCol w="950924">
                  <a:extLst>
                    <a:ext uri="{9D8B030D-6E8A-4147-A177-3AD203B41FA5}">
                      <a16:colId xmlns:a16="http://schemas.microsoft.com/office/drawing/2014/main" val="374049983"/>
                    </a:ext>
                  </a:extLst>
                </a:gridCol>
              </a:tblGrid>
              <a:tr h="541631">
                <a:tc gridSpan="9">
                  <a:txBody>
                    <a:bodyPr/>
                    <a:lstStyle/>
                    <a:p>
                      <a:pPr algn="ctr" fontAlgn="ctr"/>
                      <a:r>
                        <a:rPr lang="en-US" sz="1200" b="1" i="0" u="none" strike="noStrike" dirty="0">
                          <a:solidFill>
                            <a:srgbClr val="FFFFFF"/>
                          </a:solidFill>
                          <a:effectLst/>
                          <a:latin typeface="Arial" panose="020B0604020202020204" pitchFamily="34" charset="0"/>
                        </a:rPr>
                        <a:t>DİR KAPSAMINDA YAPILAN İTHALAT VE İHRACATIN GENEL İTHALAT VE İHRACAT İÇİNDEKİ YERİ</a:t>
                      </a:r>
                      <a:r>
                        <a:rPr lang="tr-TR" sz="1200" b="1" i="0" u="none" strike="noStrike" dirty="0">
                          <a:solidFill>
                            <a:srgbClr val="FFFFFF"/>
                          </a:solidFill>
                          <a:effectLst/>
                          <a:latin typeface="Arial" panose="020B0604020202020204" pitchFamily="34" charset="0"/>
                        </a:rPr>
                        <a:t> (Milyon</a:t>
                      </a:r>
                      <a:r>
                        <a:rPr lang="tr-TR" sz="1200" b="1" i="0" u="none" strike="noStrike" baseline="0" dirty="0">
                          <a:solidFill>
                            <a:srgbClr val="FFFFFF"/>
                          </a:solidFill>
                          <a:effectLst/>
                          <a:latin typeface="Arial" panose="020B0604020202020204" pitchFamily="34" charset="0"/>
                        </a:rPr>
                        <a:t> Dolar)</a:t>
                      </a:r>
                      <a:endParaRPr lang="en-US" sz="1200" b="1" i="0" u="none" strike="noStrike" dirty="0">
                        <a:solidFill>
                          <a:srgbClr val="FFFFFF"/>
                        </a:solidFill>
                        <a:effectLst/>
                        <a:latin typeface="Arial" panose="020B0604020202020204" pitchFamily="34" charset="0"/>
                      </a:endParaRP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0639680"/>
                  </a:ext>
                </a:extLst>
              </a:tr>
              <a:tr h="1062823">
                <a:tc rowSpan="2">
                  <a:txBody>
                    <a:bodyPr/>
                    <a:lstStyle/>
                    <a:p>
                      <a:pPr algn="ctr" fontAlgn="ctr"/>
                      <a:r>
                        <a:rPr lang="tr-TR" sz="1200" b="1" i="0" u="none" strike="noStrike" dirty="0">
                          <a:solidFill>
                            <a:srgbClr val="FFFFFF"/>
                          </a:solidFill>
                          <a:effectLst/>
                          <a:latin typeface="Arial" panose="020B0604020202020204" pitchFamily="34" charset="0"/>
                        </a:rPr>
                        <a:t>MİLYON DOLAR</a:t>
                      </a:r>
                    </a:p>
                    <a:p>
                      <a:pPr algn="ctr" fontAlgn="ctr"/>
                      <a:endParaRPr lang="tr-TR" sz="1200" b="1" i="0" u="none" strike="noStrike" dirty="0">
                        <a:solidFill>
                          <a:srgbClr val="FFFFFF"/>
                        </a:solidFill>
                        <a:effectLst/>
                        <a:latin typeface="Arial" panose="020B0604020202020204" pitchFamily="34" charset="0"/>
                      </a:endParaRPr>
                    </a:p>
                    <a:p>
                      <a:pPr algn="ctr" fontAlgn="ctr"/>
                      <a:r>
                        <a:rPr lang="tr-TR" sz="1200" b="1" i="0" u="none" strike="noStrike" dirty="0">
                          <a:solidFill>
                            <a:srgbClr val="FFFFFF"/>
                          </a:solidFill>
                          <a:effectLst/>
                          <a:latin typeface="Arial" panose="020B0604020202020204" pitchFamily="34" charset="0"/>
                        </a:rPr>
                        <a:t>YIL</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err="1">
                          <a:solidFill>
                            <a:srgbClr val="FFFFFF"/>
                          </a:solidFill>
                          <a:effectLst/>
                          <a:latin typeface="Arial" panose="020B0604020202020204" pitchFamily="34" charset="0"/>
                        </a:rPr>
                        <a:t>Genel</a:t>
                      </a:r>
                      <a:r>
                        <a:rPr lang="en-US" sz="1400" b="1" i="0" u="none" strike="noStrike" dirty="0">
                          <a:solidFill>
                            <a:srgbClr val="FFFFFF"/>
                          </a:solidFill>
                          <a:effectLst/>
                          <a:latin typeface="Arial" panose="020B0604020202020204" pitchFamily="34" charset="0"/>
                        </a:rPr>
                        <a:t> </a:t>
                      </a:r>
                      <a:r>
                        <a:rPr lang="en-US" sz="1400" b="1" i="0" u="none" strike="noStrike" dirty="0" err="1">
                          <a:solidFill>
                            <a:srgbClr val="FFFFFF"/>
                          </a:solidFill>
                          <a:effectLst/>
                          <a:latin typeface="Arial" panose="020B0604020202020204" pitchFamily="34" charset="0"/>
                        </a:rPr>
                        <a:t>İhracat</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a:solidFill>
                            <a:srgbClr val="FFFFFF"/>
                          </a:solidFill>
                          <a:effectLst/>
                          <a:latin typeface="Arial" panose="020B0604020202020204" pitchFamily="34" charset="0"/>
                        </a:rPr>
                        <a:t>DİR </a:t>
                      </a:r>
                      <a:r>
                        <a:rPr lang="en-US" sz="1400" b="1" i="0" u="none" strike="noStrike" dirty="0" err="1">
                          <a:solidFill>
                            <a:srgbClr val="FFFFFF"/>
                          </a:solidFill>
                          <a:effectLst/>
                          <a:latin typeface="Arial" panose="020B0604020202020204" pitchFamily="34" charset="0"/>
                        </a:rPr>
                        <a:t>İhracat</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err="1">
                          <a:solidFill>
                            <a:srgbClr val="FFFFFF"/>
                          </a:solidFill>
                          <a:effectLst/>
                          <a:latin typeface="Arial" panose="020B0604020202020204" pitchFamily="34" charset="0"/>
                        </a:rPr>
                        <a:t>Payı</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err="1">
                          <a:solidFill>
                            <a:srgbClr val="FFFFFF"/>
                          </a:solidFill>
                          <a:effectLst/>
                          <a:latin typeface="Arial" panose="020B0604020202020204" pitchFamily="34" charset="0"/>
                        </a:rPr>
                        <a:t>Genel</a:t>
                      </a:r>
                      <a:r>
                        <a:rPr lang="en-US" sz="1400" b="1" i="0" u="none" strike="noStrike" dirty="0">
                          <a:solidFill>
                            <a:srgbClr val="FFFFFF"/>
                          </a:solidFill>
                          <a:effectLst/>
                          <a:latin typeface="Arial" panose="020B0604020202020204" pitchFamily="34" charset="0"/>
                        </a:rPr>
                        <a:t> </a:t>
                      </a:r>
                      <a:r>
                        <a:rPr lang="en-US" sz="1400" b="1" i="0" u="none" strike="noStrike" dirty="0" err="1">
                          <a:solidFill>
                            <a:srgbClr val="FFFFFF"/>
                          </a:solidFill>
                          <a:effectLst/>
                          <a:latin typeface="Arial" panose="020B0604020202020204" pitchFamily="34" charset="0"/>
                        </a:rPr>
                        <a:t>İthalat</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a:solidFill>
                            <a:srgbClr val="FFFFFF"/>
                          </a:solidFill>
                          <a:effectLst/>
                          <a:latin typeface="Arial" panose="020B0604020202020204" pitchFamily="34" charset="0"/>
                        </a:rPr>
                        <a:t>DİR </a:t>
                      </a:r>
                      <a:r>
                        <a:rPr lang="en-US" sz="1400" b="1" i="0" u="none" strike="noStrike" dirty="0" err="1">
                          <a:solidFill>
                            <a:srgbClr val="FFFFFF"/>
                          </a:solidFill>
                          <a:effectLst/>
                          <a:latin typeface="Arial" panose="020B0604020202020204" pitchFamily="34" charset="0"/>
                        </a:rPr>
                        <a:t>İthalat</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err="1">
                          <a:solidFill>
                            <a:srgbClr val="FFFFFF"/>
                          </a:solidFill>
                          <a:effectLst/>
                          <a:latin typeface="Arial" panose="020B0604020202020204" pitchFamily="34" charset="0"/>
                        </a:rPr>
                        <a:t>Payı</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a:solidFill>
                            <a:srgbClr val="FFFFFF"/>
                          </a:solidFill>
                          <a:effectLst/>
                          <a:latin typeface="Arial" panose="020B0604020202020204" pitchFamily="34" charset="0"/>
                        </a:rPr>
                        <a:t>DİR </a:t>
                      </a:r>
                      <a:r>
                        <a:rPr lang="en-US" sz="1400" b="1" i="0" u="none" strike="noStrike" dirty="0" err="1">
                          <a:solidFill>
                            <a:srgbClr val="FFFFFF"/>
                          </a:solidFill>
                          <a:effectLst/>
                          <a:latin typeface="Arial" panose="020B0604020202020204" pitchFamily="34" charset="0"/>
                        </a:rPr>
                        <a:t>İthalat</a:t>
                      </a:r>
                      <a:r>
                        <a:rPr lang="en-US" sz="1400" b="1" i="0" u="none" strike="noStrike" dirty="0">
                          <a:solidFill>
                            <a:srgbClr val="FFFFFF"/>
                          </a:solidFill>
                          <a:effectLst/>
                          <a:latin typeface="Arial" panose="020B0604020202020204" pitchFamily="34" charset="0"/>
                        </a:rPr>
                        <a:t> - </a:t>
                      </a:r>
                      <a:r>
                        <a:rPr lang="en-US" sz="1400" b="1" i="0" u="none" strike="noStrike" dirty="0" err="1">
                          <a:solidFill>
                            <a:srgbClr val="FFFFFF"/>
                          </a:solidFill>
                          <a:effectLst/>
                          <a:latin typeface="Arial" panose="020B0604020202020204" pitchFamily="34" charset="0"/>
                        </a:rPr>
                        <a:t>İhracat</a:t>
                      </a:r>
                      <a:r>
                        <a:rPr lang="en-US" sz="1400" b="1" i="0" u="none" strike="noStrike" dirty="0">
                          <a:solidFill>
                            <a:srgbClr val="FFFFFF"/>
                          </a:solidFill>
                          <a:effectLst/>
                          <a:latin typeface="Arial" panose="020B0604020202020204" pitchFamily="34" charset="0"/>
                        </a:rPr>
                        <a:t> </a:t>
                      </a:r>
                      <a:r>
                        <a:rPr lang="en-US" sz="1400" b="1" i="0" u="none" strike="noStrike" dirty="0" err="1">
                          <a:solidFill>
                            <a:srgbClr val="FFFFFF"/>
                          </a:solidFill>
                          <a:effectLst/>
                          <a:latin typeface="Arial" panose="020B0604020202020204" pitchFamily="34" charset="0"/>
                        </a:rPr>
                        <a:t>Oranı</a:t>
                      </a:r>
                      <a:r>
                        <a:rPr lang="en-US" sz="1400" b="1" i="0" u="none" strike="noStrike" dirty="0">
                          <a:solidFill>
                            <a:srgbClr val="FFFFFF"/>
                          </a:solidFill>
                          <a:effectLst/>
                          <a:latin typeface="Arial" panose="020B0604020202020204" pitchFamily="34" charset="0"/>
                        </a:rPr>
                        <a:t> (DKO)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n-US" sz="1400" b="1" i="0" u="none" strike="noStrike" dirty="0" err="1">
                          <a:solidFill>
                            <a:srgbClr val="FFFFFF"/>
                          </a:solidFill>
                          <a:effectLst/>
                          <a:latin typeface="Arial" panose="020B0604020202020204" pitchFamily="34" charset="0"/>
                        </a:rPr>
                        <a:t>Genel</a:t>
                      </a:r>
                      <a:r>
                        <a:rPr lang="en-US" sz="1400" b="1" i="0" u="none" strike="noStrike" dirty="0">
                          <a:solidFill>
                            <a:srgbClr val="FFFFFF"/>
                          </a:solidFill>
                          <a:effectLst/>
                          <a:latin typeface="Arial" panose="020B0604020202020204" pitchFamily="34" charset="0"/>
                        </a:rPr>
                        <a:t> </a:t>
                      </a:r>
                      <a:r>
                        <a:rPr lang="en-US" sz="1400" b="1" i="0" u="none" strike="noStrike" dirty="0" err="1">
                          <a:solidFill>
                            <a:srgbClr val="FFFFFF"/>
                          </a:solidFill>
                          <a:effectLst/>
                          <a:latin typeface="Arial" panose="020B0604020202020204" pitchFamily="34" charset="0"/>
                        </a:rPr>
                        <a:t>İthalat</a:t>
                      </a:r>
                      <a:r>
                        <a:rPr lang="en-US" sz="1400" b="1" i="0" u="none" strike="noStrike" dirty="0">
                          <a:solidFill>
                            <a:srgbClr val="FFFFFF"/>
                          </a:solidFill>
                          <a:effectLst/>
                          <a:latin typeface="Arial" panose="020B0604020202020204" pitchFamily="34" charset="0"/>
                        </a:rPr>
                        <a:t> - </a:t>
                      </a:r>
                      <a:r>
                        <a:rPr lang="en-US" sz="1400" b="1" i="0" u="none" strike="noStrike" dirty="0" err="1">
                          <a:solidFill>
                            <a:srgbClr val="FFFFFF"/>
                          </a:solidFill>
                          <a:effectLst/>
                          <a:latin typeface="Arial" panose="020B0604020202020204" pitchFamily="34" charset="0"/>
                        </a:rPr>
                        <a:t>İhracat</a:t>
                      </a:r>
                      <a:r>
                        <a:rPr lang="en-US" sz="1400" b="1" i="0" u="none" strike="noStrike" dirty="0">
                          <a:solidFill>
                            <a:srgbClr val="FFFFFF"/>
                          </a:solidFill>
                          <a:effectLst/>
                          <a:latin typeface="Arial" panose="020B0604020202020204" pitchFamily="34" charset="0"/>
                        </a:rPr>
                        <a:t> </a:t>
                      </a:r>
                      <a:r>
                        <a:rPr lang="en-US" sz="1400" b="1" i="0" u="none" strike="noStrike" dirty="0" err="1">
                          <a:solidFill>
                            <a:srgbClr val="FFFFFF"/>
                          </a:solidFill>
                          <a:effectLst/>
                          <a:latin typeface="Arial" panose="020B0604020202020204" pitchFamily="34" charset="0"/>
                        </a:rPr>
                        <a:t>Oranı</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extLst>
                  <a:ext uri="{0D108BD9-81ED-4DB2-BD59-A6C34878D82A}">
                    <a16:rowId xmlns:a16="http://schemas.microsoft.com/office/drawing/2014/main" val="291828716"/>
                  </a:ext>
                </a:extLst>
              </a:tr>
              <a:tr h="265706">
                <a:tc vMerge="1">
                  <a:txBody>
                    <a:bodyPr/>
                    <a:lstStyle/>
                    <a:p>
                      <a:endParaRPr lang="en-US"/>
                    </a:p>
                  </a:txBody>
                  <a:tcPr/>
                </a:tc>
                <a:tc>
                  <a:txBody>
                    <a:bodyPr/>
                    <a:lstStyle/>
                    <a:p>
                      <a:pPr algn="ctr" fontAlgn="ctr"/>
                      <a:r>
                        <a:rPr lang="en-US" sz="1200" b="1" i="0" u="none" strike="noStrike">
                          <a:solidFill>
                            <a:srgbClr val="000000"/>
                          </a:solidFill>
                          <a:effectLst/>
                          <a:latin typeface="Arial" panose="020B0604020202020204" pitchFamily="34" charset="0"/>
                        </a:rPr>
                        <a:t>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B/A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D/C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D/B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000000"/>
                          </a:solidFill>
                          <a:effectLst/>
                          <a:latin typeface="Arial" panose="020B0604020202020204" pitchFamily="34" charset="0"/>
                        </a:rPr>
                        <a:t>C/A</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86791077"/>
                  </a:ext>
                </a:extLst>
              </a:tr>
              <a:tr h="255487">
                <a:tc>
                  <a:txBody>
                    <a:bodyPr/>
                    <a:lstStyle/>
                    <a:p>
                      <a:pPr algn="ctr" fontAlgn="ctr"/>
                      <a:r>
                        <a:rPr lang="en-US" sz="1400" b="0" i="0" u="none" strike="noStrike" dirty="0">
                          <a:solidFill>
                            <a:srgbClr val="000000"/>
                          </a:solidFill>
                          <a:effectLst/>
                          <a:latin typeface="Arial" panose="020B0604020202020204" pitchFamily="34" charset="0"/>
                        </a:rPr>
                        <a:t>2012</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152.462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63.680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236.545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30.757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48,30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155,2</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382567"/>
                  </a:ext>
                </a:extLst>
              </a:tr>
              <a:tr h="255487">
                <a:tc>
                  <a:txBody>
                    <a:bodyPr/>
                    <a:lstStyle/>
                    <a:p>
                      <a:pPr algn="ctr" fontAlgn="ctr"/>
                      <a:r>
                        <a:rPr lang="en-US" sz="1400" b="0" i="0" u="none" strike="noStrike" dirty="0">
                          <a:solidFill>
                            <a:srgbClr val="000000"/>
                          </a:solidFill>
                          <a:effectLst/>
                          <a:latin typeface="Arial" panose="020B0604020202020204" pitchFamily="34" charset="0"/>
                        </a:rPr>
                        <a:t>2013</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151.803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66.737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251.661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31.381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47,02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165,8</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748037"/>
                  </a:ext>
                </a:extLst>
              </a:tr>
              <a:tr h="255487">
                <a:tc>
                  <a:txBody>
                    <a:bodyPr/>
                    <a:lstStyle/>
                    <a:p>
                      <a:pPr algn="ctr" fontAlgn="ctr"/>
                      <a:r>
                        <a:rPr lang="en-US" sz="1400" b="0" i="0" u="none" strike="noStrike">
                          <a:solidFill>
                            <a:srgbClr val="000000"/>
                          </a:solidFill>
                          <a:effectLst/>
                          <a:latin typeface="Arial" panose="020B0604020202020204" pitchFamily="34" charset="0"/>
                        </a:rPr>
                        <a:t>2014</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157.610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67.080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242.177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30.677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45,73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153,7</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943773"/>
                  </a:ext>
                </a:extLst>
              </a:tr>
              <a:tr h="255487">
                <a:tc>
                  <a:txBody>
                    <a:bodyPr/>
                    <a:lstStyle/>
                    <a:p>
                      <a:pPr algn="ctr" fontAlgn="ctr"/>
                      <a:r>
                        <a:rPr lang="en-US" sz="1400" b="0" i="0" u="none" strike="noStrike">
                          <a:solidFill>
                            <a:srgbClr val="000000"/>
                          </a:solidFill>
                          <a:effectLst/>
                          <a:latin typeface="Arial" panose="020B0604020202020204" pitchFamily="34" charset="0"/>
                        </a:rPr>
                        <a:t>2015</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143.839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57.497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207.234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25.454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144,1</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907666"/>
                  </a:ext>
                </a:extLst>
              </a:tr>
              <a:tr h="255487">
                <a:tc>
                  <a:txBody>
                    <a:bodyPr/>
                    <a:lstStyle/>
                    <a:p>
                      <a:pPr algn="ctr" fontAlgn="ctr"/>
                      <a:r>
                        <a:rPr lang="en-US" sz="1400" b="0" i="0" u="none" strike="noStrike">
                          <a:solidFill>
                            <a:srgbClr val="000000"/>
                          </a:solidFill>
                          <a:effectLst/>
                          <a:latin typeface="Arial" panose="020B0604020202020204" pitchFamily="34" charset="0"/>
                        </a:rPr>
                        <a:t>2016</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142.530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57.208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198.618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24.036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139,4</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174389"/>
                  </a:ext>
                </a:extLst>
              </a:tr>
              <a:tr h="255487">
                <a:tc>
                  <a:txBody>
                    <a:bodyPr/>
                    <a:lstStyle/>
                    <a:p>
                      <a:pPr algn="ctr" fontAlgn="ctr"/>
                      <a:r>
                        <a:rPr lang="en-US" sz="1400" b="0" i="0" u="none" strike="noStrike">
                          <a:solidFill>
                            <a:srgbClr val="000000"/>
                          </a:solidFill>
                          <a:effectLst/>
                          <a:latin typeface="Arial" panose="020B0604020202020204" pitchFamily="34" charset="0"/>
                        </a:rPr>
                        <a:t>2017</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156.993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64.169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233.800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27.914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148,9</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013328"/>
                  </a:ext>
                </a:extLst>
              </a:tr>
              <a:tr h="255487">
                <a:tc>
                  <a:txBody>
                    <a:bodyPr/>
                    <a:lstStyle/>
                    <a:p>
                      <a:pPr algn="ctr" fontAlgn="ctr"/>
                      <a:r>
                        <a:rPr lang="en-US" sz="1400" b="0" i="0" u="none" strike="noStrike">
                          <a:solidFill>
                            <a:srgbClr val="000000"/>
                          </a:solidFill>
                          <a:effectLst/>
                          <a:latin typeface="Arial" panose="020B0604020202020204" pitchFamily="34" charset="0"/>
                        </a:rPr>
                        <a:t>2018</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167.921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74.204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44,2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223.047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32.614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43,95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132,8</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387976"/>
                  </a:ext>
                </a:extLst>
              </a:tr>
              <a:tr h="255487">
                <a:tc>
                  <a:txBody>
                    <a:bodyPr/>
                    <a:lstStyle/>
                    <a:p>
                      <a:pPr algn="ctr" fontAlgn="ctr"/>
                      <a:r>
                        <a:rPr lang="en-US" sz="1400" b="0" i="0" u="none" strike="noStrike">
                          <a:solidFill>
                            <a:srgbClr val="000000"/>
                          </a:solidFill>
                          <a:effectLst/>
                          <a:latin typeface="Arial" panose="020B0604020202020204" pitchFamily="34" charset="0"/>
                        </a:rPr>
                        <a:t>2019</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171.465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74.402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43,4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202.704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33.748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45,34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118,2</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764954"/>
                  </a:ext>
                </a:extLst>
              </a:tr>
              <a:tr h="255487">
                <a:tc>
                  <a:txBody>
                    <a:bodyPr/>
                    <a:lstStyle/>
                    <a:p>
                      <a:pPr algn="ctr" fontAlgn="ctr"/>
                      <a:r>
                        <a:rPr lang="en-US" sz="1400" b="0" i="0" u="none" strike="noStrike">
                          <a:solidFill>
                            <a:srgbClr val="000000"/>
                          </a:solidFill>
                          <a:effectLst/>
                          <a:latin typeface="Arial" panose="020B0604020202020204" pitchFamily="34" charset="0"/>
                        </a:rPr>
                        <a:t>2020</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160.665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69.414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209.534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rPr>
                        <a:t>    32.013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15,3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37,17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129,5</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336959"/>
                  </a:ext>
                </a:extLst>
              </a:tr>
              <a:tr h="510973">
                <a:tc>
                  <a:txBody>
                    <a:bodyPr/>
                    <a:lstStyle/>
                    <a:p>
                      <a:pPr algn="ctr" fontAlgn="ctr"/>
                      <a:r>
                        <a:rPr lang="en-US" sz="1400" b="0" i="0" u="none" strike="noStrike">
                          <a:solidFill>
                            <a:srgbClr val="000000"/>
                          </a:solidFill>
                          <a:effectLst/>
                          <a:latin typeface="Arial" panose="020B0604020202020204" pitchFamily="34" charset="0"/>
                        </a:rPr>
                        <a:t>2021 (Ocak-Haziran)</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96.576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42.921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44,4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121.274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18.739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15,4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43,66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 125,6</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018603"/>
                  </a:ext>
                </a:extLst>
              </a:tr>
            </a:tbl>
          </a:graphicData>
        </a:graphic>
      </p:graphicFrame>
    </p:spTree>
    <p:extLst>
      <p:ext uri="{BB962C8B-B14F-4D97-AF65-F5344CB8AC3E}">
        <p14:creationId xmlns:p14="http://schemas.microsoft.com/office/powerpoint/2010/main" val="8703030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TM Tema">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turq">
      <a:dk1>
        <a:srgbClr val="C3A572"/>
      </a:dk1>
      <a:lt1>
        <a:srgbClr val="C3A572"/>
      </a:lt1>
      <a:dk2>
        <a:srgbClr val="083048"/>
      </a:dk2>
      <a:lt2>
        <a:srgbClr val="FFFFFF"/>
      </a:lt2>
      <a:accent1>
        <a:srgbClr val="00ACC9"/>
      </a:accent1>
      <a:accent2>
        <a:srgbClr val="C3A572"/>
      </a:accent2>
      <a:accent3>
        <a:srgbClr val="EF7A24"/>
      </a:accent3>
      <a:accent4>
        <a:srgbClr val="5AA0F5"/>
      </a:accent4>
      <a:accent5>
        <a:srgbClr val="C4E46E"/>
      </a:accent5>
      <a:accent6>
        <a:srgbClr val="BDE0FB"/>
      </a:accent6>
      <a:hlink>
        <a:srgbClr val="00ACC9"/>
      </a:hlink>
      <a:folHlink>
        <a:srgbClr val="7030A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yeniasd" id="{6456FFD4-0677-4516-9F5D-74D7E5E6C075}" vid="{AF375EC2-5A30-4D95-B6F8-4E546A2B3DAC}"/>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8219</TotalTime>
  <Words>3449</Words>
  <Application>Microsoft Office PowerPoint</Application>
  <PresentationFormat>Ekran Gösterisi (4:3)</PresentationFormat>
  <Paragraphs>651</Paragraphs>
  <Slides>64</Slides>
  <Notes>7</Notes>
  <HiddenSlides>0</HiddenSlides>
  <MMClips>0</MMClips>
  <ScaleCrop>false</ScaleCrop>
  <HeadingPairs>
    <vt:vector size="8" baseType="variant">
      <vt:variant>
        <vt:lpstr>Kullanılan Yazı Tipleri</vt:lpstr>
      </vt:variant>
      <vt:variant>
        <vt:i4>9</vt:i4>
      </vt:variant>
      <vt:variant>
        <vt:lpstr>Tema</vt:lpstr>
      </vt:variant>
      <vt:variant>
        <vt:i4>2</vt:i4>
      </vt:variant>
      <vt:variant>
        <vt:lpstr>Eklenmiş OLE Hizmet Programları</vt:lpstr>
      </vt:variant>
      <vt:variant>
        <vt:i4>1</vt:i4>
      </vt:variant>
      <vt:variant>
        <vt:lpstr>Slayt Başlıkları</vt:lpstr>
      </vt:variant>
      <vt:variant>
        <vt:i4>64</vt:i4>
      </vt:variant>
    </vt:vector>
  </HeadingPairs>
  <TitlesOfParts>
    <vt:vector size="76" baseType="lpstr">
      <vt:lpstr>Arial</vt:lpstr>
      <vt:lpstr>Arial Black</vt:lpstr>
      <vt:lpstr>Calibri</vt:lpstr>
      <vt:lpstr>Century Gothic</vt:lpstr>
      <vt:lpstr>Tahoma</vt:lpstr>
      <vt:lpstr>Times New Roman</vt:lpstr>
      <vt:lpstr>Verdana</vt:lpstr>
      <vt:lpstr>Wingdings</vt:lpstr>
      <vt:lpstr>Wingdings 3</vt:lpstr>
      <vt:lpstr>DTM Tema</vt:lpstr>
      <vt:lpstr>Ion</vt:lpstr>
      <vt:lpstr>Klip</vt:lpstr>
      <vt:lpstr>PowerPoint Sunusu</vt:lpstr>
      <vt:lpstr>Sunuş Planı</vt:lpstr>
      <vt:lpstr>Dahilde İşleme Rejimi Nedir?</vt:lpstr>
      <vt:lpstr>Ticaret Politikası Önlemleri</vt:lpstr>
      <vt:lpstr>DİR İşleyiş Süreci</vt:lpstr>
      <vt:lpstr>AMAÇLARI VE KULLANIM GEREKÇELERİ</vt:lpstr>
      <vt:lpstr>AVANTAJLARI</vt:lpstr>
      <vt:lpstr>Sunuş Planı</vt:lpstr>
      <vt:lpstr>PowerPoint Sunusu</vt:lpstr>
      <vt:lpstr>Sunuş Planı</vt:lpstr>
      <vt:lpstr>DİR Mevzuatı (-I-)</vt:lpstr>
      <vt:lpstr>DİR Mevzuatı (-II-)</vt:lpstr>
      <vt:lpstr>DİR İle İlgili Birimler (-I-)</vt:lpstr>
      <vt:lpstr>DİR İle İlgili Birimler (-II-)</vt:lpstr>
      <vt:lpstr>DİİB ve Dİİ Arasındaki Fark</vt:lpstr>
      <vt:lpstr>Dahilde İşleme İzni (Dİİ)</vt:lpstr>
      <vt:lpstr>Dahilde İşleme İzin Belgesi</vt:lpstr>
      <vt:lpstr>DİİB Müracaatı Değerlendirme Kriterleri</vt:lpstr>
      <vt:lpstr>DİİB ve Dİİ Süreleri</vt:lpstr>
      <vt:lpstr>DİİB ve Dİİ Ek Süreleri (-I-)</vt:lpstr>
      <vt:lpstr>DİİB ve Dİİ Ek Süreleri (-II-)</vt:lpstr>
      <vt:lpstr>DİİB ve Dİİ Ek Süreleri (-III-)</vt:lpstr>
      <vt:lpstr>Aracı İhracatçı</vt:lpstr>
      <vt:lpstr>DİR Teşvik Unsurları</vt:lpstr>
      <vt:lpstr>I - İthalat  İhracat</vt:lpstr>
      <vt:lpstr>Şartlı Muafiyet Sistemi </vt:lpstr>
      <vt:lpstr>Şartlı Muafiyet Sistemi (-I-)  (Önceden İthalat)</vt:lpstr>
      <vt:lpstr>Şartlı Muafiyet Sistemi (-II-)  (Eşdeğer Eşya Kullanımı)</vt:lpstr>
      <vt:lpstr>Teminat</vt:lpstr>
      <vt:lpstr>İndirimli Teminat (-I-)</vt:lpstr>
      <vt:lpstr>İndirimli Teminat (-II-)</vt:lpstr>
      <vt:lpstr>Geri Ödeme Sistemi (-I-)</vt:lpstr>
      <vt:lpstr>Geri Ödeme Sistemi (-II-)</vt:lpstr>
      <vt:lpstr>II - Yurt İçi Alım  İhracat</vt:lpstr>
      <vt:lpstr>KDV’de Tecil Terkin Sistemi (-I-)</vt:lpstr>
      <vt:lpstr>KDV’de Tecil Terkin Sistemi (-II-)</vt:lpstr>
      <vt:lpstr>KDV’de Tecil Terkin Sistemi (-III-)</vt:lpstr>
      <vt:lpstr>KDV’de Tecil Terkin Sistemi (-IV-)</vt:lpstr>
      <vt:lpstr>III - İthalat  Yurt İçi Satış ve Teslimler</vt:lpstr>
      <vt:lpstr>İhracat Sayılan Satış ve Teslimler</vt:lpstr>
      <vt:lpstr>Müracaattan Kapatmaya DİİB</vt:lpstr>
      <vt:lpstr>DYS Uygulaması Nedir?</vt:lpstr>
      <vt:lpstr>DİR Otomasyon (DYS) Uygulaması İşleyişi (-I-)</vt:lpstr>
      <vt:lpstr>DYS Uygulaması İşleyişi (-II-)</vt:lpstr>
      <vt:lpstr>DİİB İhracat Taahhüt Kapatma</vt:lpstr>
      <vt:lpstr>Kapatma İçin Gerekli Belgeler</vt:lpstr>
      <vt:lpstr>Kapatmaya İlişkin Süreler (-I-)</vt:lpstr>
      <vt:lpstr>Kapatmaya İlişkin Süreler (-II-)</vt:lpstr>
      <vt:lpstr>Kapatmada Bölge Müdürlüklerinin Rolü</vt:lpstr>
      <vt:lpstr>Taahhüt Kapatma İşleminin Sonucu</vt:lpstr>
      <vt:lpstr>Kapatmada Müeyyide</vt:lpstr>
      <vt:lpstr>Telafi Edici Vergi (-I-)</vt:lpstr>
      <vt:lpstr>Telafi Edici Vergi (-II-)</vt:lpstr>
      <vt:lpstr>HARİÇTE İŞLEME REJİMİ</vt:lpstr>
      <vt:lpstr>Sunuş Planı</vt:lpstr>
      <vt:lpstr>Hariçte İşleme Rejimi Mevzuatı</vt:lpstr>
      <vt:lpstr>Hariçte İşleme Rejimi Nedir ?</vt:lpstr>
      <vt:lpstr>HİR İşleyiş Süreci (-II-)</vt:lpstr>
      <vt:lpstr>Hariçte İşleme Rejimi İle İlgili Merciler?</vt:lpstr>
      <vt:lpstr>DYS’de HİİB ve Hİİ İşleyiş Süreci</vt:lpstr>
      <vt:lpstr>HİİB / Hİİ İçin Süreler / Ek Süreler</vt:lpstr>
      <vt:lpstr>HİİB Taahhüt Kapatma (-I-)</vt:lpstr>
      <vt:lpstr>HİİB Taahhüt Kapatma (-II-)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ULKER</dc:creator>
  <cp:lastModifiedBy>Edanur Ertürk</cp:lastModifiedBy>
  <cp:revision>1233</cp:revision>
  <cp:lastPrinted>2020-03-10T09:22:53Z</cp:lastPrinted>
  <dcterms:created xsi:type="dcterms:W3CDTF">2011-01-20T23:42:48Z</dcterms:created>
  <dcterms:modified xsi:type="dcterms:W3CDTF">2023-02-22T12:00:10Z</dcterms:modified>
</cp:coreProperties>
</file>