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8" r:id="rId2"/>
  </p:sldMasterIdLst>
  <p:notesMasterIdLst>
    <p:notesMasterId r:id="rId21"/>
  </p:notesMasterIdLst>
  <p:handoutMasterIdLst>
    <p:handoutMasterId r:id="rId22"/>
  </p:handoutMasterIdLst>
  <p:sldIdLst>
    <p:sldId id="256" r:id="rId3"/>
    <p:sldId id="463" r:id="rId4"/>
    <p:sldId id="464" r:id="rId5"/>
    <p:sldId id="486" r:id="rId6"/>
    <p:sldId id="483" r:id="rId7"/>
    <p:sldId id="479" r:id="rId8"/>
    <p:sldId id="478" r:id="rId9"/>
    <p:sldId id="474" r:id="rId10"/>
    <p:sldId id="489" r:id="rId11"/>
    <p:sldId id="488" r:id="rId12"/>
    <p:sldId id="467" r:id="rId13"/>
    <p:sldId id="465" r:id="rId14"/>
    <p:sldId id="481" r:id="rId15"/>
    <p:sldId id="477" r:id="rId16"/>
    <p:sldId id="490" r:id="rId17"/>
    <p:sldId id="475" r:id="rId18"/>
    <p:sldId id="476" r:id="rId19"/>
    <p:sldId id="462" r:id="rId20"/>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9" name="Yazar" initials="A" lastIdx="0" clrIdx="1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E0"/>
    <a:srgbClr val="FFFFA3"/>
    <a:srgbClr val="F3A925"/>
    <a:srgbClr val="B2B2B2"/>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5" autoAdjust="0"/>
    <p:restoredTop sz="95036" autoAdjust="0"/>
  </p:normalViewPr>
  <p:slideViewPr>
    <p:cSldViewPr snapToGrid="0">
      <p:cViewPr varScale="1">
        <p:scale>
          <a:sx n="143" d="100"/>
          <a:sy n="143" d="100"/>
        </p:scale>
        <p:origin x="4848" y="126"/>
      </p:cViewPr>
      <p:guideLst>
        <p:guide pos="3840"/>
        <p:guide orient="horz" pos="2160"/>
        <p:guide pos="312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notesViewPr>
    <p:cSldViewPr snapToGrid="0" showGuides="1">
      <p:cViewPr varScale="1">
        <p:scale>
          <a:sx n="55" d="100"/>
          <a:sy n="55" d="100"/>
        </p:scale>
        <p:origin x="280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CF8C66D5-35F2-4B2B-B66A-28018F619124}" type="datetimeFigureOut">
              <a:rPr lang="en-US" smtClean="0"/>
              <a:t>12/31/2025</a:t>
            </a:fld>
            <a:endParaRPr lang="en-US"/>
          </a:p>
        </p:txBody>
      </p:sp>
      <p:sp>
        <p:nvSpPr>
          <p:cNvPr id="4" name="Footer Placeholder 3"/>
          <p:cNvSpPr>
            <a:spLocks noGrp="1"/>
          </p:cNvSpPr>
          <p:nvPr>
            <p:ph type="ftr" sz="quarter" idx="2"/>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4"/>
          </a:xfrm>
          <a:prstGeom prst="rect">
            <a:avLst/>
          </a:prstGeom>
        </p:spPr>
        <p:txBody>
          <a:bodyPr vert="horz" lIns="91440" tIns="45720" rIns="91440" bIns="45720"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654B7E8A-1102-47A1-B1C3-36AE88809383}" type="datetimeFigureOut">
              <a:rPr lang="en-US" smtClean="0"/>
              <a:t>12/31/2025</a:t>
            </a:fld>
            <a:endParaRPr lang="en-US"/>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8054"/>
          </a:xfrm>
          <a:prstGeom prst="rect">
            <a:avLst/>
          </a:prstGeom>
        </p:spPr>
        <p:txBody>
          <a:bodyPr vert="horz" lIns="91440" tIns="45720" rIns="91440" bIns="45720"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a:t>
            </a:fld>
            <a:endParaRPr lang="en-US" dirty="0"/>
          </a:p>
        </p:txBody>
      </p:sp>
    </p:spTree>
    <p:extLst>
      <p:ext uri="{BB962C8B-B14F-4D97-AF65-F5344CB8AC3E}">
        <p14:creationId xmlns:p14="http://schemas.microsoft.com/office/powerpoint/2010/main" val="80353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18</a:t>
            </a:fld>
            <a:endParaRPr lang="en-US" dirty="0"/>
          </a:p>
        </p:txBody>
      </p:sp>
    </p:spTree>
    <p:extLst>
      <p:ext uri="{BB962C8B-B14F-4D97-AF65-F5344CB8AC3E}">
        <p14:creationId xmlns:p14="http://schemas.microsoft.com/office/powerpoint/2010/main" val="216042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749530C4-4F41-4D50-B2C5-0B9EDCF885B8}" type="datetime1">
              <a:rPr lang="en-US" smtClean="0"/>
              <a:t>12/31/2025</a:t>
            </a:fld>
            <a:endParaRPr lang="en-US" dirty="0"/>
          </a:p>
        </p:txBody>
      </p:sp>
      <p:sp>
        <p:nvSpPr>
          <p:cNvPr id="5" name="Footer Placeholder 4"/>
          <p:cNvSpPr>
            <a:spLocks noGrp="1"/>
          </p:cNvSpPr>
          <p:nvPr>
            <p:ph type="ftr" sz="quarter" idx="11"/>
          </p:nvPr>
        </p:nvSpPr>
        <p:spPr/>
        <p:txBody>
          <a:bodyPr/>
          <a:lstStyle/>
          <a:p>
            <a:r>
              <a:rPr lang="en-US"/>
              <a:t>ÇERKEZKÖY TİCARET VE SANAYİ ODASI</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2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4BC956B-8CD8-4DBD-A47E-73F7FA943FC3}" type="datetime1">
              <a:rPr lang="en-US" smtClean="0"/>
              <a:t>12/31/2025</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3073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4780"/>
            <a:ext cx="2135981" cy="575742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5006E3-5E67-4B9B-AFC3-AB4F77C2B824}" type="datetime1">
              <a:rPr lang="en-US" smtClean="0"/>
              <a:t>12/31/2025</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778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46800"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Content Placeholder 2"/>
          <p:cNvSpPr>
            <a:spLocks noGrp="1"/>
          </p:cNvSpPr>
          <p:nvPr>
            <p:ph sz="half" idx="1"/>
          </p:nvPr>
        </p:nvSpPr>
        <p:spPr>
          <a:xfrm>
            <a:off x="681037"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4"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0"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1"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171780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arşılaştırma">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246800" y="2109020"/>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5246800" y="1341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4" name="Content Placeholder 3"/>
          <p:cNvSpPr>
            <a:spLocks noGrp="1"/>
          </p:cNvSpPr>
          <p:nvPr>
            <p:ph sz="half" idx="2"/>
          </p:nvPr>
        </p:nvSpPr>
        <p:spPr>
          <a:xfrm>
            <a:off x="675879" y="2110742"/>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Text Placeholder 2"/>
          <p:cNvSpPr>
            <a:spLocks noGrp="1"/>
          </p:cNvSpPr>
          <p:nvPr>
            <p:ph type="body" idx="1"/>
          </p:nvPr>
        </p:nvSpPr>
        <p:spPr>
          <a:xfrm>
            <a:off x="675879" y="1339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16"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2" name="Footer Placeholder 4"/>
          <p:cNvSpPr>
            <a:spLocks noGrp="1"/>
          </p:cNvSpPr>
          <p:nvPr>
            <p:ph type="ftr" sz="quarter" idx="10"/>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3" name="Slide Number Placeholder 5"/>
          <p:cNvSpPr>
            <a:spLocks noGrp="1"/>
          </p:cNvSpPr>
          <p:nvPr>
            <p:ph type="sldNum" sz="quarter" idx="11"/>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106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Yalnızca Başlık">
    <p:spTree>
      <p:nvGrpSpPr>
        <p:cNvPr id="1" name=""/>
        <p:cNvGrpSpPr/>
        <p:nvPr/>
      </p:nvGrpSpPr>
      <p:grpSpPr>
        <a:xfrm>
          <a:off x="0" y="0"/>
          <a:ext cx="0" cy="0"/>
          <a:chOff x="0" y="0"/>
          <a:chExt cx="0" cy="0"/>
        </a:xfrm>
      </p:grpSpPr>
      <p:sp>
        <p:nvSpPr>
          <p:cNvPr id="12"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8"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9"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940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şlık, Dikey Metin">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81039" y="1349832"/>
            <a:ext cx="8894925" cy="4580707"/>
          </a:xfrm>
          <a:prstGeom prst="rect">
            <a:avLst/>
          </a:prstGeom>
        </p:spPr>
        <p:txBody>
          <a:bodyPr vert="eaVert"/>
          <a:lstStyle>
            <a:lvl1pPr>
              <a:defRPr>
                <a:solidFill>
                  <a:schemeClr val="tx1"/>
                </a:solidFill>
                <a:latin typeface="+mn-lt"/>
                <a:ea typeface="Verdana" panose="020B0604030504040204" pitchFamily="34" charset="0"/>
                <a:cs typeface="Verdana" panose="020B0604030504040204" pitchFamily="34" charset="0"/>
              </a:defRPr>
            </a:lvl1pPr>
            <a:lvl2pPr>
              <a:defRPr>
                <a:solidFill>
                  <a:schemeClr val="tx1"/>
                </a:solidFill>
                <a:latin typeface="+mn-lt"/>
                <a:ea typeface="Verdana" panose="020B0604030504040204" pitchFamily="34" charset="0"/>
                <a:cs typeface="Verdana" panose="020B0604030504040204" pitchFamily="34" charset="0"/>
              </a:defRPr>
            </a:lvl2pPr>
            <a:lvl3pPr>
              <a:defRPr>
                <a:solidFill>
                  <a:schemeClr val="tx1"/>
                </a:solidFill>
                <a:latin typeface="+mn-lt"/>
                <a:ea typeface="Verdana" panose="020B0604030504040204" pitchFamily="34" charset="0"/>
                <a:cs typeface="Verdana" panose="020B0604030504040204" pitchFamily="34" charset="0"/>
              </a:defRPr>
            </a:lvl3pPr>
            <a:lvl4pPr>
              <a:defRPr>
                <a:solidFill>
                  <a:schemeClr val="tx1"/>
                </a:solidFill>
                <a:latin typeface="+mn-lt"/>
                <a:ea typeface="Verdana" panose="020B0604030504040204" pitchFamily="34" charset="0"/>
                <a:cs typeface="Verdana" panose="020B0604030504040204" pitchFamily="34" charset="0"/>
              </a:defRPr>
            </a:lvl4pPr>
            <a:lvl5pPr>
              <a:defRPr>
                <a:solidFill>
                  <a:schemeClr val="tx1"/>
                </a:solidFill>
                <a:latin typeface="+mn-lt"/>
                <a:ea typeface="Verdana" panose="020B0604030504040204" pitchFamily="34" charset="0"/>
                <a:cs typeface="Verdana" panose="020B060403050404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3"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9"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0"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4392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ACF503-839E-4D0E-99BB-9CE37162A560}" type="datetime1">
              <a:rPr lang="en-US" smtClean="0"/>
              <a:t>12/31/2025</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388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401FA40-1978-4A0C-B377-0CCB2DF7432A}" type="datetime1">
              <a:rPr lang="en-US" smtClean="0"/>
              <a:t>12/31/2025</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0F1E73B-AC2D-40EC-9456-8A2014F58F06}" type="datetime1">
              <a:rPr lang="en-US" smtClean="0"/>
              <a:t>12/31/2025</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595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9154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05206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E2B06B5-E00C-4655-9D31-1FB9980AEDCD}" type="datetime1">
              <a:rPr lang="en-US" smtClean="0"/>
              <a:t>12/31/2025</a:t>
            </a:fld>
            <a:endParaRPr lang="en-US" dirty="0"/>
          </a:p>
        </p:txBody>
      </p:sp>
      <p:sp>
        <p:nvSpPr>
          <p:cNvPr id="8" name="Footer Placeholder 7"/>
          <p:cNvSpPr>
            <a:spLocks noGrp="1"/>
          </p:cNvSpPr>
          <p:nvPr>
            <p:ph type="ftr" sz="quarter" idx="11"/>
          </p:nvPr>
        </p:nvSpPr>
        <p:spPr/>
        <p:txBody>
          <a:body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909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9EA10DBF-C297-47E1-9B22-3B0C2F30AF34}" type="datetime1">
              <a:rPr lang="en-US" smtClean="0"/>
              <a:t>12/31/2025</a:t>
            </a:fld>
            <a:endParaRPr lang="en-US" dirty="0"/>
          </a:p>
        </p:txBody>
      </p:sp>
      <p:sp>
        <p:nvSpPr>
          <p:cNvPr id="4" name="Footer Placeholder 3"/>
          <p:cNvSpPr>
            <a:spLocks noGrp="1"/>
          </p:cNvSpPr>
          <p:nvPr>
            <p:ph type="ftr" sz="quarter" idx="11"/>
          </p:nvPr>
        </p:nvSpPr>
        <p:spPr/>
        <p:txBody>
          <a:bodyPr/>
          <a:lstStyle/>
          <a:p>
            <a:r>
              <a:rPr lang="tr-TR"/>
              <a:t>ÇERKEZKÖY TİCARET VE SANAYİ ODASI</a:t>
            </a:r>
            <a:endParaRPr lang="tr-TR" dirty="0"/>
          </a:p>
        </p:txBody>
      </p:sp>
      <p:sp>
        <p:nvSpPr>
          <p:cNvPr id="5" name="Slide Number Placeholder 4"/>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379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E87E49-D24C-4CD0-904E-14169CE7A9A0}" type="datetime1">
              <a:rPr lang="en-US" smtClean="0"/>
              <a:t>12/31/2025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1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358F86D-8E38-4338-8784-CF4AE8BCA7E6}" type="datetime1">
              <a:rPr lang="en-US" smtClean="0"/>
              <a:t>12/31/2025</a:t>
            </a:fld>
            <a:endParaRPr lang="en-US" dirty="0"/>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596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21980"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4" y="0"/>
            <a:ext cx="9905988"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91539"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C547D2E6-0A25-4123-8BED-26031483FB01}" type="datetime1">
              <a:rPr lang="en-US" smtClean="0"/>
              <a:t>12/31/2025</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776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95F13C2-F409-4DA1-95F3-1889D2A99D2C}" type="datetime1">
              <a:rPr lang="en-US" smtClean="0"/>
              <a:t>12/31/2025</a:t>
            </a:fld>
            <a:endParaRPr lang="en-US" dirty="0"/>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ÇERKEZKÖY TİCARET VE SANAYİ ODASI</a:t>
            </a:r>
            <a:endParaRPr lang="en-US" dirty="0"/>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7768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00" r:id="rId12"/>
    <p:sldLayoutId id="2147483701" r:id="rId13"/>
    <p:sldLayoutId id="2147483702" r:id="rId14"/>
    <p:sldLayoutId id="214748370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3" Type="http://schemas.openxmlformats.org/officeDocument/2006/relationships/image" Target="../media/image31.jpe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4.jpeg"/><Relationship Id="rId21" Type="http://schemas.openxmlformats.org/officeDocument/2006/relationships/image" Target="../media/image39.png"/><Relationship Id="rId34" Type="http://schemas.openxmlformats.org/officeDocument/2006/relationships/image" Target="../media/image49.emf"/><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oleObject" Target="../embeddings/oleObject3.bin"/><Relationship Id="rId2" Type="http://schemas.openxmlformats.org/officeDocument/2006/relationships/image" Target="../media/image2.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48.jpeg"/><Relationship Id="rId5"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oleObject" Target="../embeddings/oleObject1.bin"/><Relationship Id="rId10" Type="http://schemas.openxmlformats.org/officeDocument/2006/relationships/image" Target="../media/image6.png"/><Relationship Id="rId19" Type="http://schemas.openxmlformats.org/officeDocument/2006/relationships/image" Target="../media/image37.png"/><Relationship Id="rId31" Type="http://schemas.openxmlformats.org/officeDocument/2006/relationships/image" Target="../media/image47.emf"/><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oleObject" Target="../embeddings/oleObject2.bin"/><Relationship Id="rId8"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jpe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2.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6.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55.jpeg"/><Relationship Id="rId19" Type="http://schemas.openxmlformats.org/officeDocument/2006/relationships/image" Target="../media/image64.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1213192"/>
          </a:xfrm>
        </p:spPr>
        <p:style>
          <a:lnRef idx="0">
            <a:scrgbClr r="0" g="0" b="0"/>
          </a:lnRef>
          <a:fillRef idx="1001">
            <a:schemeClr val="lt2"/>
          </a:fillRef>
          <a:effectRef idx="0">
            <a:scrgbClr r="0" g="0" b="0"/>
          </a:effectRef>
          <a:fontRef idx="major"/>
        </p:style>
        <p:txBody>
          <a:bodyPr>
            <a:noAutofit/>
          </a:bodyPr>
          <a:lstStyle/>
          <a:p>
            <a:pPr algn="ctr"/>
            <a:br>
              <a:rPr lang="tr-TR" sz="4400" b="1" dirty="0">
                <a:solidFill>
                  <a:schemeClr val="bg2">
                    <a:lumMod val="10000"/>
                  </a:schemeClr>
                </a:solidFill>
                <a:latin typeface="+mn-lt"/>
                <a:cs typeface="Arial" panose="020B0604020202020204" pitchFamily="34" charset="0"/>
              </a:rPr>
            </a:br>
            <a:br>
              <a:rPr lang="tr-TR" sz="4400" b="1" dirty="0">
                <a:solidFill>
                  <a:schemeClr val="bg2">
                    <a:lumMod val="10000"/>
                  </a:schemeClr>
                </a:solidFill>
                <a:latin typeface="+mn-lt"/>
                <a:cs typeface="Arial" panose="020B0604020202020204" pitchFamily="34" charset="0"/>
              </a:rPr>
            </a:br>
            <a:r>
              <a:rPr lang="tr-TR" sz="4400" b="1" dirty="0">
                <a:solidFill>
                  <a:schemeClr val="bg2">
                    <a:lumMod val="10000"/>
                  </a:schemeClr>
                </a:solidFill>
                <a:latin typeface="+mn-lt"/>
                <a:cs typeface="Arial" panose="020B0604020202020204" pitchFamily="34" charset="0"/>
              </a:rPr>
              <a:t>ÇERKEZKÖY ENDÜSTRİYEL FUARI 2025</a:t>
            </a: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48987"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Ticaret ve Sanayi Odası</a:t>
            </a:r>
          </a:p>
          <a:p>
            <a:pPr algn="r"/>
            <a:r>
              <a:rPr lang="tr-TR" sz="1800" b="1" dirty="0">
                <a:solidFill>
                  <a:schemeClr val="bg2">
                    <a:lumMod val="10000"/>
                  </a:schemeClr>
                </a:solidFill>
                <a:latin typeface="+mn-lt"/>
                <a:cs typeface="Arial" panose="020B0604020202020204" pitchFamily="34" charset="0"/>
              </a:rPr>
              <a:t>DIŞ İLİŞKİLER BİRİMİ</a:t>
            </a:r>
          </a:p>
          <a:p>
            <a:pPr algn="r"/>
            <a:r>
              <a:rPr lang="tr-TR" sz="1800" b="1" dirty="0">
                <a:solidFill>
                  <a:schemeClr val="bg2">
                    <a:lumMod val="10000"/>
                  </a:schemeClr>
                </a:solidFill>
                <a:latin typeface="+mn-lt"/>
                <a:cs typeface="Arial" panose="020B0604020202020204" pitchFamily="34" charset="0"/>
              </a:rPr>
              <a:t> </a:t>
            </a:r>
          </a:p>
          <a:p>
            <a:pPr algn="r"/>
            <a:r>
              <a:rPr lang="tr-TR" sz="1800" b="1" dirty="0">
                <a:solidFill>
                  <a:schemeClr val="bg2">
                    <a:lumMod val="10000"/>
                  </a:schemeClr>
                </a:solidFill>
                <a:latin typeface="+mn-lt"/>
                <a:cs typeface="Arial" panose="020B0604020202020204" pitchFamily="34" charset="0"/>
              </a:rPr>
              <a:t>Çerkezköy, Tekirdağ  </a:t>
            </a:r>
          </a:p>
          <a:p>
            <a:pPr algn="r"/>
            <a:endParaRPr lang="tr-TR" sz="1800" b="1" dirty="0">
              <a:solidFill>
                <a:schemeClr val="bg2">
                  <a:lumMod val="10000"/>
                </a:schemeClr>
              </a:solidFill>
              <a:latin typeface="+mn-lt"/>
              <a:cs typeface="Arial" panose="020B0604020202020204" pitchFamily="34" charset="0"/>
            </a:endParaRP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3515932"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spTree>
    <p:extLst>
      <p:ext uri="{BB962C8B-B14F-4D97-AF65-F5344CB8AC3E}">
        <p14:creationId xmlns:p14="http://schemas.microsoft.com/office/powerpoint/2010/main" val="1933108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7311" y="248208"/>
            <a:ext cx="8324607" cy="961385"/>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10</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pic>
        <p:nvPicPr>
          <p:cNvPr id="4" name="Resim 3">
            <a:extLst>
              <a:ext uri="{FF2B5EF4-FFF2-40B4-BE49-F238E27FC236}">
                <a16:creationId xmlns:a16="http://schemas.microsoft.com/office/drawing/2014/main" id="{13D2F4C8-2211-EF46-1890-D9F753328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sp>
        <p:nvSpPr>
          <p:cNvPr id="9" name="Dikdörtgen 8"/>
          <p:cNvSpPr/>
          <p:nvPr/>
        </p:nvSpPr>
        <p:spPr>
          <a:xfrm flipH="1">
            <a:off x="485407" y="1244482"/>
            <a:ext cx="2326321" cy="461665"/>
          </a:xfrm>
          <a:prstGeom prst="rect">
            <a:avLst/>
          </a:prstGeom>
        </p:spPr>
        <p:txBody>
          <a:bodyPr wrap="square">
            <a:spAutoFit/>
          </a:bodyPr>
          <a:lstStyle/>
          <a:p>
            <a:r>
              <a:rPr lang="tr-TR" sz="2400" b="1" dirty="0">
                <a:solidFill>
                  <a:schemeClr val="accent1"/>
                </a:solidFill>
              </a:rPr>
              <a:t>Kariyer Günleri</a:t>
            </a:r>
          </a:p>
        </p:txBody>
      </p:sp>
      <p:sp>
        <p:nvSpPr>
          <p:cNvPr id="10" name="Dikdörtgen 9"/>
          <p:cNvSpPr/>
          <p:nvPr/>
        </p:nvSpPr>
        <p:spPr>
          <a:xfrm>
            <a:off x="514563" y="2347591"/>
            <a:ext cx="3289342" cy="3139321"/>
          </a:xfrm>
          <a:prstGeom prst="rect">
            <a:avLst/>
          </a:prstGeom>
        </p:spPr>
        <p:txBody>
          <a:bodyPr wrap="square">
            <a:spAutoFit/>
          </a:bodyPr>
          <a:lstStyle/>
          <a:p>
            <a:r>
              <a:rPr lang="tr-TR" dirty="0">
                <a:solidFill>
                  <a:schemeClr val="accent2">
                    <a:lumMod val="90000"/>
                    <a:lumOff val="10000"/>
                  </a:schemeClr>
                </a:solidFill>
              </a:rPr>
              <a:t>Çerkezköy Ticaret ve Sanayi Odası olarak ÇEF 2025 etkinlikleri kapsamında, Namık Kemal Üniversitesi Girişimcilik Kulübü öğrencilerine ve ziyaretçilere yönelik 'Mülakat Teknikleri ve Özgeçmiş Hazırlama' konulu uygulamalı eğitimimizi başarıyla tamamladı. Eğitim sonrasında katılımcı firmalarımız ile görüşmeleri sağlandı.</a:t>
            </a:r>
          </a:p>
        </p:txBody>
      </p:sp>
      <p:pic>
        <p:nvPicPr>
          <p:cNvPr id="13" name="Resim 12"/>
          <p:cNvPicPr>
            <a:picLocks noChangeAspect="1"/>
          </p:cNvPicPr>
          <p:nvPr/>
        </p:nvPicPr>
        <p:blipFill>
          <a:blip r:embed="rId5"/>
          <a:stretch>
            <a:fillRect/>
          </a:stretch>
        </p:blipFill>
        <p:spPr>
          <a:xfrm>
            <a:off x="3716323" y="2063945"/>
            <a:ext cx="5925840" cy="3862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1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796475"/>
            <a:ext cx="8233199" cy="937349"/>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Yönetim Kurulu Başkanımız ve Yönetim Kurulu Üyelerimiz  fuar süresince katılımcıları ziyaret ederek faaliyetleri ve çalışmaları hakkında bilgi alışverişinde bulunmuştur.</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11</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23732" y="1230543"/>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Stant Ziyaretleri</a:t>
            </a:r>
          </a:p>
          <a:p>
            <a:pPr marL="0" indent="0">
              <a:buFont typeface="Calibri" panose="020F0502020204030204" pitchFamily="34" charset="0"/>
              <a:buNone/>
            </a:pPr>
            <a:endParaRPr lang="tr-TR" sz="1800" dirty="0">
              <a:solidFill>
                <a:schemeClr val="accent1"/>
              </a:solidFill>
            </a:endParaRPr>
          </a:p>
        </p:txBody>
      </p:sp>
      <p:pic>
        <p:nvPicPr>
          <p:cNvPr id="4" name="Resim 3">
            <a:extLst>
              <a:ext uri="{FF2B5EF4-FFF2-40B4-BE49-F238E27FC236}">
                <a16:creationId xmlns:a16="http://schemas.microsoft.com/office/drawing/2014/main" id="{13D2F4C8-2211-EF46-1890-D9F753328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5"/>
          <a:stretch>
            <a:fillRect/>
          </a:stretch>
        </p:blipFill>
        <p:spPr>
          <a:xfrm>
            <a:off x="629401" y="2986395"/>
            <a:ext cx="4265633" cy="2813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p:cNvPicPr>
            <a:picLocks noChangeAspect="1"/>
          </p:cNvPicPr>
          <p:nvPr/>
        </p:nvPicPr>
        <p:blipFill>
          <a:blip r:embed="rId6"/>
          <a:stretch>
            <a:fillRect/>
          </a:stretch>
        </p:blipFill>
        <p:spPr>
          <a:xfrm>
            <a:off x="5032006" y="2986394"/>
            <a:ext cx="4245158" cy="2813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908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687556"/>
            <a:ext cx="8911403" cy="1688604"/>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3 gün boyunca bölge ticaretinin kalbinin attığı fuarımızın son gününde Yönetim Kurulu Başkanımız Ahmet Çetin ve  Yönetim Kurulu Üyelerimizin de katılımıyla, katılımcı firmalarımıza, fuarımıza katılımlarından dolayı teşekkür belgelerini takdim etti.</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12</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251756"/>
            <a:ext cx="9026381"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Katılımcı &amp; Teşekkür Belgelerinin Takdimi</a:t>
            </a:r>
          </a:p>
          <a:p>
            <a:pPr marL="0" indent="0">
              <a:buFont typeface="Calibri" panose="020F0502020204030204" pitchFamily="34" charset="0"/>
              <a:buNone/>
            </a:pPr>
            <a:endParaRPr lang="tr-TR" sz="1800" dirty="0">
              <a:solidFill>
                <a:schemeClr val="accent1"/>
              </a:solidFill>
            </a:endParaRPr>
          </a:p>
        </p:txBody>
      </p:sp>
      <p:pic>
        <p:nvPicPr>
          <p:cNvPr id="4" name="Resim 3">
            <a:extLst>
              <a:ext uri="{FF2B5EF4-FFF2-40B4-BE49-F238E27FC236}">
                <a16:creationId xmlns:a16="http://schemas.microsoft.com/office/drawing/2014/main" id="{A315D399-276B-7F19-9A1A-F1CE254C0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5"/>
          <a:stretch>
            <a:fillRect/>
          </a:stretch>
        </p:blipFill>
        <p:spPr>
          <a:xfrm>
            <a:off x="798484" y="3481841"/>
            <a:ext cx="3638859" cy="245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p:cNvPicPr>
            <a:picLocks noChangeAspect="1"/>
          </p:cNvPicPr>
          <p:nvPr/>
        </p:nvPicPr>
        <p:blipFill>
          <a:blip r:embed="rId6"/>
          <a:stretch>
            <a:fillRect/>
          </a:stretch>
        </p:blipFill>
        <p:spPr>
          <a:xfrm>
            <a:off x="4953000" y="3456965"/>
            <a:ext cx="3726485" cy="2505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8707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236116"/>
            <a:ext cx="8038892"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Yıllar Bazında Katılımcı Sayılarımız</a:t>
            </a:r>
          </a:p>
          <a:p>
            <a:pPr marL="0" indent="0">
              <a:buFont typeface="Calibri" panose="020F0502020204030204" pitchFamily="34" charset="0"/>
              <a:buNone/>
            </a:pPr>
            <a:r>
              <a:rPr lang="tr-TR" sz="1800" b="1" dirty="0">
                <a:solidFill>
                  <a:schemeClr val="tx1">
                    <a:lumMod val="10000"/>
                  </a:schemeClr>
                </a:solidFill>
              </a:rPr>
              <a:t> </a:t>
            </a:r>
            <a:r>
              <a:rPr lang="tr-TR" sz="1800" dirty="0">
                <a:solidFill>
                  <a:schemeClr val="tx1">
                    <a:lumMod val="10000"/>
                  </a:schemeClr>
                </a:solidFill>
              </a:rPr>
              <a:t>Katılımcı sayılarımız bir önceki yıla göre 6 katılımcı sayısı azalmıştır</a:t>
            </a:r>
          </a:p>
        </p:txBody>
      </p:sp>
      <p:pic>
        <p:nvPicPr>
          <p:cNvPr id="2" name="Resim 1">
            <a:extLst>
              <a:ext uri="{FF2B5EF4-FFF2-40B4-BE49-F238E27FC236}">
                <a16:creationId xmlns:a16="http://schemas.microsoft.com/office/drawing/2014/main" id="{66D426B2-267F-0515-7F02-23A4B9875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5"/>
          <a:stretch>
            <a:fillRect/>
          </a:stretch>
        </p:blipFill>
        <p:spPr>
          <a:xfrm>
            <a:off x="966247" y="2154039"/>
            <a:ext cx="7973506" cy="4002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79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824467"/>
            <a:ext cx="9028724" cy="4307886"/>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00000"/>
              </a:lnSpc>
              <a:spcBef>
                <a:spcPts val="0"/>
              </a:spcBef>
              <a:spcAft>
                <a:spcPts val="0"/>
              </a:spcAft>
              <a:buNone/>
            </a:pPr>
            <a:endParaRPr lang="tr-TR" sz="2000" dirty="0">
              <a:solidFill>
                <a:srgbClr val="000000"/>
              </a:solidFill>
            </a:endParaRPr>
          </a:p>
          <a:p>
            <a:pPr marL="388614" lvl="1" indent="-342900">
              <a:lnSpc>
                <a:spcPct val="100000"/>
              </a:lnSpc>
              <a:spcBef>
                <a:spcPts val="0"/>
              </a:spcBef>
              <a:spcAft>
                <a:spcPts val="0"/>
              </a:spcAft>
              <a:buFont typeface="Wingdings" panose="05000000000000000000" pitchFamily="2" charset="2"/>
              <a:buChar char="Ø"/>
            </a:pPr>
            <a:r>
              <a:rPr lang="tr-TR" sz="2000" dirty="0">
                <a:solidFill>
                  <a:srgbClr val="000000"/>
                </a:solidFill>
              </a:rPr>
              <a:t>2025 yılı Memnuniyet Oranı </a:t>
            </a:r>
            <a:r>
              <a:rPr lang="tr-TR" sz="2000" b="1" dirty="0">
                <a:solidFill>
                  <a:srgbClr val="000000"/>
                </a:solidFill>
              </a:rPr>
              <a:t>%89 </a:t>
            </a:r>
            <a:r>
              <a:rPr lang="tr-TR" sz="2000" dirty="0">
                <a:solidFill>
                  <a:srgbClr val="000000"/>
                </a:solidFill>
              </a:rPr>
              <a:t>olmuştur,</a:t>
            </a:r>
          </a:p>
          <a:p>
            <a:pPr marL="45714" lvl="1" indent="0">
              <a:lnSpc>
                <a:spcPct val="100000"/>
              </a:lnSpc>
              <a:spcBef>
                <a:spcPts val="0"/>
              </a:spcBef>
              <a:spcAft>
                <a:spcPts val="0"/>
              </a:spcAft>
              <a:buNone/>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İş bağlantısı kuran katılımcı oranı </a:t>
            </a:r>
            <a:r>
              <a:rPr lang="tr-TR" sz="2000" b="1" dirty="0">
                <a:solidFill>
                  <a:srgbClr val="000000"/>
                </a:solidFill>
              </a:rPr>
              <a:t>%69 </a:t>
            </a:r>
            <a:r>
              <a:rPr lang="tr-TR" sz="2000" dirty="0">
                <a:solidFill>
                  <a:srgbClr val="000000"/>
                </a:solidFill>
              </a:rPr>
              <a:t>olmuştur,</a:t>
            </a:r>
          </a:p>
          <a:p>
            <a:pPr marL="45714" lvl="1" indent="0">
              <a:lnSpc>
                <a:spcPct val="100000"/>
              </a:lnSpc>
              <a:spcBef>
                <a:spcPts val="0"/>
              </a:spcBef>
              <a:spcAft>
                <a:spcPts val="0"/>
              </a:spcAft>
              <a:buNone/>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Ziyaret planlaması yapan katılımcı sayımız </a:t>
            </a:r>
            <a:r>
              <a:rPr lang="tr-TR" sz="2000" b="1" dirty="0">
                <a:solidFill>
                  <a:srgbClr val="000000"/>
                </a:solidFill>
              </a:rPr>
              <a:t>%75 </a:t>
            </a:r>
            <a:r>
              <a:rPr lang="tr-TR" sz="2000" dirty="0">
                <a:solidFill>
                  <a:srgbClr val="000000"/>
                </a:solidFill>
              </a:rPr>
              <a:t>olmuştur,</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Ziyaretçi Nitelik uygunluk oranı </a:t>
            </a:r>
            <a:r>
              <a:rPr lang="tr-TR" sz="2000" b="1" dirty="0">
                <a:solidFill>
                  <a:srgbClr val="000000"/>
                </a:solidFill>
              </a:rPr>
              <a:t>%80 </a:t>
            </a:r>
            <a:r>
              <a:rPr lang="tr-TR" sz="2000" dirty="0">
                <a:solidFill>
                  <a:srgbClr val="000000"/>
                </a:solidFill>
              </a:rPr>
              <a:t>olmuştur,</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Fuarın tekrarı halinde katılım oranı </a:t>
            </a:r>
            <a:r>
              <a:rPr lang="tr-TR" sz="2000" b="1" dirty="0">
                <a:solidFill>
                  <a:srgbClr val="000000"/>
                </a:solidFill>
              </a:rPr>
              <a:t>%83 </a:t>
            </a:r>
            <a:r>
              <a:rPr lang="tr-TR" sz="2000" dirty="0">
                <a:solidFill>
                  <a:srgbClr val="000000"/>
                </a:solidFill>
              </a:rPr>
              <a:t>olarak belirtilmiştir.</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45714" lvl="1" indent="0">
              <a:lnSpc>
                <a:spcPct val="100000"/>
              </a:lnSpc>
              <a:spcBef>
                <a:spcPts val="0"/>
              </a:spcBef>
              <a:spcAft>
                <a:spcPts val="0"/>
              </a:spcAft>
              <a:buNone/>
            </a:pPr>
            <a:endParaRPr lang="tr-TR" sz="2000" dirty="0">
              <a:solidFill>
                <a:srgbClr val="000000"/>
              </a:solidFill>
            </a:endParaRPr>
          </a:p>
          <a:p>
            <a:pPr marL="45714" lvl="1" indent="0">
              <a:lnSpc>
                <a:spcPct val="100000"/>
              </a:lnSpc>
              <a:spcBef>
                <a:spcPts val="0"/>
              </a:spcBef>
              <a:spcAft>
                <a:spcPts val="0"/>
              </a:spcAft>
              <a:buNone/>
            </a:pPr>
            <a:endParaRPr lang="tr-TR" sz="2000" dirty="0">
              <a:solidFill>
                <a:srgbClr val="000000"/>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038892"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istatiksel Verileri</a:t>
            </a:r>
          </a:p>
          <a:p>
            <a:pPr marL="0" indent="0">
              <a:buFont typeface="Calibri" panose="020F0502020204030204" pitchFamily="34" charset="0"/>
              <a:buNone/>
            </a:pPr>
            <a:endParaRPr lang="tr-TR" sz="1800" dirty="0">
              <a:solidFill>
                <a:schemeClr val="accent1"/>
              </a:solidFill>
            </a:endParaRPr>
          </a:p>
        </p:txBody>
      </p:sp>
      <p:pic>
        <p:nvPicPr>
          <p:cNvPr id="4" name="Resim 3">
            <a:extLst>
              <a:ext uri="{FF2B5EF4-FFF2-40B4-BE49-F238E27FC236}">
                <a16:creationId xmlns:a16="http://schemas.microsoft.com/office/drawing/2014/main" id="{1CB79FC6-6AB5-681C-16F3-1F9F96B01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spTree>
    <p:extLst>
      <p:ext uri="{BB962C8B-B14F-4D97-AF65-F5344CB8AC3E}">
        <p14:creationId xmlns:p14="http://schemas.microsoft.com/office/powerpoint/2010/main" val="40860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DB296-4F64-865F-CE5A-4E50B0494C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6E02DB-47BD-E3F6-416D-2AF174E4285E}"/>
              </a:ext>
            </a:extLst>
          </p:cNvPr>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a:extLst>
              <a:ext uri="{FF2B5EF4-FFF2-40B4-BE49-F238E27FC236}">
                <a16:creationId xmlns:a16="http://schemas.microsoft.com/office/drawing/2014/main" id="{16C6D152-5A1A-8234-F1BF-DB86048A2B51}"/>
              </a:ext>
            </a:extLst>
          </p:cNvPr>
          <p:cNvSpPr>
            <a:spLocks noGrp="1"/>
          </p:cNvSpPr>
          <p:nvPr>
            <p:ph idx="1"/>
          </p:nvPr>
        </p:nvSpPr>
        <p:spPr>
          <a:xfrm>
            <a:off x="681038" y="1824467"/>
            <a:ext cx="9028724" cy="4307886"/>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00000"/>
              </a:lnSpc>
              <a:spcBef>
                <a:spcPts val="0"/>
              </a:spcBef>
              <a:spcAft>
                <a:spcPts val="0"/>
              </a:spcAft>
              <a:buNone/>
            </a:pPr>
            <a:endParaRPr lang="tr-TR" sz="2000" dirty="0">
              <a:solidFill>
                <a:srgbClr val="000000"/>
              </a:solidFill>
            </a:endParaRPr>
          </a:p>
          <a:p>
            <a:pPr marL="388614" lvl="1" indent="-342900">
              <a:lnSpc>
                <a:spcPct val="100000"/>
              </a:lnSpc>
              <a:spcBef>
                <a:spcPts val="0"/>
              </a:spcBef>
              <a:spcAft>
                <a:spcPts val="0"/>
              </a:spcAft>
              <a:buFont typeface="Wingdings" panose="05000000000000000000" pitchFamily="2" charset="2"/>
              <a:buChar char="Ø"/>
            </a:pPr>
            <a:r>
              <a:rPr lang="tr-TR" sz="2000" dirty="0">
                <a:solidFill>
                  <a:srgbClr val="000000"/>
                </a:solidFill>
              </a:rPr>
              <a:t>Bölge radyo ilanlarına çıkılmıştır,</a:t>
            </a:r>
          </a:p>
          <a:p>
            <a:pPr marL="45714" lvl="1" indent="0">
              <a:lnSpc>
                <a:spcPct val="100000"/>
              </a:lnSpc>
              <a:spcBef>
                <a:spcPts val="0"/>
              </a:spcBef>
              <a:spcAft>
                <a:spcPts val="0"/>
              </a:spcAft>
              <a:buNone/>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Sosyal medya sponsorlu ilanlar çıkılmıştır,</a:t>
            </a:r>
          </a:p>
          <a:p>
            <a:pPr marL="45714" lvl="1" indent="0">
              <a:lnSpc>
                <a:spcPct val="100000"/>
              </a:lnSpc>
              <a:spcBef>
                <a:spcPts val="0"/>
              </a:spcBef>
              <a:spcAft>
                <a:spcPts val="0"/>
              </a:spcAft>
              <a:buNone/>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Büyük Sanayici firmalarımız Yönetim Kurulu tarafından davetiye ile davet edilmiştir,</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Bölgede belirli yerlere Billboardlar ve brandalar ile reklam verilmiştir,</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331464" lvl="1" indent="-285750">
              <a:lnSpc>
                <a:spcPct val="100000"/>
              </a:lnSpc>
              <a:spcBef>
                <a:spcPts val="0"/>
              </a:spcBef>
              <a:spcAft>
                <a:spcPts val="0"/>
              </a:spcAft>
              <a:buFont typeface="Wingdings" panose="05000000000000000000" pitchFamily="2" charset="2"/>
              <a:buChar char="Ø"/>
            </a:pPr>
            <a:r>
              <a:rPr lang="tr-TR" sz="2000" dirty="0">
                <a:solidFill>
                  <a:srgbClr val="000000"/>
                </a:solidFill>
              </a:rPr>
              <a:t>Yurtdışı kardeş Odalara, </a:t>
            </a:r>
            <a:r>
              <a:rPr lang="tr-TR" sz="2000" dirty="0" err="1">
                <a:solidFill>
                  <a:srgbClr val="000000"/>
                </a:solidFill>
              </a:rPr>
              <a:t>Balaknlardaki</a:t>
            </a:r>
            <a:r>
              <a:rPr lang="tr-TR" sz="2000" dirty="0">
                <a:solidFill>
                  <a:srgbClr val="000000"/>
                </a:solidFill>
              </a:rPr>
              <a:t> tüm </a:t>
            </a:r>
            <a:r>
              <a:rPr lang="tr-TR" sz="2000" dirty="0" err="1">
                <a:solidFill>
                  <a:srgbClr val="000000"/>
                </a:solidFill>
              </a:rPr>
              <a:t>TSO’lara</a:t>
            </a:r>
            <a:r>
              <a:rPr lang="tr-TR" sz="2000" dirty="0">
                <a:solidFill>
                  <a:srgbClr val="000000"/>
                </a:solidFill>
              </a:rPr>
              <a:t> ve İş İnsanları derneklerine ve Ataşeliklerimize bireysel davet yazıları ulaştırıldı.</a:t>
            </a:r>
          </a:p>
          <a:p>
            <a:pPr marL="331464" lvl="1" indent="-285750">
              <a:lnSpc>
                <a:spcPct val="100000"/>
              </a:lnSpc>
              <a:spcBef>
                <a:spcPts val="0"/>
              </a:spcBef>
              <a:spcAft>
                <a:spcPts val="0"/>
              </a:spcAft>
              <a:buFont typeface="Wingdings" panose="05000000000000000000" pitchFamily="2" charset="2"/>
              <a:buChar char="Ø"/>
            </a:pPr>
            <a:endParaRPr lang="tr-TR" sz="2000" dirty="0">
              <a:solidFill>
                <a:srgbClr val="000000"/>
              </a:solidFill>
            </a:endParaRPr>
          </a:p>
          <a:p>
            <a:pPr marL="45714" lvl="1" indent="0">
              <a:lnSpc>
                <a:spcPct val="100000"/>
              </a:lnSpc>
              <a:spcBef>
                <a:spcPts val="0"/>
              </a:spcBef>
              <a:spcAft>
                <a:spcPts val="0"/>
              </a:spcAft>
              <a:buNone/>
            </a:pPr>
            <a:endParaRPr lang="tr-TR" sz="2000" dirty="0">
              <a:solidFill>
                <a:srgbClr val="000000"/>
              </a:solidFill>
            </a:endParaRPr>
          </a:p>
          <a:p>
            <a:pPr marL="45714" lvl="1" indent="0">
              <a:lnSpc>
                <a:spcPct val="100000"/>
              </a:lnSpc>
              <a:spcBef>
                <a:spcPts val="0"/>
              </a:spcBef>
              <a:spcAft>
                <a:spcPts val="0"/>
              </a:spcAft>
              <a:buNone/>
            </a:pPr>
            <a:endParaRPr lang="tr-TR" sz="2000" dirty="0">
              <a:solidFill>
                <a:srgbClr val="000000"/>
              </a:solidFill>
            </a:endParaRPr>
          </a:p>
        </p:txBody>
      </p:sp>
      <p:sp>
        <p:nvSpPr>
          <p:cNvPr id="5" name="Slayt Numarası Yer Tutucusu 4">
            <a:extLst>
              <a:ext uri="{FF2B5EF4-FFF2-40B4-BE49-F238E27FC236}">
                <a16:creationId xmlns:a16="http://schemas.microsoft.com/office/drawing/2014/main" id="{0D4C1C66-300E-B456-B9EF-855981650744}"/>
              </a:ext>
            </a:extLst>
          </p:cNvPr>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15</a:t>
            </a:fld>
            <a:endParaRPr lang="tr-TR" dirty="0">
              <a:solidFill>
                <a:schemeClr val="accent1"/>
              </a:solidFill>
              <a:latin typeface="Helv"/>
              <a:cs typeface="Arial" panose="020B0604020202020204" pitchFamily="34" charset="0"/>
            </a:endParaRPr>
          </a:p>
        </p:txBody>
      </p:sp>
      <p:pic>
        <p:nvPicPr>
          <p:cNvPr id="14" name="Resim 13">
            <a:extLst>
              <a:ext uri="{FF2B5EF4-FFF2-40B4-BE49-F238E27FC236}">
                <a16:creationId xmlns:a16="http://schemas.microsoft.com/office/drawing/2014/main" id="{0D114E84-F606-6D6C-44B5-423022F9480F}"/>
              </a:ext>
            </a:extLst>
          </p:cNvPr>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a:extLst>
              <a:ext uri="{FF2B5EF4-FFF2-40B4-BE49-F238E27FC236}">
                <a16:creationId xmlns:a16="http://schemas.microsoft.com/office/drawing/2014/main" id="{0F4DC0C8-CFFC-E3FC-856F-A031503C9B86}"/>
              </a:ext>
            </a:extLst>
          </p:cNvPr>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a:extLst>
              <a:ext uri="{FF2B5EF4-FFF2-40B4-BE49-F238E27FC236}">
                <a16:creationId xmlns:a16="http://schemas.microsoft.com/office/drawing/2014/main" id="{68CD7AC3-7A1E-9DB6-C82A-41B427473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a:extLst>
              <a:ext uri="{FF2B5EF4-FFF2-40B4-BE49-F238E27FC236}">
                <a16:creationId xmlns:a16="http://schemas.microsoft.com/office/drawing/2014/main" id="{3C2A230F-0F3F-3F85-D243-96ECEA423F81}"/>
              </a:ext>
            </a:extLst>
          </p:cNvPr>
          <p:cNvSpPr txBox="1">
            <a:spLocks/>
          </p:cNvSpPr>
          <p:nvPr/>
        </p:nvSpPr>
        <p:spPr>
          <a:xfrm>
            <a:off x="681038" y="1316351"/>
            <a:ext cx="8038892"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Tanıtım/Reklam Çalışmaları</a:t>
            </a:r>
          </a:p>
          <a:p>
            <a:pPr marL="0" indent="0">
              <a:buFont typeface="Calibri" panose="020F0502020204030204" pitchFamily="34" charset="0"/>
              <a:buNone/>
            </a:pPr>
            <a:endParaRPr lang="tr-TR" sz="1800" dirty="0">
              <a:solidFill>
                <a:schemeClr val="accent1"/>
              </a:solidFill>
            </a:endParaRPr>
          </a:p>
        </p:txBody>
      </p:sp>
      <p:pic>
        <p:nvPicPr>
          <p:cNvPr id="4" name="Resim 3">
            <a:extLst>
              <a:ext uri="{FF2B5EF4-FFF2-40B4-BE49-F238E27FC236}">
                <a16:creationId xmlns:a16="http://schemas.microsoft.com/office/drawing/2014/main" id="{56C140D7-72BB-4CDC-17B1-A502E0450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spTree>
    <p:extLst>
      <p:ext uri="{BB962C8B-B14F-4D97-AF65-F5344CB8AC3E}">
        <p14:creationId xmlns:p14="http://schemas.microsoft.com/office/powerpoint/2010/main" val="102997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46307" y="1854156"/>
            <a:ext cx="8992191" cy="4433895"/>
          </a:xfrm>
        </p:spPr>
        <p:style>
          <a:lnRef idx="2">
            <a:schemeClr val="dk1"/>
          </a:lnRef>
          <a:fillRef idx="1">
            <a:schemeClr val="lt1"/>
          </a:fillRef>
          <a:effectRef idx="0">
            <a:schemeClr val="dk1"/>
          </a:effectRef>
          <a:fontRef idx="minor">
            <a:schemeClr val="dk1"/>
          </a:fontRef>
        </p:style>
        <p:txBody>
          <a:bodyPr>
            <a:noAutofit/>
          </a:bodyPr>
          <a:lstStyle/>
          <a:p>
            <a:pPr marL="45714" lvl="1" indent="0" algn="ctr">
              <a:lnSpc>
                <a:spcPct val="100000"/>
              </a:lnSpc>
              <a:spcBef>
                <a:spcPts val="0"/>
              </a:spcBef>
              <a:spcAft>
                <a:spcPts val="0"/>
              </a:spcAft>
              <a:buNone/>
            </a:pPr>
            <a:r>
              <a:rPr lang="tr-TR" sz="2400" b="1" dirty="0">
                <a:solidFill>
                  <a:schemeClr val="accent1"/>
                </a:solidFill>
              </a:rPr>
              <a:t>TÜM KATILIMCILARIMIZA SONSUZ TEŞEKKÜRLERİMİZİ SUNARIZ</a:t>
            </a:r>
          </a:p>
          <a:p>
            <a:pPr marL="45714" lvl="1" indent="0" algn="ctr">
              <a:lnSpc>
                <a:spcPct val="100000"/>
              </a:lnSpc>
              <a:spcBef>
                <a:spcPts val="0"/>
              </a:spcBef>
              <a:spcAft>
                <a:spcPts val="0"/>
              </a:spcAft>
              <a:buNone/>
            </a:pPr>
            <a:endParaRPr lang="tr-TR" sz="2400" dirty="0">
              <a:solidFill>
                <a:srgbClr val="000000"/>
              </a:solidFill>
            </a:endParaRPr>
          </a:p>
          <a:p>
            <a:pPr marL="45714" lvl="1" indent="0" algn="ctr">
              <a:lnSpc>
                <a:spcPct val="100000"/>
              </a:lnSpc>
              <a:spcBef>
                <a:spcPts val="0"/>
              </a:spcBef>
              <a:spcAft>
                <a:spcPts val="0"/>
              </a:spcAft>
              <a:buNone/>
            </a:pPr>
            <a:endParaRPr lang="tr-TR" sz="2400" dirty="0">
              <a:solidFill>
                <a:srgbClr val="000000"/>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16</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038892"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Katılımcılarımız</a:t>
            </a:r>
          </a:p>
          <a:p>
            <a:pPr marL="0" indent="0">
              <a:buFont typeface="Calibri" panose="020F0502020204030204" pitchFamily="34" charset="0"/>
              <a:buNone/>
            </a:pPr>
            <a:endParaRPr lang="tr-TR" sz="1800" dirty="0">
              <a:solidFill>
                <a:schemeClr val="accent1"/>
              </a:solidFill>
            </a:endParaRPr>
          </a:p>
        </p:txBody>
      </p:sp>
      <p:pic>
        <p:nvPicPr>
          <p:cNvPr id="13" name="Resim 12">
            <a:extLst>
              <a:ext uri="{FF2B5EF4-FFF2-40B4-BE49-F238E27FC236}">
                <a16:creationId xmlns:a16="http://schemas.microsoft.com/office/drawing/2014/main" id="{EEE05DBE-8B09-44CB-A536-EEA0AD1F9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31" y="3787505"/>
            <a:ext cx="767845" cy="686256"/>
          </a:xfrm>
          <a:prstGeom prst="rect">
            <a:avLst/>
          </a:prstGeom>
        </p:spPr>
      </p:pic>
      <p:pic>
        <p:nvPicPr>
          <p:cNvPr id="26" name="Resim 25">
            <a:extLst>
              <a:ext uri="{FF2B5EF4-FFF2-40B4-BE49-F238E27FC236}">
                <a16:creationId xmlns:a16="http://schemas.microsoft.com/office/drawing/2014/main" id="{2C0129C6-907C-EA6C-8880-F08B26AFE9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0650" y="3154299"/>
            <a:ext cx="1704975" cy="498849"/>
          </a:xfrm>
          <a:prstGeom prst="rect">
            <a:avLst/>
          </a:prstGeom>
        </p:spPr>
      </p:pic>
      <p:pic>
        <p:nvPicPr>
          <p:cNvPr id="28" name="Resim 27">
            <a:extLst>
              <a:ext uri="{FF2B5EF4-FFF2-40B4-BE49-F238E27FC236}">
                <a16:creationId xmlns:a16="http://schemas.microsoft.com/office/drawing/2014/main" id="{4517C06F-72DB-27BE-481E-354FDB8A66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59" y="4666118"/>
            <a:ext cx="1698172" cy="466725"/>
          </a:xfrm>
          <a:prstGeom prst="rect">
            <a:avLst/>
          </a:prstGeom>
        </p:spPr>
      </p:pic>
      <p:pic>
        <p:nvPicPr>
          <p:cNvPr id="36" name="Resim 35">
            <a:extLst>
              <a:ext uri="{FF2B5EF4-FFF2-40B4-BE49-F238E27FC236}">
                <a16:creationId xmlns:a16="http://schemas.microsoft.com/office/drawing/2014/main" id="{749D56AD-5486-58F5-CC50-322FE6489B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8013" y="3787441"/>
            <a:ext cx="1641935" cy="578887"/>
          </a:xfrm>
          <a:prstGeom prst="rect">
            <a:avLst/>
          </a:prstGeom>
        </p:spPr>
      </p:pic>
      <p:pic>
        <p:nvPicPr>
          <p:cNvPr id="41" name="Resim 40">
            <a:extLst>
              <a:ext uri="{FF2B5EF4-FFF2-40B4-BE49-F238E27FC236}">
                <a16:creationId xmlns:a16="http://schemas.microsoft.com/office/drawing/2014/main" id="{60EF331A-D93A-A43A-904C-9CD37877E6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307" y="2223499"/>
            <a:ext cx="1482682" cy="1112674"/>
          </a:xfrm>
          <a:prstGeom prst="rect">
            <a:avLst/>
          </a:prstGeom>
        </p:spPr>
      </p:pic>
      <p:pic>
        <p:nvPicPr>
          <p:cNvPr id="46" name="Resim 45">
            <a:extLst>
              <a:ext uri="{FF2B5EF4-FFF2-40B4-BE49-F238E27FC236}">
                <a16:creationId xmlns:a16="http://schemas.microsoft.com/office/drawing/2014/main" id="{5C061605-7A1F-7B94-D340-981D887031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1268" y="4744438"/>
            <a:ext cx="1514483" cy="910070"/>
          </a:xfrm>
          <a:prstGeom prst="rect">
            <a:avLst/>
          </a:prstGeom>
        </p:spPr>
      </p:pic>
      <p:pic>
        <p:nvPicPr>
          <p:cNvPr id="32" name="Resim 31">
            <a:extLst>
              <a:ext uri="{FF2B5EF4-FFF2-40B4-BE49-F238E27FC236}">
                <a16:creationId xmlns:a16="http://schemas.microsoft.com/office/drawing/2014/main" id="{B698537E-AEF0-06BC-52F7-9D24874D57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55" name="Resim 54"/>
          <p:cNvPicPr>
            <a:picLocks noChangeAspect="1"/>
          </p:cNvPicPr>
          <p:nvPr/>
        </p:nvPicPr>
        <p:blipFill>
          <a:blip r:embed="rId11"/>
          <a:stretch>
            <a:fillRect/>
          </a:stretch>
        </p:blipFill>
        <p:spPr>
          <a:xfrm>
            <a:off x="646307" y="5097608"/>
            <a:ext cx="2240259" cy="502540"/>
          </a:xfrm>
          <a:prstGeom prst="rect">
            <a:avLst/>
          </a:prstGeom>
        </p:spPr>
      </p:pic>
      <p:pic>
        <p:nvPicPr>
          <p:cNvPr id="57" name="Resim 56"/>
          <p:cNvPicPr>
            <a:picLocks noChangeAspect="1"/>
          </p:cNvPicPr>
          <p:nvPr/>
        </p:nvPicPr>
        <p:blipFill>
          <a:blip r:embed="rId12"/>
          <a:stretch>
            <a:fillRect/>
          </a:stretch>
        </p:blipFill>
        <p:spPr>
          <a:xfrm>
            <a:off x="4609282" y="5026402"/>
            <a:ext cx="1145609" cy="528332"/>
          </a:xfrm>
          <a:prstGeom prst="rect">
            <a:avLst/>
          </a:prstGeom>
        </p:spPr>
      </p:pic>
      <p:pic>
        <p:nvPicPr>
          <p:cNvPr id="17" name="Resim 16">
            <a:extLst>
              <a:ext uri="{FF2B5EF4-FFF2-40B4-BE49-F238E27FC236}">
                <a16:creationId xmlns:a16="http://schemas.microsoft.com/office/drawing/2014/main" id="{AA450824-69EB-8288-3C2B-614FB9AC91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3401" y="3037979"/>
            <a:ext cx="1336752" cy="632767"/>
          </a:xfrm>
          <a:prstGeom prst="rect">
            <a:avLst/>
          </a:prstGeom>
        </p:spPr>
      </p:pic>
      <p:pic>
        <p:nvPicPr>
          <p:cNvPr id="11" name="Resim 10">
            <a:extLst>
              <a:ext uri="{FF2B5EF4-FFF2-40B4-BE49-F238E27FC236}">
                <a16:creationId xmlns:a16="http://schemas.microsoft.com/office/drawing/2014/main" id="{DFE672ED-39F2-18FC-4D51-63B05EB3DED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39983" y="2205818"/>
            <a:ext cx="1861297" cy="920346"/>
          </a:xfrm>
          <a:prstGeom prst="rect">
            <a:avLst/>
          </a:prstGeom>
        </p:spPr>
      </p:pic>
      <p:pic>
        <p:nvPicPr>
          <p:cNvPr id="4" name="Resim 3"/>
          <p:cNvPicPr>
            <a:picLocks noChangeAspect="1"/>
          </p:cNvPicPr>
          <p:nvPr/>
        </p:nvPicPr>
        <p:blipFill>
          <a:blip r:embed="rId15"/>
          <a:stretch>
            <a:fillRect/>
          </a:stretch>
        </p:blipFill>
        <p:spPr>
          <a:xfrm>
            <a:off x="7009134" y="2296716"/>
            <a:ext cx="1224820" cy="887995"/>
          </a:xfrm>
          <a:prstGeom prst="rect">
            <a:avLst/>
          </a:prstGeom>
        </p:spPr>
      </p:pic>
      <p:pic>
        <p:nvPicPr>
          <p:cNvPr id="6" name="Resim 5"/>
          <p:cNvPicPr>
            <a:picLocks noChangeAspect="1"/>
          </p:cNvPicPr>
          <p:nvPr/>
        </p:nvPicPr>
        <p:blipFill>
          <a:blip r:embed="rId16"/>
          <a:stretch>
            <a:fillRect/>
          </a:stretch>
        </p:blipFill>
        <p:spPr>
          <a:xfrm>
            <a:off x="713750" y="3196081"/>
            <a:ext cx="1486899" cy="736085"/>
          </a:xfrm>
          <a:prstGeom prst="rect">
            <a:avLst/>
          </a:prstGeom>
        </p:spPr>
      </p:pic>
      <p:pic>
        <p:nvPicPr>
          <p:cNvPr id="16" name="Resim 15"/>
          <p:cNvPicPr>
            <a:picLocks noChangeAspect="1"/>
          </p:cNvPicPr>
          <p:nvPr/>
        </p:nvPicPr>
        <p:blipFill>
          <a:blip r:embed="rId17"/>
          <a:stretch>
            <a:fillRect/>
          </a:stretch>
        </p:blipFill>
        <p:spPr>
          <a:xfrm>
            <a:off x="4423148" y="4299620"/>
            <a:ext cx="2213639" cy="620086"/>
          </a:xfrm>
          <a:prstGeom prst="rect">
            <a:avLst/>
          </a:prstGeom>
        </p:spPr>
      </p:pic>
      <p:pic>
        <p:nvPicPr>
          <p:cNvPr id="21" name="Resim 20"/>
          <p:cNvPicPr>
            <a:picLocks noChangeAspect="1"/>
          </p:cNvPicPr>
          <p:nvPr/>
        </p:nvPicPr>
        <p:blipFill>
          <a:blip r:embed="rId18"/>
          <a:stretch>
            <a:fillRect/>
          </a:stretch>
        </p:blipFill>
        <p:spPr>
          <a:xfrm>
            <a:off x="8343789" y="2421637"/>
            <a:ext cx="1228642" cy="616342"/>
          </a:xfrm>
          <a:prstGeom prst="rect">
            <a:avLst/>
          </a:prstGeom>
        </p:spPr>
      </p:pic>
      <p:pic>
        <p:nvPicPr>
          <p:cNvPr id="22" name="Resim 21"/>
          <p:cNvPicPr>
            <a:picLocks noChangeAspect="1"/>
          </p:cNvPicPr>
          <p:nvPr/>
        </p:nvPicPr>
        <p:blipFill>
          <a:blip r:embed="rId19"/>
          <a:stretch>
            <a:fillRect/>
          </a:stretch>
        </p:blipFill>
        <p:spPr>
          <a:xfrm>
            <a:off x="2835050" y="3816592"/>
            <a:ext cx="1125306" cy="996271"/>
          </a:xfrm>
          <a:prstGeom prst="rect">
            <a:avLst/>
          </a:prstGeom>
        </p:spPr>
      </p:pic>
      <p:pic>
        <p:nvPicPr>
          <p:cNvPr id="24" name="Resim 23"/>
          <p:cNvPicPr>
            <a:picLocks noChangeAspect="1"/>
          </p:cNvPicPr>
          <p:nvPr/>
        </p:nvPicPr>
        <p:blipFill>
          <a:blip r:embed="rId20"/>
          <a:stretch>
            <a:fillRect/>
          </a:stretch>
        </p:blipFill>
        <p:spPr>
          <a:xfrm>
            <a:off x="8430919" y="3750715"/>
            <a:ext cx="1111332" cy="1086675"/>
          </a:xfrm>
          <a:prstGeom prst="rect">
            <a:avLst/>
          </a:prstGeom>
        </p:spPr>
      </p:pic>
      <p:pic>
        <p:nvPicPr>
          <p:cNvPr id="29" name="Resim 28"/>
          <p:cNvPicPr>
            <a:picLocks noChangeAspect="1"/>
          </p:cNvPicPr>
          <p:nvPr/>
        </p:nvPicPr>
        <p:blipFill>
          <a:blip r:embed="rId21"/>
          <a:stretch>
            <a:fillRect/>
          </a:stretch>
        </p:blipFill>
        <p:spPr>
          <a:xfrm>
            <a:off x="384185" y="5591596"/>
            <a:ext cx="2417372" cy="569486"/>
          </a:xfrm>
          <a:prstGeom prst="rect">
            <a:avLst/>
          </a:prstGeom>
        </p:spPr>
      </p:pic>
      <p:pic>
        <p:nvPicPr>
          <p:cNvPr id="30" name="Resim 29"/>
          <p:cNvPicPr>
            <a:picLocks noChangeAspect="1"/>
          </p:cNvPicPr>
          <p:nvPr/>
        </p:nvPicPr>
        <p:blipFill>
          <a:blip r:embed="rId22"/>
          <a:stretch>
            <a:fillRect/>
          </a:stretch>
        </p:blipFill>
        <p:spPr>
          <a:xfrm>
            <a:off x="7565620" y="5606157"/>
            <a:ext cx="2006811" cy="580542"/>
          </a:xfrm>
          <a:prstGeom prst="rect">
            <a:avLst/>
          </a:prstGeom>
        </p:spPr>
      </p:pic>
      <p:pic>
        <p:nvPicPr>
          <p:cNvPr id="31" name="Resim 30"/>
          <p:cNvPicPr>
            <a:picLocks noChangeAspect="1"/>
          </p:cNvPicPr>
          <p:nvPr/>
        </p:nvPicPr>
        <p:blipFill>
          <a:blip r:embed="rId23"/>
          <a:stretch>
            <a:fillRect/>
          </a:stretch>
        </p:blipFill>
        <p:spPr>
          <a:xfrm>
            <a:off x="3152450" y="5528759"/>
            <a:ext cx="2389420" cy="573461"/>
          </a:xfrm>
          <a:prstGeom prst="rect">
            <a:avLst/>
          </a:prstGeom>
        </p:spPr>
      </p:pic>
      <p:pic>
        <p:nvPicPr>
          <p:cNvPr id="33" name="Resim 32"/>
          <p:cNvPicPr>
            <a:picLocks noChangeAspect="1"/>
          </p:cNvPicPr>
          <p:nvPr/>
        </p:nvPicPr>
        <p:blipFill>
          <a:blip r:embed="rId24"/>
          <a:stretch>
            <a:fillRect/>
          </a:stretch>
        </p:blipFill>
        <p:spPr>
          <a:xfrm>
            <a:off x="5785296" y="4989725"/>
            <a:ext cx="1780674" cy="565009"/>
          </a:xfrm>
          <a:prstGeom prst="rect">
            <a:avLst/>
          </a:prstGeom>
        </p:spPr>
      </p:pic>
      <p:pic>
        <p:nvPicPr>
          <p:cNvPr id="34" name="Resim 33"/>
          <p:cNvPicPr>
            <a:picLocks noChangeAspect="1"/>
          </p:cNvPicPr>
          <p:nvPr/>
        </p:nvPicPr>
        <p:blipFill>
          <a:blip r:embed="rId25"/>
          <a:stretch>
            <a:fillRect/>
          </a:stretch>
        </p:blipFill>
        <p:spPr>
          <a:xfrm>
            <a:off x="7958671" y="4756439"/>
            <a:ext cx="1514482" cy="765048"/>
          </a:xfrm>
          <a:prstGeom prst="rect">
            <a:avLst/>
          </a:prstGeom>
        </p:spPr>
      </p:pic>
      <p:pic>
        <p:nvPicPr>
          <p:cNvPr id="38" name="Resim 37"/>
          <p:cNvPicPr>
            <a:picLocks noChangeAspect="1"/>
          </p:cNvPicPr>
          <p:nvPr/>
        </p:nvPicPr>
        <p:blipFill>
          <a:blip r:embed="rId26"/>
          <a:stretch>
            <a:fillRect/>
          </a:stretch>
        </p:blipFill>
        <p:spPr>
          <a:xfrm>
            <a:off x="5866471" y="5742989"/>
            <a:ext cx="1415696" cy="517427"/>
          </a:xfrm>
          <a:prstGeom prst="rect">
            <a:avLst/>
          </a:prstGeom>
        </p:spPr>
      </p:pic>
      <p:pic>
        <p:nvPicPr>
          <p:cNvPr id="40" name="Resim 39"/>
          <p:cNvPicPr>
            <a:picLocks noChangeAspect="1"/>
          </p:cNvPicPr>
          <p:nvPr/>
        </p:nvPicPr>
        <p:blipFill>
          <a:blip r:embed="rId27"/>
          <a:stretch>
            <a:fillRect/>
          </a:stretch>
        </p:blipFill>
        <p:spPr>
          <a:xfrm>
            <a:off x="7017748" y="3268445"/>
            <a:ext cx="2299759" cy="462906"/>
          </a:xfrm>
          <a:prstGeom prst="rect">
            <a:avLst/>
          </a:prstGeom>
        </p:spPr>
      </p:pic>
      <p:graphicFrame>
        <p:nvGraphicFramePr>
          <p:cNvPr id="7" name="Nesne 6">
            <a:extLst>
              <a:ext uri="{FF2B5EF4-FFF2-40B4-BE49-F238E27FC236}">
                <a16:creationId xmlns:a16="http://schemas.microsoft.com/office/drawing/2014/main" id="{C931EC16-EBB8-0400-4A72-55F76617FB78}"/>
              </a:ext>
            </a:extLst>
          </p:cNvPr>
          <p:cNvGraphicFramePr>
            <a:graphicFrameLocks noChangeAspect="1"/>
          </p:cNvGraphicFramePr>
          <p:nvPr>
            <p:extLst>
              <p:ext uri="{D42A27DB-BD31-4B8C-83A1-F6EECF244321}">
                <p14:modId xmlns:p14="http://schemas.microsoft.com/office/powerpoint/2010/main" val="2020720163"/>
              </p:ext>
            </p:extLst>
          </p:nvPr>
        </p:nvGraphicFramePr>
        <p:xfrm>
          <a:off x="6764184" y="3696267"/>
          <a:ext cx="1358387" cy="1095257"/>
        </p:xfrm>
        <a:graphic>
          <a:graphicData uri="http://schemas.openxmlformats.org/presentationml/2006/ole">
            <mc:AlternateContent xmlns:mc="http://schemas.openxmlformats.org/markup-compatibility/2006">
              <mc:Choice xmlns:v="urn:schemas-microsoft-com:vml" Requires="v">
                <p:oleObj name="Acrobat Document" r:id="rId28" imgW="6171987" imgH="7711220" progId="AcroExch.Document.DC">
                  <p:embed/>
                </p:oleObj>
              </mc:Choice>
              <mc:Fallback>
                <p:oleObj name="Acrobat Document" r:id="rId28" imgW="6171987" imgH="7711220" progId="AcroExch.Document.DC">
                  <p:embed/>
                  <p:pic>
                    <p:nvPicPr>
                      <p:cNvPr id="0" name=""/>
                      <p:cNvPicPr/>
                      <p:nvPr/>
                    </p:nvPicPr>
                    <p:blipFill>
                      <a:blip r:embed="rId29"/>
                      <a:stretch>
                        <a:fillRect/>
                      </a:stretch>
                    </p:blipFill>
                    <p:spPr>
                      <a:xfrm>
                        <a:off x="6764184" y="3696267"/>
                        <a:ext cx="1358387" cy="1095257"/>
                      </a:xfrm>
                      <a:prstGeom prst="rect">
                        <a:avLst/>
                      </a:prstGeom>
                    </p:spPr>
                  </p:pic>
                </p:oleObj>
              </mc:Fallback>
            </mc:AlternateContent>
          </a:graphicData>
        </a:graphic>
      </p:graphicFrame>
      <p:graphicFrame>
        <p:nvGraphicFramePr>
          <p:cNvPr id="8" name="Nesne 7">
            <a:extLst>
              <a:ext uri="{FF2B5EF4-FFF2-40B4-BE49-F238E27FC236}">
                <a16:creationId xmlns:a16="http://schemas.microsoft.com/office/drawing/2014/main" id="{0309414F-4163-0E38-DFF0-66BC1898A238}"/>
              </a:ext>
            </a:extLst>
          </p:cNvPr>
          <p:cNvGraphicFramePr>
            <a:graphicFrameLocks noChangeAspect="1"/>
          </p:cNvGraphicFramePr>
          <p:nvPr>
            <p:extLst>
              <p:ext uri="{D42A27DB-BD31-4B8C-83A1-F6EECF244321}">
                <p14:modId xmlns:p14="http://schemas.microsoft.com/office/powerpoint/2010/main" val="1797359970"/>
              </p:ext>
            </p:extLst>
          </p:nvPr>
        </p:nvGraphicFramePr>
        <p:xfrm>
          <a:off x="4393513" y="2272583"/>
          <a:ext cx="2484560" cy="748908"/>
        </p:xfrm>
        <a:graphic>
          <a:graphicData uri="http://schemas.openxmlformats.org/presentationml/2006/ole">
            <mc:AlternateContent xmlns:mc="http://schemas.openxmlformats.org/markup-compatibility/2006">
              <mc:Choice xmlns:v="urn:schemas-microsoft-com:vml" Requires="v">
                <p:oleObj name="Acrobat Document" r:id="rId30" imgW="3566160" imgH="1074090" progId="AcroExch.Document.DC">
                  <p:embed/>
                </p:oleObj>
              </mc:Choice>
              <mc:Fallback>
                <p:oleObj name="Acrobat Document" r:id="rId30" imgW="3566160" imgH="1074090" progId="AcroExch.Document.DC">
                  <p:embed/>
                  <p:pic>
                    <p:nvPicPr>
                      <p:cNvPr id="0" name=""/>
                      <p:cNvPicPr/>
                      <p:nvPr/>
                    </p:nvPicPr>
                    <p:blipFill>
                      <a:blip r:embed="rId31"/>
                      <a:stretch>
                        <a:fillRect/>
                      </a:stretch>
                    </p:blipFill>
                    <p:spPr>
                      <a:xfrm>
                        <a:off x="4393513" y="2272583"/>
                        <a:ext cx="2484560" cy="748908"/>
                      </a:xfrm>
                      <a:prstGeom prst="rect">
                        <a:avLst/>
                      </a:prstGeom>
                    </p:spPr>
                  </p:pic>
                </p:oleObj>
              </mc:Fallback>
            </mc:AlternateContent>
          </a:graphicData>
        </a:graphic>
      </p:graphicFrame>
      <p:pic>
        <p:nvPicPr>
          <p:cNvPr id="10" name="Resim 9">
            <a:extLst>
              <a:ext uri="{FF2B5EF4-FFF2-40B4-BE49-F238E27FC236}">
                <a16:creationId xmlns:a16="http://schemas.microsoft.com/office/drawing/2014/main" id="{0398954C-CCD4-1570-516F-87F49847796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870028" y="3149339"/>
            <a:ext cx="1788760" cy="508767"/>
          </a:xfrm>
          <a:prstGeom prst="rect">
            <a:avLst/>
          </a:prstGeom>
        </p:spPr>
      </p:pic>
      <p:graphicFrame>
        <p:nvGraphicFramePr>
          <p:cNvPr id="12" name="Nesne 11">
            <a:extLst>
              <a:ext uri="{FF2B5EF4-FFF2-40B4-BE49-F238E27FC236}">
                <a16:creationId xmlns:a16="http://schemas.microsoft.com/office/drawing/2014/main" id="{E6DA8A74-3A9C-6CF5-C07C-02B5E308AB0E}"/>
              </a:ext>
            </a:extLst>
          </p:cNvPr>
          <p:cNvGraphicFramePr>
            <a:graphicFrameLocks noChangeAspect="1"/>
          </p:cNvGraphicFramePr>
          <p:nvPr>
            <p:extLst>
              <p:ext uri="{D42A27DB-BD31-4B8C-83A1-F6EECF244321}">
                <p14:modId xmlns:p14="http://schemas.microsoft.com/office/powerpoint/2010/main" val="1390788067"/>
              </p:ext>
            </p:extLst>
          </p:nvPr>
        </p:nvGraphicFramePr>
        <p:xfrm>
          <a:off x="678598" y="4038824"/>
          <a:ext cx="2122959" cy="642539"/>
        </p:xfrm>
        <a:graphic>
          <a:graphicData uri="http://schemas.openxmlformats.org/presentationml/2006/ole">
            <mc:AlternateContent xmlns:mc="http://schemas.openxmlformats.org/markup-compatibility/2006">
              <mc:Choice xmlns:v="urn:schemas-microsoft-com:vml" Requires="v">
                <p:oleObj name="Acrobat Document" r:id="rId33" imgW="8229600" imgH="2491363" progId="AcroExch.Document.DC">
                  <p:embed/>
                </p:oleObj>
              </mc:Choice>
              <mc:Fallback>
                <p:oleObj name="Acrobat Document" r:id="rId33" imgW="8229600" imgH="2491363" progId="AcroExch.Document.DC">
                  <p:embed/>
                  <p:pic>
                    <p:nvPicPr>
                      <p:cNvPr id="0" name=""/>
                      <p:cNvPicPr/>
                      <p:nvPr/>
                    </p:nvPicPr>
                    <p:blipFill>
                      <a:blip r:embed="rId34"/>
                      <a:stretch>
                        <a:fillRect/>
                      </a:stretch>
                    </p:blipFill>
                    <p:spPr>
                      <a:xfrm>
                        <a:off x="678598" y="4038824"/>
                        <a:ext cx="2122959" cy="642539"/>
                      </a:xfrm>
                      <a:prstGeom prst="rect">
                        <a:avLst/>
                      </a:prstGeom>
                    </p:spPr>
                  </p:pic>
                </p:oleObj>
              </mc:Fallback>
            </mc:AlternateContent>
          </a:graphicData>
        </a:graphic>
      </p:graphicFrame>
    </p:spTree>
    <p:extLst>
      <p:ext uri="{BB962C8B-B14F-4D97-AF65-F5344CB8AC3E}">
        <p14:creationId xmlns:p14="http://schemas.microsoft.com/office/powerpoint/2010/main" val="141985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752151"/>
            <a:ext cx="8538111" cy="4404056"/>
          </a:xfrm>
        </p:spPr>
        <p:style>
          <a:lnRef idx="2">
            <a:schemeClr val="dk1"/>
          </a:lnRef>
          <a:fillRef idx="1">
            <a:schemeClr val="lt1"/>
          </a:fillRef>
          <a:effectRef idx="0">
            <a:schemeClr val="dk1"/>
          </a:effectRef>
          <a:fontRef idx="minor">
            <a:schemeClr val="dk1"/>
          </a:fontRef>
        </p:style>
        <p:txBody>
          <a:bodyPr>
            <a:noAutofit/>
          </a:bodyPr>
          <a:lstStyle/>
          <a:p>
            <a:pPr marL="45714" lvl="1" indent="0" algn="ctr">
              <a:lnSpc>
                <a:spcPct val="100000"/>
              </a:lnSpc>
              <a:spcBef>
                <a:spcPts val="0"/>
              </a:spcBef>
              <a:spcAft>
                <a:spcPts val="0"/>
              </a:spcAft>
              <a:buNone/>
            </a:pPr>
            <a:r>
              <a:rPr lang="tr-TR" sz="2400" b="1" dirty="0">
                <a:solidFill>
                  <a:schemeClr val="accent1"/>
                </a:solidFill>
              </a:rPr>
              <a:t>TÜM KATILIMCILARIMIZA SONSUZ TEŞEKKÜRLERİMİZİ SUNARIZ</a:t>
            </a:r>
          </a:p>
          <a:p>
            <a:pPr marL="45714" lvl="1" indent="0" algn="ctr">
              <a:lnSpc>
                <a:spcPct val="100000"/>
              </a:lnSpc>
              <a:spcBef>
                <a:spcPts val="0"/>
              </a:spcBef>
              <a:spcAft>
                <a:spcPts val="0"/>
              </a:spcAft>
              <a:buNone/>
            </a:pPr>
            <a:endParaRPr lang="tr-TR" sz="2400" dirty="0">
              <a:solidFill>
                <a:srgbClr val="000000"/>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17</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038892"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Katılımcılarımız</a:t>
            </a:r>
          </a:p>
          <a:p>
            <a:pPr marL="0" indent="0">
              <a:buFont typeface="Calibri" panose="020F0502020204030204" pitchFamily="34" charset="0"/>
              <a:buNone/>
            </a:pPr>
            <a:endParaRPr lang="tr-TR" sz="1800" dirty="0">
              <a:solidFill>
                <a:schemeClr val="accent1"/>
              </a:solidFill>
            </a:endParaRPr>
          </a:p>
        </p:txBody>
      </p:sp>
      <p:pic>
        <p:nvPicPr>
          <p:cNvPr id="77" name="Resim 76">
            <a:extLst>
              <a:ext uri="{FF2B5EF4-FFF2-40B4-BE49-F238E27FC236}">
                <a16:creationId xmlns:a16="http://schemas.microsoft.com/office/drawing/2014/main" id="{25B80DC3-49F1-B361-8C2B-1254253FE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242" y="2160836"/>
            <a:ext cx="1778273" cy="943955"/>
          </a:xfrm>
          <a:prstGeom prst="rect">
            <a:avLst/>
          </a:prstGeom>
        </p:spPr>
      </p:pic>
      <p:pic>
        <p:nvPicPr>
          <p:cNvPr id="4" name="Resim 3">
            <a:extLst>
              <a:ext uri="{FF2B5EF4-FFF2-40B4-BE49-F238E27FC236}">
                <a16:creationId xmlns:a16="http://schemas.microsoft.com/office/drawing/2014/main" id="{ED59D607-CE01-730E-E652-32663EFEC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6"/>
          <a:stretch>
            <a:fillRect/>
          </a:stretch>
        </p:blipFill>
        <p:spPr>
          <a:xfrm>
            <a:off x="7556451" y="4479357"/>
            <a:ext cx="1583831" cy="644037"/>
          </a:xfrm>
          <a:prstGeom prst="rect">
            <a:avLst/>
          </a:prstGeom>
        </p:spPr>
      </p:pic>
      <p:pic>
        <p:nvPicPr>
          <p:cNvPr id="7" name="Resim 6"/>
          <p:cNvPicPr>
            <a:picLocks noChangeAspect="1"/>
          </p:cNvPicPr>
          <p:nvPr/>
        </p:nvPicPr>
        <p:blipFill>
          <a:blip r:embed="rId7"/>
          <a:stretch>
            <a:fillRect/>
          </a:stretch>
        </p:blipFill>
        <p:spPr>
          <a:xfrm>
            <a:off x="6012828" y="2359554"/>
            <a:ext cx="1614878" cy="668033"/>
          </a:xfrm>
          <a:prstGeom prst="rect">
            <a:avLst/>
          </a:prstGeom>
        </p:spPr>
      </p:pic>
      <p:pic>
        <p:nvPicPr>
          <p:cNvPr id="37" name="Resim 36">
            <a:extLst>
              <a:ext uri="{FF2B5EF4-FFF2-40B4-BE49-F238E27FC236}">
                <a16:creationId xmlns:a16="http://schemas.microsoft.com/office/drawing/2014/main" id="{07C7BC91-63E7-728D-2D64-C92493B23C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865" y="2494516"/>
            <a:ext cx="1090056" cy="1541280"/>
          </a:xfrm>
          <a:prstGeom prst="rect">
            <a:avLst/>
          </a:prstGeom>
        </p:spPr>
      </p:pic>
      <p:pic>
        <p:nvPicPr>
          <p:cNvPr id="39" name="Resim 38">
            <a:extLst>
              <a:ext uri="{FF2B5EF4-FFF2-40B4-BE49-F238E27FC236}">
                <a16:creationId xmlns:a16="http://schemas.microsoft.com/office/drawing/2014/main" id="{77EDA4A4-160E-0DBD-BC1E-C388E2CC63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8212" y="2281757"/>
            <a:ext cx="1947803" cy="725498"/>
          </a:xfrm>
          <a:prstGeom prst="rect">
            <a:avLst/>
          </a:prstGeom>
        </p:spPr>
      </p:pic>
      <p:pic>
        <p:nvPicPr>
          <p:cNvPr id="40" name="Resim 39">
            <a:extLst>
              <a:ext uri="{FF2B5EF4-FFF2-40B4-BE49-F238E27FC236}">
                <a16:creationId xmlns:a16="http://schemas.microsoft.com/office/drawing/2014/main" id="{F748DC04-B2F8-C2BD-13DC-C138FFE98D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0600" y="3114400"/>
            <a:ext cx="1876425" cy="356495"/>
          </a:xfrm>
          <a:prstGeom prst="rect">
            <a:avLst/>
          </a:prstGeom>
        </p:spPr>
      </p:pic>
      <p:pic>
        <p:nvPicPr>
          <p:cNvPr id="8" name="Resim 7"/>
          <p:cNvPicPr>
            <a:picLocks noChangeAspect="1"/>
          </p:cNvPicPr>
          <p:nvPr/>
        </p:nvPicPr>
        <p:blipFill>
          <a:blip r:embed="rId11"/>
          <a:stretch>
            <a:fillRect/>
          </a:stretch>
        </p:blipFill>
        <p:spPr>
          <a:xfrm>
            <a:off x="3909130" y="3169861"/>
            <a:ext cx="1233672" cy="696761"/>
          </a:xfrm>
          <a:prstGeom prst="rect">
            <a:avLst/>
          </a:prstGeom>
        </p:spPr>
      </p:pic>
      <p:pic>
        <p:nvPicPr>
          <p:cNvPr id="9" name="Resim 8"/>
          <p:cNvPicPr>
            <a:picLocks noChangeAspect="1"/>
          </p:cNvPicPr>
          <p:nvPr/>
        </p:nvPicPr>
        <p:blipFill>
          <a:blip r:embed="rId12"/>
          <a:stretch>
            <a:fillRect/>
          </a:stretch>
        </p:blipFill>
        <p:spPr>
          <a:xfrm>
            <a:off x="5515769" y="3230425"/>
            <a:ext cx="1017420" cy="1262778"/>
          </a:xfrm>
          <a:prstGeom prst="rect">
            <a:avLst/>
          </a:prstGeom>
        </p:spPr>
      </p:pic>
      <p:pic>
        <p:nvPicPr>
          <p:cNvPr id="11" name="Resim 10"/>
          <p:cNvPicPr>
            <a:picLocks noChangeAspect="1"/>
          </p:cNvPicPr>
          <p:nvPr/>
        </p:nvPicPr>
        <p:blipFill>
          <a:blip r:embed="rId13"/>
          <a:stretch>
            <a:fillRect/>
          </a:stretch>
        </p:blipFill>
        <p:spPr>
          <a:xfrm>
            <a:off x="633969" y="3619242"/>
            <a:ext cx="2033188" cy="856934"/>
          </a:xfrm>
          <a:prstGeom prst="rect">
            <a:avLst/>
          </a:prstGeom>
        </p:spPr>
      </p:pic>
      <p:pic>
        <p:nvPicPr>
          <p:cNvPr id="16" name="Resim 15"/>
          <p:cNvPicPr>
            <a:picLocks noChangeAspect="1"/>
          </p:cNvPicPr>
          <p:nvPr/>
        </p:nvPicPr>
        <p:blipFill>
          <a:blip r:embed="rId14"/>
          <a:stretch>
            <a:fillRect/>
          </a:stretch>
        </p:blipFill>
        <p:spPr>
          <a:xfrm>
            <a:off x="732207" y="4539775"/>
            <a:ext cx="1708818" cy="1001223"/>
          </a:xfrm>
          <a:prstGeom prst="rect">
            <a:avLst/>
          </a:prstGeom>
        </p:spPr>
      </p:pic>
      <p:pic>
        <p:nvPicPr>
          <p:cNvPr id="17" name="Resim 16"/>
          <p:cNvPicPr>
            <a:picLocks noChangeAspect="1"/>
          </p:cNvPicPr>
          <p:nvPr/>
        </p:nvPicPr>
        <p:blipFill>
          <a:blip r:embed="rId15"/>
          <a:stretch>
            <a:fillRect/>
          </a:stretch>
        </p:blipFill>
        <p:spPr>
          <a:xfrm>
            <a:off x="7703198" y="3428445"/>
            <a:ext cx="1461202" cy="798270"/>
          </a:xfrm>
          <a:prstGeom prst="rect">
            <a:avLst/>
          </a:prstGeom>
        </p:spPr>
      </p:pic>
      <p:pic>
        <p:nvPicPr>
          <p:cNvPr id="22" name="Resim 21"/>
          <p:cNvPicPr>
            <a:picLocks noChangeAspect="1"/>
          </p:cNvPicPr>
          <p:nvPr/>
        </p:nvPicPr>
        <p:blipFill>
          <a:blip r:embed="rId16"/>
          <a:stretch>
            <a:fillRect/>
          </a:stretch>
        </p:blipFill>
        <p:spPr>
          <a:xfrm>
            <a:off x="2929894" y="3850032"/>
            <a:ext cx="1159778" cy="890270"/>
          </a:xfrm>
          <a:prstGeom prst="rect">
            <a:avLst/>
          </a:prstGeom>
        </p:spPr>
      </p:pic>
      <p:pic>
        <p:nvPicPr>
          <p:cNvPr id="23" name="Resim 22"/>
          <p:cNvPicPr>
            <a:picLocks noChangeAspect="1"/>
          </p:cNvPicPr>
          <p:nvPr/>
        </p:nvPicPr>
        <p:blipFill>
          <a:blip r:embed="rId17"/>
          <a:stretch>
            <a:fillRect/>
          </a:stretch>
        </p:blipFill>
        <p:spPr>
          <a:xfrm>
            <a:off x="2873449" y="5468700"/>
            <a:ext cx="1305669" cy="617677"/>
          </a:xfrm>
          <a:prstGeom prst="rect">
            <a:avLst/>
          </a:prstGeom>
        </p:spPr>
      </p:pic>
      <p:pic>
        <p:nvPicPr>
          <p:cNvPr id="24" name="Resim 23"/>
          <p:cNvPicPr>
            <a:picLocks noChangeAspect="1"/>
          </p:cNvPicPr>
          <p:nvPr/>
        </p:nvPicPr>
        <p:blipFill>
          <a:blip r:embed="rId18"/>
          <a:stretch>
            <a:fillRect/>
          </a:stretch>
        </p:blipFill>
        <p:spPr>
          <a:xfrm>
            <a:off x="6676619" y="3305433"/>
            <a:ext cx="961017" cy="948065"/>
          </a:xfrm>
          <a:prstGeom prst="rect">
            <a:avLst/>
          </a:prstGeom>
        </p:spPr>
      </p:pic>
      <p:pic>
        <p:nvPicPr>
          <p:cNvPr id="26" name="Resim 25"/>
          <p:cNvPicPr>
            <a:picLocks noChangeAspect="1"/>
          </p:cNvPicPr>
          <p:nvPr/>
        </p:nvPicPr>
        <p:blipFill>
          <a:blip r:embed="rId19"/>
          <a:stretch>
            <a:fillRect/>
          </a:stretch>
        </p:blipFill>
        <p:spPr>
          <a:xfrm>
            <a:off x="4436103" y="2169200"/>
            <a:ext cx="1600160" cy="961127"/>
          </a:xfrm>
          <a:prstGeom prst="rect">
            <a:avLst/>
          </a:prstGeom>
        </p:spPr>
      </p:pic>
      <p:pic>
        <p:nvPicPr>
          <p:cNvPr id="28" name="Resim 27"/>
          <p:cNvPicPr>
            <a:picLocks noChangeAspect="1"/>
          </p:cNvPicPr>
          <p:nvPr/>
        </p:nvPicPr>
        <p:blipFill>
          <a:blip r:embed="rId20"/>
          <a:stretch>
            <a:fillRect/>
          </a:stretch>
        </p:blipFill>
        <p:spPr>
          <a:xfrm>
            <a:off x="2616983" y="4705888"/>
            <a:ext cx="1349166" cy="698076"/>
          </a:xfrm>
          <a:prstGeom prst="rect">
            <a:avLst/>
          </a:prstGeom>
        </p:spPr>
      </p:pic>
      <p:pic>
        <p:nvPicPr>
          <p:cNvPr id="30" name="Resim 29"/>
          <p:cNvPicPr>
            <a:picLocks noChangeAspect="1"/>
          </p:cNvPicPr>
          <p:nvPr/>
        </p:nvPicPr>
        <p:blipFill>
          <a:blip r:embed="rId21"/>
          <a:stretch>
            <a:fillRect/>
          </a:stretch>
        </p:blipFill>
        <p:spPr>
          <a:xfrm>
            <a:off x="4275692" y="4096478"/>
            <a:ext cx="973808" cy="1189014"/>
          </a:xfrm>
          <a:prstGeom prst="rect">
            <a:avLst/>
          </a:prstGeom>
        </p:spPr>
      </p:pic>
      <p:pic>
        <p:nvPicPr>
          <p:cNvPr id="32" name="Resim 31"/>
          <p:cNvPicPr>
            <a:picLocks noChangeAspect="1"/>
          </p:cNvPicPr>
          <p:nvPr/>
        </p:nvPicPr>
        <p:blipFill>
          <a:blip r:embed="rId22"/>
          <a:stretch>
            <a:fillRect/>
          </a:stretch>
        </p:blipFill>
        <p:spPr>
          <a:xfrm>
            <a:off x="5528159" y="4790352"/>
            <a:ext cx="1969660" cy="606559"/>
          </a:xfrm>
          <a:prstGeom prst="rect">
            <a:avLst/>
          </a:prstGeom>
        </p:spPr>
      </p:pic>
      <p:pic>
        <p:nvPicPr>
          <p:cNvPr id="34" name="Resim 33"/>
          <p:cNvPicPr>
            <a:picLocks noChangeAspect="1"/>
          </p:cNvPicPr>
          <p:nvPr/>
        </p:nvPicPr>
        <p:blipFill>
          <a:blip r:embed="rId23"/>
          <a:stretch>
            <a:fillRect/>
          </a:stretch>
        </p:blipFill>
        <p:spPr>
          <a:xfrm>
            <a:off x="5460341" y="4465301"/>
            <a:ext cx="1543047" cy="416528"/>
          </a:xfrm>
          <a:prstGeom prst="rect">
            <a:avLst/>
          </a:prstGeom>
        </p:spPr>
      </p:pic>
      <p:pic>
        <p:nvPicPr>
          <p:cNvPr id="38" name="Resim 37"/>
          <p:cNvPicPr>
            <a:picLocks noChangeAspect="1"/>
          </p:cNvPicPr>
          <p:nvPr/>
        </p:nvPicPr>
        <p:blipFill>
          <a:blip r:embed="rId24"/>
          <a:stretch>
            <a:fillRect/>
          </a:stretch>
        </p:blipFill>
        <p:spPr>
          <a:xfrm>
            <a:off x="7689108" y="5414440"/>
            <a:ext cx="1411921" cy="647875"/>
          </a:xfrm>
          <a:prstGeom prst="rect">
            <a:avLst/>
          </a:prstGeom>
        </p:spPr>
      </p:pic>
      <p:pic>
        <p:nvPicPr>
          <p:cNvPr id="41" name="Resim 40"/>
          <p:cNvPicPr>
            <a:picLocks noChangeAspect="1"/>
          </p:cNvPicPr>
          <p:nvPr/>
        </p:nvPicPr>
        <p:blipFill>
          <a:blip r:embed="rId25"/>
          <a:stretch>
            <a:fillRect/>
          </a:stretch>
        </p:blipFill>
        <p:spPr>
          <a:xfrm>
            <a:off x="4241705" y="5501866"/>
            <a:ext cx="1274064" cy="585797"/>
          </a:xfrm>
          <a:prstGeom prst="rect">
            <a:avLst/>
          </a:prstGeom>
        </p:spPr>
      </p:pic>
      <p:pic>
        <p:nvPicPr>
          <p:cNvPr id="42" name="Resim 41"/>
          <p:cNvPicPr>
            <a:picLocks noChangeAspect="1"/>
          </p:cNvPicPr>
          <p:nvPr/>
        </p:nvPicPr>
        <p:blipFill>
          <a:blip r:embed="rId26"/>
          <a:stretch>
            <a:fillRect/>
          </a:stretch>
        </p:blipFill>
        <p:spPr>
          <a:xfrm>
            <a:off x="666471" y="5617508"/>
            <a:ext cx="2144392" cy="444049"/>
          </a:xfrm>
          <a:prstGeom prst="rect">
            <a:avLst/>
          </a:prstGeom>
        </p:spPr>
      </p:pic>
      <p:pic>
        <p:nvPicPr>
          <p:cNvPr id="12" name="Resim 11">
            <a:extLst>
              <a:ext uri="{FF2B5EF4-FFF2-40B4-BE49-F238E27FC236}">
                <a16:creationId xmlns:a16="http://schemas.microsoft.com/office/drawing/2014/main" id="{5B78CCE8-BE73-39A5-B2D7-A4D0BFD9D59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838982" y="5285492"/>
            <a:ext cx="1784564" cy="905772"/>
          </a:xfrm>
          <a:prstGeom prst="rect">
            <a:avLst/>
          </a:prstGeom>
        </p:spPr>
      </p:pic>
      <p:pic>
        <p:nvPicPr>
          <p:cNvPr id="20" name="Resim 19">
            <a:extLst>
              <a:ext uri="{FF2B5EF4-FFF2-40B4-BE49-F238E27FC236}">
                <a16:creationId xmlns:a16="http://schemas.microsoft.com/office/drawing/2014/main" id="{FEEE74C3-012F-00FC-CAA4-1B828F633F8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37636" y="2371582"/>
            <a:ext cx="1549453" cy="635673"/>
          </a:xfrm>
          <a:prstGeom prst="rect">
            <a:avLst/>
          </a:prstGeom>
        </p:spPr>
      </p:pic>
    </p:spTree>
    <p:extLst>
      <p:ext uri="{BB962C8B-B14F-4D97-AF65-F5344CB8AC3E}">
        <p14:creationId xmlns:p14="http://schemas.microsoft.com/office/powerpoint/2010/main" val="98829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1172875"/>
          </a:xfrm>
        </p:spPr>
        <p:style>
          <a:lnRef idx="0">
            <a:scrgbClr r="0" g="0" b="0"/>
          </a:lnRef>
          <a:fillRef idx="1001">
            <a:schemeClr val="lt2"/>
          </a:fillRef>
          <a:effectRef idx="0">
            <a:scrgbClr r="0" g="0" b="0"/>
          </a:effectRef>
          <a:fontRef idx="major"/>
        </p:style>
        <p:txBody>
          <a:bodyPr>
            <a:noAutofit/>
          </a:bodyPr>
          <a:lstStyle/>
          <a:p>
            <a:pPr algn="ctr"/>
            <a:br>
              <a:rPr lang="tr-TR" sz="4400" b="1" dirty="0">
                <a:solidFill>
                  <a:schemeClr val="bg2">
                    <a:lumMod val="10000"/>
                  </a:schemeClr>
                </a:solidFill>
                <a:latin typeface="+mn-lt"/>
                <a:cs typeface="Arial" panose="020B0604020202020204" pitchFamily="34" charset="0"/>
              </a:rPr>
            </a:br>
            <a:br>
              <a:rPr lang="tr-TR" sz="4400" b="1" dirty="0">
                <a:solidFill>
                  <a:schemeClr val="bg2">
                    <a:lumMod val="10000"/>
                  </a:schemeClr>
                </a:solidFill>
                <a:latin typeface="+mn-lt"/>
                <a:cs typeface="Arial" panose="020B0604020202020204" pitchFamily="34" charset="0"/>
              </a:rPr>
            </a:br>
            <a:r>
              <a:rPr lang="tr-TR" sz="4400" b="1" dirty="0">
                <a:solidFill>
                  <a:schemeClr val="bg2">
                    <a:lumMod val="10000"/>
                  </a:schemeClr>
                </a:solidFill>
                <a:latin typeface="+mn-lt"/>
                <a:cs typeface="Arial" panose="020B0604020202020204" pitchFamily="34" charset="0"/>
              </a:rPr>
              <a:t>TEŞEKKÜRLER</a:t>
            </a: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15782"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Ticaret ve Sanayi Odası</a:t>
            </a:r>
          </a:p>
          <a:p>
            <a:pPr algn="r"/>
            <a:r>
              <a:rPr lang="tr-TR" sz="1800" b="1" dirty="0">
                <a:solidFill>
                  <a:schemeClr val="bg2">
                    <a:lumMod val="10000"/>
                  </a:schemeClr>
                </a:solidFill>
                <a:latin typeface="+mn-lt"/>
                <a:cs typeface="Arial" panose="020B0604020202020204" pitchFamily="34" charset="0"/>
              </a:rPr>
              <a:t>Dış ilişkiler Birimi</a:t>
            </a:r>
          </a:p>
          <a:p>
            <a:pPr algn="r"/>
            <a:r>
              <a:rPr lang="tr-TR" sz="1800" b="1" dirty="0">
                <a:solidFill>
                  <a:schemeClr val="bg2">
                    <a:lumMod val="10000"/>
                  </a:schemeClr>
                </a:solidFill>
                <a:latin typeface="+mn-lt"/>
                <a:cs typeface="Arial" panose="020B0604020202020204" pitchFamily="34" charset="0"/>
              </a:rPr>
              <a:t>Çerkezköy, Tekirdağ / eylül-2025</a:t>
            </a: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988424"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pic>
        <p:nvPicPr>
          <p:cNvPr id="6" name="Resim 5">
            <a:extLst>
              <a:ext uri="{FF2B5EF4-FFF2-40B4-BE49-F238E27FC236}">
                <a16:creationId xmlns:a16="http://schemas.microsoft.com/office/drawing/2014/main" id="{026C3F59-0CAF-D807-549C-D2DC4360C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115" y="357987"/>
            <a:ext cx="4222968" cy="2603256"/>
          </a:xfrm>
          <a:prstGeom prst="rect">
            <a:avLst/>
          </a:prstGeom>
        </p:spPr>
      </p:pic>
    </p:spTree>
    <p:extLst>
      <p:ext uri="{BB962C8B-B14F-4D97-AF65-F5344CB8AC3E}">
        <p14:creationId xmlns:p14="http://schemas.microsoft.com/office/powerpoint/2010/main" val="1084908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897383"/>
            <a:ext cx="8608736" cy="4278130"/>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i="1" dirty="0">
                <a:solidFill>
                  <a:schemeClr val="accent2">
                    <a:lumMod val="90000"/>
                    <a:lumOff val="10000"/>
                  </a:schemeClr>
                </a:solidFill>
              </a:rPr>
              <a:t>ÇEF 2025; Üretim, Bölgesel Tedarik, İşbirliği, Sanayi ve Tedarik Zinciri temasıyla 10 -12 Eylül 2025 tarihlerinde </a:t>
            </a:r>
            <a:r>
              <a:rPr lang="tr-TR" b="1" i="1" dirty="0">
                <a:solidFill>
                  <a:schemeClr val="accent2"/>
                </a:solidFill>
              </a:rPr>
              <a:t>129 firma ve 17 kurum olmak üzere toplamda 145 katılımcı ile</a:t>
            </a:r>
            <a:r>
              <a:rPr lang="tr-TR" i="1" dirty="0">
                <a:solidFill>
                  <a:schemeClr val="accent2"/>
                </a:solidFill>
              </a:rPr>
              <a:t> </a:t>
            </a:r>
            <a:r>
              <a:rPr lang="tr-TR" i="1" dirty="0">
                <a:solidFill>
                  <a:schemeClr val="accent2">
                    <a:lumMod val="90000"/>
                    <a:lumOff val="10000"/>
                  </a:schemeClr>
                </a:solidFill>
              </a:rPr>
              <a:t>gerçekleşmiştir.</a:t>
            </a:r>
          </a:p>
          <a:p>
            <a:pPr marL="45714" lvl="1" indent="0">
              <a:lnSpc>
                <a:spcPct val="150000"/>
              </a:lnSpc>
              <a:spcBef>
                <a:spcPts val="600"/>
              </a:spcBef>
              <a:spcAft>
                <a:spcPts val="1200"/>
              </a:spcAft>
              <a:buNone/>
            </a:pPr>
            <a:r>
              <a:rPr lang="tr-TR" i="1" dirty="0">
                <a:solidFill>
                  <a:schemeClr val="accent2">
                    <a:lumMod val="90000"/>
                    <a:lumOff val="10000"/>
                  </a:schemeClr>
                </a:solidFill>
              </a:rPr>
              <a:t>Fuarda kullanılan alan </a:t>
            </a:r>
            <a:r>
              <a:rPr lang="tr-TR" b="1" i="1" dirty="0">
                <a:solidFill>
                  <a:schemeClr val="tx1">
                    <a:lumMod val="10000"/>
                  </a:schemeClr>
                </a:solidFill>
              </a:rPr>
              <a:t>8.000 m2</a:t>
            </a:r>
            <a:r>
              <a:rPr lang="tr-TR" b="1" i="1" dirty="0">
                <a:solidFill>
                  <a:schemeClr val="accent2">
                    <a:lumMod val="90000"/>
                    <a:lumOff val="10000"/>
                  </a:schemeClr>
                </a:solidFill>
              </a:rPr>
              <a:t>’ </a:t>
            </a:r>
            <a:r>
              <a:rPr lang="tr-TR" b="1" i="1" dirty="0" err="1">
                <a:solidFill>
                  <a:schemeClr val="accent2">
                    <a:lumMod val="90000"/>
                    <a:lumOff val="10000"/>
                  </a:schemeClr>
                </a:solidFill>
              </a:rPr>
              <a:t>dir</a:t>
            </a:r>
            <a:r>
              <a:rPr lang="tr-TR" i="1" dirty="0">
                <a:solidFill>
                  <a:schemeClr val="accent2">
                    <a:lumMod val="90000"/>
                    <a:lumOff val="10000"/>
                  </a:schemeClr>
                </a:solidFill>
              </a:rPr>
              <a:t>.</a:t>
            </a:r>
          </a:p>
          <a:p>
            <a:pPr marL="45714" lvl="1" indent="0">
              <a:lnSpc>
                <a:spcPct val="150000"/>
              </a:lnSpc>
              <a:spcBef>
                <a:spcPts val="600"/>
              </a:spcBef>
              <a:spcAft>
                <a:spcPts val="1200"/>
              </a:spcAft>
              <a:buNone/>
            </a:pPr>
            <a:r>
              <a:rPr lang="tr-TR" i="1" dirty="0">
                <a:solidFill>
                  <a:schemeClr val="accent2">
                    <a:lumMod val="90000"/>
                    <a:lumOff val="10000"/>
                  </a:schemeClr>
                </a:solidFill>
              </a:rPr>
              <a:t>Fuarın ziyaretçi sayısı </a:t>
            </a:r>
            <a:r>
              <a:rPr lang="tr-TR" b="1" i="1" dirty="0">
                <a:solidFill>
                  <a:srgbClr val="000000"/>
                </a:solidFill>
              </a:rPr>
              <a:t>15000’</a:t>
            </a:r>
            <a:r>
              <a:rPr lang="tr-TR" i="1" dirty="0">
                <a:solidFill>
                  <a:srgbClr val="000000"/>
                </a:solidFill>
              </a:rPr>
              <a:t>ü</a:t>
            </a:r>
            <a:r>
              <a:rPr lang="tr-TR" i="1" dirty="0">
                <a:solidFill>
                  <a:schemeClr val="accent2">
                    <a:lumMod val="90000"/>
                    <a:lumOff val="10000"/>
                  </a:schemeClr>
                </a:solidFill>
              </a:rPr>
              <a:t>n üzerindedir.</a:t>
            </a:r>
          </a:p>
          <a:p>
            <a:pPr marL="45714" lvl="1" indent="0">
              <a:lnSpc>
                <a:spcPct val="150000"/>
              </a:lnSpc>
              <a:spcBef>
                <a:spcPts val="600"/>
              </a:spcBef>
              <a:spcAft>
                <a:spcPts val="1200"/>
              </a:spcAft>
              <a:buNone/>
            </a:pPr>
            <a:r>
              <a:rPr lang="tr-TR" i="1" dirty="0">
                <a:solidFill>
                  <a:schemeClr val="accent2">
                    <a:lumMod val="90000"/>
                    <a:lumOff val="10000"/>
                  </a:schemeClr>
                </a:solidFill>
              </a:rPr>
              <a:t>Fuarda Yapılan Canlı yayınlarda izlenme raporu sonuçlarına göre;</a:t>
            </a:r>
          </a:p>
          <a:p>
            <a:pPr marL="45714" lvl="1" indent="0">
              <a:lnSpc>
                <a:spcPct val="150000"/>
              </a:lnSpc>
              <a:spcBef>
                <a:spcPts val="600"/>
              </a:spcBef>
              <a:spcAft>
                <a:spcPts val="1200"/>
              </a:spcAft>
              <a:buNone/>
            </a:pPr>
            <a:r>
              <a:rPr lang="tr-TR" i="1" dirty="0">
                <a:solidFill>
                  <a:schemeClr val="accent2">
                    <a:lumMod val="90000"/>
                    <a:lumOff val="10000"/>
                  </a:schemeClr>
                </a:solidFill>
              </a:rPr>
              <a:t>Açılış günü </a:t>
            </a:r>
            <a:r>
              <a:rPr lang="tr-TR" b="1" i="1" dirty="0">
                <a:solidFill>
                  <a:schemeClr val="accent2"/>
                </a:solidFill>
              </a:rPr>
              <a:t>25.500</a:t>
            </a:r>
            <a:r>
              <a:rPr lang="tr-TR" b="1" i="1" dirty="0">
                <a:solidFill>
                  <a:schemeClr val="accent2">
                    <a:lumMod val="90000"/>
                    <a:lumOff val="10000"/>
                  </a:schemeClr>
                </a:solidFill>
              </a:rPr>
              <a:t> </a:t>
            </a:r>
            <a:r>
              <a:rPr lang="tr-TR" i="1" dirty="0">
                <a:solidFill>
                  <a:schemeClr val="accent2">
                    <a:lumMod val="90000"/>
                    <a:lumOff val="10000"/>
                  </a:schemeClr>
                </a:solidFill>
              </a:rPr>
              <a:t>görüntülenme, ikinci gün ödül töreninde </a:t>
            </a:r>
            <a:r>
              <a:rPr lang="tr-TR" b="1" i="1" dirty="0">
                <a:solidFill>
                  <a:schemeClr val="accent2"/>
                </a:solidFill>
              </a:rPr>
              <a:t>18.100 </a:t>
            </a:r>
            <a:r>
              <a:rPr lang="tr-TR" i="1" dirty="0">
                <a:solidFill>
                  <a:schemeClr val="accent2">
                    <a:lumMod val="90000"/>
                    <a:lumOff val="10000"/>
                  </a:schemeClr>
                </a:solidFill>
              </a:rPr>
              <a:t>görüntülenme</a:t>
            </a:r>
          </a:p>
          <a:p>
            <a:pPr marL="45714" lvl="1" indent="0">
              <a:lnSpc>
                <a:spcPct val="150000"/>
              </a:lnSpc>
              <a:spcBef>
                <a:spcPts val="600"/>
              </a:spcBef>
              <a:spcAft>
                <a:spcPts val="1200"/>
              </a:spcAft>
              <a:buNone/>
            </a:pPr>
            <a:endParaRPr lang="tr-TR" sz="1600"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2</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İstatistiksel Verileri</a:t>
            </a:r>
          </a:p>
          <a:p>
            <a:pPr marL="0" indent="0">
              <a:buFont typeface="Calibri" panose="020F0502020204030204" pitchFamily="34" charset="0"/>
              <a:buNone/>
            </a:pPr>
            <a:endParaRPr lang="tr-TR" sz="1800" dirty="0">
              <a:solidFill>
                <a:schemeClr val="accent1"/>
              </a:solidFill>
            </a:endParaRPr>
          </a:p>
        </p:txBody>
      </p:sp>
      <p:pic>
        <p:nvPicPr>
          <p:cNvPr id="6" name="Resim 5">
            <a:extLst>
              <a:ext uri="{FF2B5EF4-FFF2-40B4-BE49-F238E27FC236}">
                <a16:creationId xmlns:a16="http://schemas.microsoft.com/office/drawing/2014/main" id="{67A22287-F900-6811-CCDF-70B5AD32F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504" y="218532"/>
            <a:ext cx="1418734" cy="871205"/>
          </a:xfrm>
          <a:prstGeom prst="rect">
            <a:avLst/>
          </a:prstGeom>
        </p:spPr>
      </p:pic>
    </p:spTree>
    <p:extLst>
      <p:ext uri="{BB962C8B-B14F-4D97-AF65-F5344CB8AC3E}">
        <p14:creationId xmlns:p14="http://schemas.microsoft.com/office/powerpoint/2010/main" val="3771343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111280"/>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817035" y="1337483"/>
            <a:ext cx="7961206" cy="4813764"/>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50000"/>
              </a:lnSpc>
              <a:spcBef>
                <a:spcPts val="600"/>
              </a:spcBef>
              <a:spcAft>
                <a:spcPts val="1200"/>
              </a:spcAft>
              <a:buNone/>
            </a:pPr>
            <a:r>
              <a:rPr lang="tr-TR" b="0" i="0" dirty="0">
                <a:solidFill>
                  <a:srgbClr val="000000"/>
                </a:solidFill>
                <a:effectLst/>
              </a:rPr>
              <a:t>Düzenlenmeye Başladığı Günden Bu Yana Bölge Ticaretinin Kilometre Taşı Haline Gelen Çerkezköy Endüstriyel Fuarı’na </a:t>
            </a:r>
            <a:r>
              <a:rPr lang="tr-TR" dirty="0">
                <a:solidFill>
                  <a:srgbClr val="000000"/>
                </a:solidFill>
              </a:rPr>
              <a:t>Tekirdağ Valisi Recep Soytürk, Türkiye Odalar ve Borsalar Birliği Başkanı M. Rıfat </a:t>
            </a:r>
            <a:r>
              <a:rPr lang="tr-TR" dirty="0" err="1">
                <a:solidFill>
                  <a:srgbClr val="000000"/>
                </a:solidFill>
              </a:rPr>
              <a:t>Hisarcıklıoğlu</a:t>
            </a:r>
            <a:r>
              <a:rPr lang="tr-TR" dirty="0">
                <a:solidFill>
                  <a:srgbClr val="000000"/>
                </a:solidFill>
              </a:rPr>
              <a:t> ve Trakya Oda Borsa Başkanları, Tekirdağ Milletvekillerimiz Nurten Yontar, İlhami Özcan Aygun, Cem Avşar, Gökhan Diktaş, Tekirdağ Emniyet Müdürü Ahmet Metin Turanlı, Tekirdağ İl Jandarma Alay Komutanı Kıdemli Albay Ali Güngör, Çerkezköy Kaymakamı Nazmi Günlü, Kapaklı Kaymakamı Mustafa Gürdal, Saray Kaymakamı Refik Özsoy, Çerkezköy Cumhuriyet Başsavcısı Cihat Yılmaz, Çerkezköy Belediye Başkanı Vahap Akay, Kapaklı Belediye Başkanı Mustafa Çetin, Saray Belediye Başkanı Abdül </a:t>
            </a:r>
            <a:r>
              <a:rPr lang="tr-TR" dirty="0" err="1">
                <a:solidFill>
                  <a:srgbClr val="000000"/>
                </a:solidFill>
              </a:rPr>
              <a:t>Taşyasan</a:t>
            </a:r>
            <a:r>
              <a:rPr lang="tr-TR" dirty="0">
                <a:solidFill>
                  <a:srgbClr val="000000"/>
                </a:solidFill>
              </a:rPr>
              <a:t>, Çerkezköy Organize Sanayi Bölgesi Yönetim Kurulu Başkanı Eyüp </a:t>
            </a:r>
            <a:r>
              <a:rPr lang="tr-TR" dirty="0" err="1">
                <a:solidFill>
                  <a:srgbClr val="000000"/>
                </a:solidFill>
              </a:rPr>
              <a:t>Sözdinler</a:t>
            </a:r>
            <a:r>
              <a:rPr lang="tr-TR" dirty="0">
                <a:solidFill>
                  <a:srgbClr val="000000"/>
                </a:solidFill>
              </a:rPr>
              <a:t>, Saha İstanbul Genel Sekreteri Levent Kerim Uça, iş insanları, siyasi parti temsilcileri, oda ve STK temsilcileri katıldı.</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79874" y="1012287"/>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Açılışı</a:t>
            </a:r>
            <a:endParaRPr lang="tr-TR" sz="1800" dirty="0">
              <a:solidFill>
                <a:schemeClr val="accent1"/>
              </a:solidFill>
            </a:endParaRPr>
          </a:p>
        </p:txBody>
      </p:sp>
      <p:pic>
        <p:nvPicPr>
          <p:cNvPr id="6" name="Resim 5">
            <a:extLst>
              <a:ext uri="{FF2B5EF4-FFF2-40B4-BE49-F238E27FC236}">
                <a16:creationId xmlns:a16="http://schemas.microsoft.com/office/drawing/2014/main" id="{2A607ACA-4679-FF0F-B2B3-85ED656DF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spTree>
    <p:extLst>
      <p:ext uri="{BB962C8B-B14F-4D97-AF65-F5344CB8AC3E}">
        <p14:creationId xmlns:p14="http://schemas.microsoft.com/office/powerpoint/2010/main" val="6032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111280"/>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79874" y="1012287"/>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Endüstriyel Fuarı Açılışı</a:t>
            </a:r>
            <a:endParaRPr lang="tr-TR" sz="1800" dirty="0">
              <a:solidFill>
                <a:schemeClr val="accent1"/>
              </a:solidFill>
            </a:endParaRPr>
          </a:p>
        </p:txBody>
      </p:sp>
      <p:pic>
        <p:nvPicPr>
          <p:cNvPr id="6" name="Resim 5">
            <a:extLst>
              <a:ext uri="{FF2B5EF4-FFF2-40B4-BE49-F238E27FC236}">
                <a16:creationId xmlns:a16="http://schemas.microsoft.com/office/drawing/2014/main" id="{2A607ACA-4679-FF0F-B2B3-85ED656DF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4" name="Resim 3"/>
          <p:cNvPicPr>
            <a:picLocks noChangeAspect="1"/>
          </p:cNvPicPr>
          <p:nvPr/>
        </p:nvPicPr>
        <p:blipFill>
          <a:blip r:embed="rId5"/>
          <a:stretch>
            <a:fillRect/>
          </a:stretch>
        </p:blipFill>
        <p:spPr>
          <a:xfrm>
            <a:off x="781361" y="2724805"/>
            <a:ext cx="4135226" cy="3150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sim 1"/>
          <p:cNvPicPr>
            <a:picLocks noChangeAspect="1"/>
          </p:cNvPicPr>
          <p:nvPr/>
        </p:nvPicPr>
        <p:blipFill>
          <a:blip r:embed="rId6"/>
          <a:stretch>
            <a:fillRect/>
          </a:stretch>
        </p:blipFill>
        <p:spPr>
          <a:xfrm>
            <a:off x="5205969" y="2633365"/>
            <a:ext cx="3708269" cy="3241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ikdörtgen 6"/>
          <p:cNvSpPr/>
          <p:nvPr/>
        </p:nvSpPr>
        <p:spPr>
          <a:xfrm>
            <a:off x="560104" y="1710035"/>
            <a:ext cx="8419304" cy="923330"/>
          </a:xfrm>
          <a:prstGeom prst="rect">
            <a:avLst/>
          </a:prstGeom>
        </p:spPr>
        <p:txBody>
          <a:bodyPr wrap="square">
            <a:spAutoFit/>
          </a:bodyPr>
          <a:lstStyle/>
          <a:p>
            <a:r>
              <a:rPr lang="tr-TR" dirty="0">
                <a:solidFill>
                  <a:srgbClr val="000000"/>
                </a:solidFill>
              </a:rPr>
              <a:t>Çerkezköy Ticaret ve Sanayi Odası (ÇTSO) ve Çerkezköy Belediyesi işbirliği ile bu yıl 9’uncusu gerçekleştirilen Çerkezköy Endüstriyel Fuarı (ÇEF 2025), düzenlenen törenle açıldı.</a:t>
            </a:r>
            <a:endParaRPr lang="tr-TR" dirty="0"/>
          </a:p>
        </p:txBody>
      </p:sp>
    </p:spTree>
    <p:extLst>
      <p:ext uri="{BB962C8B-B14F-4D97-AF65-F5344CB8AC3E}">
        <p14:creationId xmlns:p14="http://schemas.microsoft.com/office/powerpoint/2010/main" val="1986664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8718" y="228056"/>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597229" y="1594289"/>
            <a:ext cx="9261194" cy="861634"/>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Saha İstanbul Genel Sekreteri Levent Kerim Uça ile ÇTSO Yönetim Kurulu Başkanı Çetin katılımları ile işbirliği protokolü imzalandı.</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5</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54582" y="1184041"/>
            <a:ext cx="9026381"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Saha İstanbul ile Çerkezköy Ticaret ve Sanayi işbirliği protokolü </a:t>
            </a:r>
          </a:p>
        </p:txBody>
      </p:sp>
      <p:pic>
        <p:nvPicPr>
          <p:cNvPr id="4" name="Resim 3">
            <a:extLst>
              <a:ext uri="{FF2B5EF4-FFF2-40B4-BE49-F238E27FC236}">
                <a16:creationId xmlns:a16="http://schemas.microsoft.com/office/drawing/2014/main" id="{A315D399-276B-7F19-9A1A-F1CE254C0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5"/>
          <a:srcRect l="1590" t="489" r="1449"/>
          <a:stretch>
            <a:fillRect/>
          </a:stretch>
        </p:blipFill>
        <p:spPr>
          <a:xfrm>
            <a:off x="1459522" y="2455923"/>
            <a:ext cx="7454716" cy="3779751"/>
          </a:xfrm>
          <a:prstGeom prst="rect">
            <a:avLst/>
          </a:prstGeom>
          <a:ln>
            <a:noFill/>
          </a:ln>
          <a:effectLst>
            <a:softEdge rad="112500"/>
          </a:effectLst>
        </p:spPr>
      </p:pic>
    </p:spTree>
    <p:extLst>
      <p:ext uri="{BB962C8B-B14F-4D97-AF65-F5344CB8AC3E}">
        <p14:creationId xmlns:p14="http://schemas.microsoft.com/office/powerpoint/2010/main" val="129397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7311" y="248208"/>
            <a:ext cx="8324607" cy="961385"/>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435837" y="2096418"/>
            <a:ext cx="3505227" cy="3872753"/>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Savunma sanayimizin öncü firmaları ASELSAN, Roketsan, </a:t>
            </a:r>
            <a:r>
              <a:rPr lang="tr-TR" dirty="0" err="1">
                <a:solidFill>
                  <a:schemeClr val="accent2">
                    <a:lumMod val="90000"/>
                    <a:lumOff val="10000"/>
                  </a:schemeClr>
                </a:solidFill>
              </a:rPr>
              <a:t>Baykar</a:t>
            </a:r>
            <a:r>
              <a:rPr lang="tr-TR" dirty="0">
                <a:solidFill>
                  <a:schemeClr val="accent2">
                    <a:lumMod val="90000"/>
                    <a:lumOff val="10000"/>
                  </a:schemeClr>
                </a:solidFill>
              </a:rPr>
              <a:t>, </a:t>
            </a:r>
            <a:r>
              <a:rPr lang="tr-TR" dirty="0" err="1">
                <a:solidFill>
                  <a:schemeClr val="accent2">
                    <a:lumMod val="90000"/>
                    <a:lumOff val="10000"/>
                  </a:schemeClr>
                </a:solidFill>
              </a:rPr>
              <a:t>Aspilsan</a:t>
            </a:r>
            <a:r>
              <a:rPr lang="tr-TR" dirty="0">
                <a:solidFill>
                  <a:schemeClr val="accent2">
                    <a:lumMod val="90000"/>
                    <a:lumOff val="10000"/>
                  </a:schemeClr>
                </a:solidFill>
              </a:rPr>
              <a:t>, MKE, STM, </a:t>
            </a:r>
            <a:r>
              <a:rPr lang="tr-TR" dirty="0" err="1">
                <a:solidFill>
                  <a:schemeClr val="accent2">
                    <a:lumMod val="90000"/>
                    <a:lumOff val="10000"/>
                  </a:schemeClr>
                </a:solidFill>
              </a:rPr>
              <a:t>Asfat</a:t>
            </a:r>
            <a:r>
              <a:rPr lang="tr-TR" dirty="0">
                <a:solidFill>
                  <a:schemeClr val="accent2">
                    <a:lumMod val="90000"/>
                    <a:lumOff val="10000"/>
                  </a:schemeClr>
                </a:solidFill>
              </a:rPr>
              <a:t> ve </a:t>
            </a:r>
            <a:r>
              <a:rPr lang="tr-TR" dirty="0" err="1">
                <a:solidFill>
                  <a:schemeClr val="accent2">
                    <a:lumMod val="90000"/>
                    <a:lumOff val="10000"/>
                  </a:schemeClr>
                </a:solidFill>
              </a:rPr>
              <a:t>Tusaş</a:t>
            </a:r>
            <a:r>
              <a:rPr lang="tr-TR" dirty="0">
                <a:solidFill>
                  <a:schemeClr val="accent2">
                    <a:lumMod val="90000"/>
                    <a:lumOff val="10000"/>
                  </a:schemeClr>
                </a:solidFill>
              </a:rPr>
              <a:t>, ÇEF2025 Fuar alanımızda katılımcı firmalarımız ile bir araya geldi</a:t>
            </a:r>
            <a:r>
              <a:rPr lang="tr-TR" i="1" dirty="0">
                <a:solidFill>
                  <a:schemeClr val="accent2">
                    <a:lumMod val="90000"/>
                    <a:lumOff val="10000"/>
                  </a:schemeClr>
                </a:solidFill>
              </a:rPr>
              <a:t>. </a:t>
            </a:r>
            <a:r>
              <a:rPr lang="tr-TR" dirty="0">
                <a:solidFill>
                  <a:schemeClr val="accent2">
                    <a:lumMod val="90000"/>
                    <a:lumOff val="10000"/>
                  </a:schemeClr>
                </a:solidFill>
              </a:rPr>
              <a:t>Etkinlikte 7 ana yüklenici firma ile 117 potansiyel firmanın katılımıyla toplam 324 B2B görüşmesi gerçekleştirildi.</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6</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507311" y="1263477"/>
            <a:ext cx="8580653" cy="7550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Saha İstanbul ile Çerkezköy Ticaret ve Sanayi Odası iş birliğinde B2B ve Tedarikçi Günü görüşmeleri</a:t>
            </a:r>
          </a:p>
          <a:p>
            <a:pPr marL="45714" lvl="1" indent="0" algn="ctr">
              <a:lnSpc>
                <a:spcPct val="150000"/>
              </a:lnSpc>
              <a:spcBef>
                <a:spcPts val="600"/>
              </a:spcBef>
              <a:spcAft>
                <a:spcPts val="1200"/>
              </a:spcAft>
              <a:buNone/>
            </a:pPr>
            <a:endParaRPr lang="tr-TR" i="1" dirty="0">
              <a:solidFill>
                <a:schemeClr val="accent2">
                  <a:lumMod val="90000"/>
                  <a:lumOff val="10000"/>
                </a:schemeClr>
              </a:solidFill>
            </a:endParaRPr>
          </a:p>
          <a:p>
            <a:pPr marL="45714" lvl="1" indent="0" algn="ctr">
              <a:lnSpc>
                <a:spcPct val="150000"/>
              </a:lnSpc>
              <a:spcBef>
                <a:spcPts val="600"/>
              </a:spcBef>
              <a:spcAft>
                <a:spcPts val="1200"/>
              </a:spcAft>
              <a:buNone/>
            </a:pPr>
            <a:endParaRPr lang="tr-TR" i="1" dirty="0">
              <a:solidFill>
                <a:schemeClr val="accent2">
                  <a:lumMod val="90000"/>
                  <a:lumOff val="10000"/>
                </a:schemeClr>
              </a:solidFill>
            </a:endParaRPr>
          </a:p>
        </p:txBody>
      </p:sp>
      <p:pic>
        <p:nvPicPr>
          <p:cNvPr id="4" name="Resim 3">
            <a:extLst>
              <a:ext uri="{FF2B5EF4-FFF2-40B4-BE49-F238E27FC236}">
                <a16:creationId xmlns:a16="http://schemas.microsoft.com/office/drawing/2014/main" id="{13D2F4C8-2211-EF46-1890-D9F753328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9" name="Resim 8">
            <a:extLst>
              <a:ext uri="{FF2B5EF4-FFF2-40B4-BE49-F238E27FC236}">
                <a16:creationId xmlns:a16="http://schemas.microsoft.com/office/drawing/2014/main" id="{70FB1B3D-CFE9-1C50-1B16-AF99FFF96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5111" y="2096418"/>
            <a:ext cx="5533311" cy="38325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6135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674" y="246692"/>
            <a:ext cx="8134956"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434673" y="1619840"/>
            <a:ext cx="8397245" cy="897911"/>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Fuarımızın ikinci gününde Türkiye Odalar ve Borsalar Birliği Başkanımız Sayın M. </a:t>
            </a:r>
            <a:r>
              <a:rPr lang="tr-TR" dirty="0" err="1">
                <a:solidFill>
                  <a:schemeClr val="accent2">
                    <a:lumMod val="90000"/>
                    <a:lumOff val="10000"/>
                  </a:schemeClr>
                </a:solidFill>
              </a:rPr>
              <a:t>Rifat</a:t>
            </a:r>
            <a:r>
              <a:rPr lang="tr-TR" dirty="0">
                <a:solidFill>
                  <a:schemeClr val="accent2">
                    <a:lumMod val="90000"/>
                    <a:lumOff val="10000"/>
                  </a:schemeClr>
                </a:solidFill>
              </a:rPr>
              <a:t> </a:t>
            </a:r>
            <a:r>
              <a:rPr lang="tr-TR" dirty="0" err="1">
                <a:solidFill>
                  <a:schemeClr val="accent2">
                    <a:lumMod val="90000"/>
                    <a:lumOff val="10000"/>
                  </a:schemeClr>
                </a:solidFill>
              </a:rPr>
              <a:t>Hisarcıklıoğlu</a:t>
            </a:r>
            <a:r>
              <a:rPr lang="tr-TR" dirty="0">
                <a:solidFill>
                  <a:schemeClr val="accent2">
                    <a:lumMod val="90000"/>
                    <a:lumOff val="10000"/>
                  </a:schemeClr>
                </a:solidFill>
              </a:rPr>
              <a:t> ÇEF 2025’te üyelerimizle buluştu.</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7</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435838" y="1184041"/>
            <a:ext cx="9245125" cy="31076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TOBB Başkanımız M. </a:t>
            </a:r>
            <a:r>
              <a:rPr lang="tr-TR" sz="2400" b="1" dirty="0" err="1">
                <a:solidFill>
                  <a:schemeClr val="accent1"/>
                </a:solidFill>
              </a:rPr>
              <a:t>Rifat</a:t>
            </a:r>
            <a:r>
              <a:rPr lang="tr-TR" sz="2400" b="1" dirty="0">
                <a:solidFill>
                  <a:schemeClr val="accent1"/>
                </a:solidFill>
              </a:rPr>
              <a:t> </a:t>
            </a:r>
            <a:r>
              <a:rPr lang="tr-TR" sz="2400" b="1" dirty="0" err="1">
                <a:solidFill>
                  <a:schemeClr val="accent1"/>
                </a:solidFill>
              </a:rPr>
              <a:t>Hisarcıklıoğlu</a:t>
            </a:r>
            <a:endParaRPr lang="tr-TR" sz="1800" dirty="0">
              <a:solidFill>
                <a:schemeClr val="accent1"/>
              </a:solidFill>
            </a:endParaRPr>
          </a:p>
        </p:txBody>
      </p:sp>
      <p:pic>
        <p:nvPicPr>
          <p:cNvPr id="4" name="Resim 3">
            <a:extLst>
              <a:ext uri="{FF2B5EF4-FFF2-40B4-BE49-F238E27FC236}">
                <a16:creationId xmlns:a16="http://schemas.microsoft.com/office/drawing/2014/main" id="{A315D399-276B-7F19-9A1A-F1CE254C0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7" name="Resim 6"/>
          <p:cNvPicPr>
            <a:picLocks noChangeAspect="1"/>
          </p:cNvPicPr>
          <p:nvPr/>
        </p:nvPicPr>
        <p:blipFill>
          <a:blip r:embed="rId5"/>
          <a:stretch>
            <a:fillRect/>
          </a:stretch>
        </p:blipFill>
        <p:spPr>
          <a:xfrm>
            <a:off x="5008696" y="2828520"/>
            <a:ext cx="4061445" cy="2728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Resim 8">
            <a:extLst>
              <a:ext uri="{FF2B5EF4-FFF2-40B4-BE49-F238E27FC236}">
                <a16:creationId xmlns:a16="http://schemas.microsoft.com/office/drawing/2014/main" id="{43B8F862-85E7-6A6A-D753-0B809FFE1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007" y="2828520"/>
            <a:ext cx="4416873" cy="2728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28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174614"/>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637866"/>
            <a:ext cx="8233199" cy="1307223"/>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TOBB Başkanımızın Sayın M. </a:t>
            </a:r>
            <a:r>
              <a:rPr lang="tr-TR" dirty="0" err="1">
                <a:solidFill>
                  <a:schemeClr val="accent2">
                    <a:lumMod val="90000"/>
                    <a:lumOff val="10000"/>
                  </a:schemeClr>
                </a:solidFill>
              </a:rPr>
              <a:t>Rifat</a:t>
            </a:r>
            <a:r>
              <a:rPr lang="tr-TR" dirty="0">
                <a:solidFill>
                  <a:schemeClr val="accent2">
                    <a:lumMod val="90000"/>
                    <a:lumOff val="10000"/>
                  </a:schemeClr>
                </a:solidFill>
              </a:rPr>
              <a:t> </a:t>
            </a:r>
            <a:r>
              <a:rPr lang="tr-TR" dirty="0" err="1">
                <a:solidFill>
                  <a:schemeClr val="accent2">
                    <a:lumMod val="90000"/>
                    <a:lumOff val="10000"/>
                  </a:schemeClr>
                </a:solidFill>
              </a:rPr>
              <a:t>Hisarcıklıoğlu</a:t>
            </a:r>
            <a:r>
              <a:rPr lang="tr-TR" dirty="0">
                <a:solidFill>
                  <a:schemeClr val="accent2">
                    <a:lumMod val="90000"/>
                    <a:lumOff val="10000"/>
                  </a:schemeClr>
                </a:solidFill>
              </a:rPr>
              <a:t> katılımları ile Türkiye İhracatçılar Meclisi ilk 1000 İçerisinde yer alan Çerkezköy TSO üyesi </a:t>
            </a:r>
            <a:r>
              <a:rPr lang="tr-TR" b="1" dirty="0">
                <a:solidFill>
                  <a:schemeClr val="accent2">
                    <a:lumMod val="90000"/>
                    <a:lumOff val="10000"/>
                  </a:schemeClr>
                </a:solidFill>
              </a:rPr>
              <a:t>32</a:t>
            </a:r>
            <a:r>
              <a:rPr lang="tr-TR" dirty="0">
                <a:solidFill>
                  <a:schemeClr val="accent2">
                    <a:lumMod val="90000"/>
                    <a:lumOff val="10000"/>
                  </a:schemeClr>
                </a:solidFill>
              </a:rPr>
              <a:t> firmamıza “</a:t>
            </a:r>
            <a:r>
              <a:rPr lang="tr-TR" b="1" dirty="0">
                <a:solidFill>
                  <a:schemeClr val="accent2">
                    <a:lumMod val="90000"/>
                    <a:lumOff val="10000"/>
                  </a:schemeClr>
                </a:solidFill>
              </a:rPr>
              <a:t>İhracatın Yıldızları</a:t>
            </a:r>
            <a:r>
              <a:rPr lang="tr-TR" dirty="0">
                <a:solidFill>
                  <a:schemeClr val="accent2">
                    <a:lumMod val="90000"/>
                    <a:lumOff val="10000"/>
                  </a:schemeClr>
                </a:solidFill>
              </a:rPr>
              <a:t>” ödülü takdim edildi.</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8</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209593"/>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Türkiye İhracatçılar Meclisi Ödül Töreni	</a:t>
            </a:r>
            <a:endParaRPr lang="tr-TR" sz="1800" dirty="0">
              <a:solidFill>
                <a:schemeClr val="accent1"/>
              </a:solidFill>
            </a:endParaRPr>
          </a:p>
        </p:txBody>
      </p:sp>
      <p:pic>
        <p:nvPicPr>
          <p:cNvPr id="4" name="Resim 3">
            <a:extLst>
              <a:ext uri="{FF2B5EF4-FFF2-40B4-BE49-F238E27FC236}">
                <a16:creationId xmlns:a16="http://schemas.microsoft.com/office/drawing/2014/main" id="{B43B4812-3356-8AC0-B018-E996D79BE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6" name="Resim 5"/>
          <p:cNvPicPr>
            <a:picLocks noChangeAspect="1"/>
          </p:cNvPicPr>
          <p:nvPr/>
        </p:nvPicPr>
        <p:blipFill>
          <a:blip r:embed="rId5"/>
          <a:stretch>
            <a:fillRect/>
          </a:stretch>
        </p:blipFill>
        <p:spPr>
          <a:xfrm>
            <a:off x="748066" y="3136058"/>
            <a:ext cx="3930361" cy="307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p:cNvPicPr>
            <a:picLocks noChangeAspect="1"/>
          </p:cNvPicPr>
          <p:nvPr/>
        </p:nvPicPr>
        <p:blipFill>
          <a:blip r:embed="rId6"/>
          <a:stretch>
            <a:fillRect/>
          </a:stretch>
        </p:blipFill>
        <p:spPr>
          <a:xfrm>
            <a:off x="5149582" y="3136059"/>
            <a:ext cx="4343400" cy="3075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5541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ÇEF 2025</a:t>
            </a:r>
          </a:p>
        </p:txBody>
      </p:sp>
      <p:sp>
        <p:nvSpPr>
          <p:cNvPr id="2" name="Content Placeholder 1"/>
          <p:cNvSpPr>
            <a:spLocks noGrp="1"/>
          </p:cNvSpPr>
          <p:nvPr>
            <p:ph idx="1"/>
          </p:nvPr>
        </p:nvSpPr>
        <p:spPr>
          <a:xfrm>
            <a:off x="681038" y="1741313"/>
            <a:ext cx="8700706" cy="1245791"/>
          </a:xfrm>
        </p:spPr>
        <p:style>
          <a:lnRef idx="2">
            <a:schemeClr val="dk1"/>
          </a:lnRef>
          <a:fillRef idx="1">
            <a:schemeClr val="lt1"/>
          </a:fillRef>
          <a:effectRef idx="0">
            <a:schemeClr val="dk1"/>
          </a:effectRef>
          <a:fontRef idx="minor">
            <a:schemeClr val="dk1"/>
          </a:fontRef>
        </p:style>
        <p:txBody>
          <a:bodyPr>
            <a:noAutofit/>
          </a:bodyPr>
          <a:lstStyle/>
          <a:p>
            <a:pPr marL="45714" lvl="1" indent="0">
              <a:lnSpc>
                <a:spcPct val="150000"/>
              </a:lnSpc>
              <a:spcBef>
                <a:spcPts val="600"/>
              </a:spcBef>
              <a:spcAft>
                <a:spcPts val="1200"/>
              </a:spcAft>
              <a:buNone/>
            </a:pPr>
            <a:r>
              <a:rPr lang="tr-TR" dirty="0">
                <a:solidFill>
                  <a:schemeClr val="accent2">
                    <a:lumMod val="90000"/>
                    <a:lumOff val="10000"/>
                  </a:schemeClr>
                </a:solidFill>
              </a:rPr>
              <a:t>Çerkezköy Endüstriyel Fuarı kapsamında Türk Böbrek Vakfı, sağlıklı yaşam ve böbrek sağlığı konusunda bilgilendirici bir sunum gerçekleştirdi. Katılımcılar, toplum sağlığının korunmasına yönelik önemli farkındalık mesajlarıyla buluştu</a:t>
            </a: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9</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3594619" cy="365125"/>
          </a:xfrm>
        </p:spPr>
        <p:txBody>
          <a:bodyPr/>
          <a:lstStyle/>
          <a:p>
            <a:r>
              <a:rPr lang="tr-TR" sz="1200" b="1" dirty="0">
                <a:solidFill>
                  <a:schemeClr val="accent1"/>
                </a:solidFill>
                <a:latin typeface="Helv"/>
                <a:cs typeface="Arial" panose="020B0604020202020204" pitchFamily="34" charset="0"/>
              </a:rPr>
              <a:t>ÇERKEZKÖY TİCARET VE SANAYİ ODASI</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23732" y="1230543"/>
            <a:ext cx="6814466"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Türk Böbrek Vakfı’ndan Farkındalık Sunumu</a:t>
            </a:r>
            <a:endParaRPr lang="tr-TR" sz="1800" dirty="0">
              <a:solidFill>
                <a:schemeClr val="accent1"/>
              </a:solidFill>
            </a:endParaRPr>
          </a:p>
        </p:txBody>
      </p:sp>
      <p:pic>
        <p:nvPicPr>
          <p:cNvPr id="4" name="Resim 3">
            <a:extLst>
              <a:ext uri="{FF2B5EF4-FFF2-40B4-BE49-F238E27FC236}">
                <a16:creationId xmlns:a16="http://schemas.microsoft.com/office/drawing/2014/main" id="{13D2F4C8-2211-EF46-1890-D9F753328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61" y="232709"/>
            <a:ext cx="1532777" cy="937350"/>
          </a:xfrm>
          <a:prstGeom prst="rect">
            <a:avLst/>
          </a:prstGeom>
        </p:spPr>
      </p:pic>
      <p:pic>
        <p:nvPicPr>
          <p:cNvPr id="8" name="Resim 7"/>
          <p:cNvPicPr>
            <a:picLocks noChangeAspect="1"/>
          </p:cNvPicPr>
          <p:nvPr/>
        </p:nvPicPr>
        <p:blipFill>
          <a:blip r:embed="rId5"/>
          <a:stretch>
            <a:fillRect/>
          </a:stretch>
        </p:blipFill>
        <p:spPr>
          <a:xfrm>
            <a:off x="681038" y="3144238"/>
            <a:ext cx="3836213" cy="2824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p:cNvPicPr>
            <a:picLocks noChangeAspect="1"/>
          </p:cNvPicPr>
          <p:nvPr/>
        </p:nvPicPr>
        <p:blipFill>
          <a:blip r:embed="rId6"/>
          <a:stretch>
            <a:fillRect/>
          </a:stretch>
        </p:blipFill>
        <p:spPr>
          <a:xfrm>
            <a:off x="4969133" y="3098518"/>
            <a:ext cx="3945104" cy="291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5100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Geçmişe bakış">
  <a:themeElements>
    <a:clrScheme name="Özel 7">
      <a:dk1>
        <a:srgbClr val="E7E6E6"/>
      </a:dk1>
      <a:lt1>
        <a:sysClr val="window" lastClr="FFFFFF"/>
      </a:lt1>
      <a:dk2>
        <a:srgbClr val="D7AED3"/>
      </a:dk2>
      <a:lt2>
        <a:srgbClr val="E7E6E6"/>
      </a:lt2>
      <a:accent1>
        <a:srgbClr val="FFC000"/>
      </a:accent1>
      <a:accent2>
        <a:srgbClr val="171616"/>
      </a:accent2>
      <a:accent3>
        <a:srgbClr val="FFFF66"/>
      </a:accent3>
      <a:accent4>
        <a:srgbClr val="FFFF00"/>
      </a:accent4>
      <a:accent5>
        <a:srgbClr val="CCCC00"/>
      </a:accent5>
      <a:accent6>
        <a:srgbClr val="808000"/>
      </a:accent6>
      <a:hlink>
        <a:srgbClr val="666633"/>
      </a:hlink>
      <a:folHlink>
        <a:srgbClr val="33330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63AA760-FEA7-44E2-BB85-0893DB8CD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857</Words>
  <Application>Microsoft Office PowerPoint</Application>
  <PresentationFormat>A4 Kağıt (210x297 mm)</PresentationFormat>
  <Paragraphs>115</Paragraphs>
  <Slides>18</Slides>
  <Notes>2</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18</vt:i4>
      </vt:variant>
    </vt:vector>
  </HeadingPairs>
  <TitlesOfParts>
    <vt:vector size="27" baseType="lpstr">
      <vt:lpstr>Arial</vt:lpstr>
      <vt:lpstr>Calibri</vt:lpstr>
      <vt:lpstr>Calibri Light</vt:lpstr>
      <vt:lpstr>Century Gothic</vt:lpstr>
      <vt:lpstr>Helv</vt:lpstr>
      <vt:lpstr>Verdana</vt:lpstr>
      <vt:lpstr>Wingdings</vt:lpstr>
      <vt:lpstr>Geçmişe bakış</vt:lpstr>
      <vt:lpstr>Acrobat Document</vt:lpstr>
      <vt:lpstr>  ÇERKEZKÖY ENDÜSTRİYEL FUARI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ÇEF 2025</vt:lpstr>
      <vt:lpstr>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2013-05-28T07:56:56Z</dcterms:created>
  <dcterms:modified xsi:type="dcterms:W3CDTF">2025-12-31T06:17:24Z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ies>
</file>