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8" r:id="rId2"/>
  </p:sldMasterIdLst>
  <p:notesMasterIdLst>
    <p:notesMasterId r:id="rId17"/>
  </p:notesMasterIdLst>
  <p:handoutMasterIdLst>
    <p:handoutMasterId r:id="rId18"/>
  </p:handoutMasterIdLst>
  <p:sldIdLst>
    <p:sldId id="256" r:id="rId3"/>
    <p:sldId id="397" r:id="rId4"/>
    <p:sldId id="437" r:id="rId5"/>
    <p:sldId id="463" r:id="rId6"/>
    <p:sldId id="464" r:id="rId7"/>
    <p:sldId id="469" r:id="rId8"/>
    <p:sldId id="479" r:id="rId9"/>
    <p:sldId id="481" r:id="rId10"/>
    <p:sldId id="480" r:id="rId11"/>
    <p:sldId id="470" r:id="rId12"/>
    <p:sldId id="471" r:id="rId13"/>
    <p:sldId id="474" r:id="rId14"/>
    <p:sldId id="475" r:id="rId15"/>
    <p:sldId id="462" r:id="rId1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guide id="3" pos="31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Yazar" initials="Y"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9652" autoAdjust="0"/>
  </p:normalViewPr>
  <p:slideViewPr>
    <p:cSldViewPr snapToGrid="0">
      <p:cViewPr>
        <p:scale>
          <a:sx n="81" d="100"/>
          <a:sy n="81" d="100"/>
        </p:scale>
        <p:origin x="-1068" y="-30"/>
      </p:cViewPr>
      <p:guideLst>
        <p:guide orient="horz" pos="2160"/>
        <p:guide pos="3840"/>
        <p:guide pos="31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snapToGrid="0" showGuides="1">
      <p:cViewPr varScale="1">
        <p:scale>
          <a:sx n="55" d="100"/>
          <a:sy n="55"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2"/>
            <a:ext cx="2945659" cy="498055"/>
          </a:xfrm>
          <a:prstGeom prst="rect">
            <a:avLst/>
          </a:prstGeom>
        </p:spPr>
        <p:txBody>
          <a:bodyPr vert="horz" lIns="91440" tIns="45720" rIns="91440" bIns="45720" rtlCol="0"/>
          <a:lstStyle>
            <a:lvl1pPr algn="r">
              <a:defRPr sz="1200"/>
            </a:lvl1pPr>
          </a:lstStyle>
          <a:p>
            <a:fld id="{CF8C66D5-35F2-4B2B-B66A-28018F619124}" type="datetimeFigureOut">
              <a:rPr lang="en-US" smtClean="0"/>
              <a:t>3/31/2023</a:t>
            </a:fld>
            <a:endParaRPr lang="en-US"/>
          </a:p>
        </p:txBody>
      </p:sp>
      <p:sp>
        <p:nvSpPr>
          <p:cNvPr id="4" name="Footer Placeholder 3"/>
          <p:cNvSpPr>
            <a:spLocks noGrp="1"/>
          </p:cNvSpPr>
          <p:nvPr>
            <p:ph type="ftr" sz="quarter" idx="2"/>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4"/>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2"/>
            <a:ext cx="2945659" cy="498055"/>
          </a:xfrm>
          <a:prstGeom prst="rect">
            <a:avLst/>
          </a:prstGeom>
        </p:spPr>
        <p:txBody>
          <a:bodyPr vert="horz" lIns="91440" tIns="45720" rIns="91440" bIns="45720" rtlCol="0"/>
          <a:lstStyle>
            <a:lvl1pPr algn="r">
              <a:defRPr sz="1200"/>
            </a:lvl1pPr>
          </a:lstStyle>
          <a:p>
            <a:fld id="{654B7E8A-1102-47A1-B1C3-36AE88809383}" type="datetimeFigureOut">
              <a:rPr lang="en-US" smtClean="0"/>
              <a:t>3/31/2023</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4"/>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dirty="0"/>
          </a:p>
        </p:txBody>
      </p:sp>
    </p:spTree>
    <p:extLst>
      <p:ext uri="{BB962C8B-B14F-4D97-AF65-F5344CB8AC3E}">
        <p14:creationId xmlns:p14="http://schemas.microsoft.com/office/powerpoint/2010/main" val="80353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14</a:t>
            </a:fld>
            <a:endParaRPr lang="en-US" dirty="0"/>
          </a:p>
        </p:txBody>
      </p:sp>
    </p:spTree>
    <p:extLst>
      <p:ext uri="{BB962C8B-B14F-4D97-AF65-F5344CB8AC3E}">
        <p14:creationId xmlns:p14="http://schemas.microsoft.com/office/powerpoint/2010/main" val="216042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749530C4-4F41-4D50-B2C5-0B9EDCF885B8}" type="datetime1">
              <a:rPr lang="en-US" smtClean="0"/>
              <a:t>3/31/2023</a:t>
            </a:fld>
            <a:endParaRPr lang="en-US" dirty="0"/>
          </a:p>
        </p:txBody>
      </p:sp>
      <p:sp>
        <p:nvSpPr>
          <p:cNvPr id="5" name="Footer Placeholder 4"/>
          <p:cNvSpPr>
            <a:spLocks noGrp="1"/>
          </p:cNvSpPr>
          <p:nvPr>
            <p:ph type="ftr" sz="quarter" idx="11"/>
          </p:nvPr>
        </p:nvSpPr>
        <p:spPr/>
        <p:txBody>
          <a:bodyPr/>
          <a:lstStyle/>
          <a:p>
            <a:r>
              <a:rPr lang="en-US"/>
              <a:t>ÇERKEZKÖY TİCARET VE SANAYİ ODASI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4BC956B-8CD8-4DBD-A47E-73F7FA943FC3}" type="datetime1">
              <a:rPr lang="en-US" smtClean="0"/>
              <a:t>3/31/2023</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3073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5006E3-5E67-4B9B-AFC3-AB4F77C2B824}" type="datetime1">
              <a:rPr lang="en-US" smtClean="0"/>
              <a:t>3/31/2023</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778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46800"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Content Placeholder 2"/>
          <p:cNvSpPr>
            <a:spLocks noGrp="1"/>
          </p:cNvSpPr>
          <p:nvPr>
            <p:ph sz="half" idx="1"/>
          </p:nvPr>
        </p:nvSpPr>
        <p:spPr>
          <a:xfrm>
            <a:off x="681037"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4"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0"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1"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46800" y="2109020"/>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5246800" y="1341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4" name="Content Placeholder 3"/>
          <p:cNvSpPr>
            <a:spLocks noGrp="1"/>
          </p:cNvSpPr>
          <p:nvPr>
            <p:ph sz="half" idx="2"/>
          </p:nvPr>
        </p:nvSpPr>
        <p:spPr>
          <a:xfrm>
            <a:off x="675879" y="2110742"/>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Text Placeholder 2"/>
          <p:cNvSpPr>
            <a:spLocks noGrp="1"/>
          </p:cNvSpPr>
          <p:nvPr>
            <p:ph type="body" idx="1"/>
          </p:nvPr>
        </p:nvSpPr>
        <p:spPr>
          <a:xfrm>
            <a:off x="675879" y="1339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16"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2" name="Footer Placeholder 4"/>
          <p:cNvSpPr>
            <a:spLocks noGrp="1"/>
          </p:cNvSpPr>
          <p:nvPr>
            <p:ph type="ftr" sz="quarter" idx="10"/>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3" name="Slide Number Placeholder 5"/>
          <p:cNvSpPr>
            <a:spLocks noGrp="1"/>
          </p:cNvSpPr>
          <p:nvPr>
            <p:ph type="sldNum" sz="quarter" idx="11"/>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sp>
        <p:nvSpPr>
          <p:cNvPr id="12"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8"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9"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şlık, Dikey Metin">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1039" y="1349832"/>
            <a:ext cx="8894925" cy="4580707"/>
          </a:xfrm>
          <a:prstGeom prst="rect">
            <a:avLst/>
          </a:prstGeom>
        </p:spPr>
        <p:txBody>
          <a:bodyPr vert="eaVert"/>
          <a:lstStyle>
            <a:lvl1pPr>
              <a:defRPr>
                <a:solidFill>
                  <a:schemeClr val="tx1"/>
                </a:solidFill>
                <a:latin typeface="+mn-lt"/>
                <a:ea typeface="Verdana" panose="020B0604030504040204" pitchFamily="34" charset="0"/>
                <a:cs typeface="Verdana" panose="020B0604030504040204" pitchFamily="34" charset="0"/>
              </a:defRPr>
            </a:lvl1pPr>
            <a:lvl2pPr>
              <a:defRPr>
                <a:solidFill>
                  <a:schemeClr val="tx1"/>
                </a:solidFill>
                <a:latin typeface="+mn-lt"/>
                <a:ea typeface="Verdana" panose="020B0604030504040204" pitchFamily="34" charset="0"/>
                <a:cs typeface="Verdana" panose="020B0604030504040204" pitchFamily="34" charset="0"/>
              </a:defRPr>
            </a:lvl2pPr>
            <a:lvl3pPr>
              <a:defRPr>
                <a:solidFill>
                  <a:schemeClr val="tx1"/>
                </a:solidFill>
                <a:latin typeface="+mn-lt"/>
                <a:ea typeface="Verdana" panose="020B0604030504040204" pitchFamily="34" charset="0"/>
                <a:cs typeface="Verdana" panose="020B0604030504040204" pitchFamily="34" charset="0"/>
              </a:defRPr>
            </a:lvl3pPr>
            <a:lvl4pPr>
              <a:defRPr>
                <a:solidFill>
                  <a:schemeClr val="tx1"/>
                </a:solidFill>
                <a:latin typeface="+mn-lt"/>
                <a:ea typeface="Verdana" panose="020B0604030504040204" pitchFamily="34" charset="0"/>
                <a:cs typeface="Verdana" panose="020B0604030504040204" pitchFamily="34" charset="0"/>
              </a:defRPr>
            </a:lvl4pPr>
            <a:lvl5pPr>
              <a:defRPr>
                <a:solidFill>
                  <a:schemeClr val="tx1"/>
                </a:solidFill>
                <a:latin typeface="+mn-lt"/>
                <a:ea typeface="Verdana" panose="020B0604030504040204" pitchFamily="34" charset="0"/>
                <a:cs typeface="Verdana" panose="020B060403050404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3"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9"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0"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ACF503-839E-4D0E-99BB-9CE37162A560}" type="datetime1">
              <a:rPr lang="en-US" smtClean="0"/>
              <a:t>3/31/2023</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3885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401FA40-1978-4A0C-B377-0CCB2DF7432A}" type="datetime1">
              <a:rPr lang="en-US" smtClean="0"/>
              <a:t>3/31/2023</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5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0F1E73B-AC2D-40EC-9456-8A2014F58F06}" type="datetime1">
              <a:rPr lang="en-US" smtClean="0"/>
              <a:t>3/31/2023</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595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E2B06B5-E00C-4655-9D31-1FB9980AEDCD}" type="datetime1">
              <a:rPr lang="en-US" smtClean="0"/>
              <a:t>3/31/2023</a:t>
            </a:fld>
            <a:endParaRPr lang="en-US" dirty="0"/>
          </a:p>
        </p:txBody>
      </p:sp>
      <p:sp>
        <p:nvSpPr>
          <p:cNvPr id="8" name="Footer Placeholder 7"/>
          <p:cNvSpPr>
            <a:spLocks noGrp="1"/>
          </p:cNvSpPr>
          <p:nvPr>
            <p:ph type="ftr" sz="quarter" idx="11"/>
          </p:nvPr>
        </p:nvSpPr>
        <p:spPr/>
        <p:txBody>
          <a:body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9093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EA10DBF-C297-47E1-9B22-3B0C2F30AF34}" type="datetime1">
              <a:rPr lang="en-US" smtClean="0"/>
              <a:t>3/31/2023</a:t>
            </a:fld>
            <a:endParaRPr lang="en-US" dirty="0"/>
          </a:p>
        </p:txBody>
      </p:sp>
      <p:sp>
        <p:nvSpPr>
          <p:cNvPr id="4" name="Footer Placeholder 3"/>
          <p:cNvSpPr>
            <a:spLocks noGrp="1"/>
          </p:cNvSpPr>
          <p:nvPr>
            <p:ph type="ftr" sz="quarter" idx="11"/>
          </p:nvPr>
        </p:nvSpPr>
        <p:spPr/>
        <p:txBody>
          <a:bodyPr/>
          <a:lstStyle/>
          <a:p>
            <a:r>
              <a:rPr lang="tr-TR"/>
              <a:t>ÇERKEZKÖY TİCARET VE SANAYİ ODASI</a:t>
            </a:r>
            <a:endParaRPr lang="tr-TR" dirty="0"/>
          </a:p>
        </p:txBody>
      </p:sp>
      <p:sp>
        <p:nvSpPr>
          <p:cNvPr id="5" name="Slide Number Placeholder 4"/>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3798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E87E49-D24C-4CD0-904E-14169CE7A9A0}" type="datetime1">
              <a:rPr lang="en-US" smtClean="0"/>
              <a:t>3/31/2023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1025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7358F86D-8E38-4338-8784-CF4AE8BCA7E6}" type="datetime1">
              <a:rPr lang="en-US" smtClean="0"/>
              <a:t>3/31/2023</a:t>
            </a:fld>
            <a:endParaRPr lang="en-US" dirty="0"/>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596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547D2E6-0A25-4123-8BED-26031483FB01}" type="datetime1">
              <a:rPr lang="en-US" smtClean="0"/>
              <a:t>3/31/2023</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7767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795F13C2-F409-4DA1-95F3-1889D2A99D2C}" type="datetime1">
              <a:rPr lang="en-US" smtClean="0"/>
              <a:t>3/31/2023</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ÇERKEZKÖY TİCARET VE SANAYİ ODASI</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768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00" r:id="rId12"/>
    <p:sldLayoutId id="2147483701" r:id="rId13"/>
    <p:sldLayoutId id="2147483702" r:id="rId14"/>
    <p:sldLayoutId id="214748370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0104" y="3226279"/>
            <a:ext cx="8846755" cy="1154690"/>
          </a:xfrm>
        </p:spPr>
        <p:style>
          <a:lnRef idx="0">
            <a:scrgbClr r="0" g="0" b="0"/>
          </a:lnRef>
          <a:fillRef idx="1001">
            <a:schemeClr val="lt2"/>
          </a:fillRef>
          <a:effectRef idx="0">
            <a:scrgbClr r="0" g="0" b="0"/>
          </a:effectRef>
          <a:fontRef idx="major"/>
        </p:style>
        <p:txBody>
          <a:bodyPr>
            <a:noAutofit/>
          </a:bodyPr>
          <a:lstStyle/>
          <a:p>
            <a:pPr algn="ctr"/>
            <a:r>
              <a:rPr lang="tr-TR" sz="4000" b="1" dirty="0">
                <a:solidFill>
                  <a:schemeClr val="bg2">
                    <a:lumMod val="10000"/>
                  </a:schemeClr>
                </a:solidFill>
                <a:latin typeface="+mn-lt"/>
                <a:cs typeface="Arial" panose="020B0604020202020204" pitchFamily="34" charset="0"/>
              </a:rPr>
              <a:t>BULTISAD Bulgar-Türk İş Forumu</a:t>
            </a:r>
          </a:p>
        </p:txBody>
      </p:sp>
      <p:sp>
        <p:nvSpPr>
          <p:cNvPr id="2" name="Subtitle 1"/>
          <p:cNvSpPr>
            <a:spLocks noGrp="1"/>
          </p:cNvSpPr>
          <p:nvPr>
            <p:ph type="subTitle" idx="1"/>
          </p:nvPr>
        </p:nvSpPr>
        <p:spPr>
          <a:xfrm>
            <a:off x="715782" y="4636552"/>
            <a:ext cx="8534667" cy="1638784"/>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DIŞ İLİŞKİLER VE PROJE Birimi</a:t>
            </a:r>
          </a:p>
          <a:p>
            <a:pPr algn="r"/>
            <a:r>
              <a:rPr lang="tr-TR" sz="1800" b="1" dirty="0">
                <a:solidFill>
                  <a:schemeClr val="bg2">
                    <a:lumMod val="10000"/>
                  </a:schemeClr>
                </a:solidFill>
                <a:latin typeface="+mn-lt"/>
                <a:cs typeface="Arial" panose="020B0604020202020204" pitchFamily="34" charset="0"/>
              </a:rPr>
              <a:t>Çerkezköy, Tekirdağ – MART 2023</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2"/>
              </a:solidFill>
            </a:endParaRPr>
          </a:p>
        </p:txBody>
      </p:sp>
    </p:spTree>
    <p:extLst>
      <p:ext uri="{BB962C8B-B14F-4D97-AF65-F5344CB8AC3E}">
        <p14:creationId xmlns:p14="http://schemas.microsoft.com/office/powerpoint/2010/main" val="1933108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a:t>
            </a:r>
          </a:p>
        </p:txBody>
      </p:sp>
      <p:sp>
        <p:nvSpPr>
          <p:cNvPr id="2" name="Content Placeholder 1"/>
          <p:cNvSpPr>
            <a:spLocks noGrp="1"/>
          </p:cNvSpPr>
          <p:nvPr>
            <p:ph idx="1"/>
          </p:nvPr>
        </p:nvSpPr>
        <p:spPr>
          <a:xfrm>
            <a:off x="681036" y="1892853"/>
            <a:ext cx="8920163" cy="4379549"/>
          </a:xfrm>
        </p:spPr>
        <p:style>
          <a:lnRef idx="2">
            <a:schemeClr val="dk1"/>
          </a:lnRef>
          <a:fillRef idx="1">
            <a:schemeClr val="lt1"/>
          </a:fillRef>
          <a:effectRef idx="0">
            <a:schemeClr val="dk1"/>
          </a:effectRef>
          <a:fontRef idx="minor">
            <a:schemeClr val="dk1"/>
          </a:fontRef>
        </p:style>
        <p:txBody>
          <a:bodyPr>
            <a:noAutofit/>
          </a:bodyPr>
          <a:lstStyle/>
          <a:p>
            <a:endParaRPr lang="tr-TR" b="1" dirty="0">
              <a:solidFill>
                <a:schemeClr val="accent2"/>
              </a:solidFill>
            </a:endParaRPr>
          </a:p>
          <a:p>
            <a:endParaRPr lang="tr-TR" dirty="0">
              <a:solidFill>
                <a:schemeClr val="accent2"/>
              </a:solidFill>
            </a:endParaRPr>
          </a:p>
          <a:p>
            <a:endParaRPr lang="tr-TR" sz="1800" dirty="0">
              <a:solidFill>
                <a:schemeClr val="accent2"/>
              </a:solidFill>
            </a:endParaRPr>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10</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 Program Akışı</a:t>
            </a:r>
          </a:p>
          <a:p>
            <a:pPr marL="0" indent="0">
              <a:buNone/>
            </a:pPr>
            <a:endParaRPr lang="tr-TR" sz="2400" b="1" dirty="0">
              <a:solidFill>
                <a:schemeClr val="accent1"/>
              </a:solidFill>
            </a:endParaRPr>
          </a:p>
          <a:p>
            <a:pPr marL="0" indent="0">
              <a:buFont typeface="Calibri" panose="020F0502020204030204" pitchFamily="34" charset="0"/>
              <a:buNone/>
            </a:pPr>
            <a:endParaRPr lang="tr-TR" sz="1800" dirty="0">
              <a:solidFill>
                <a:schemeClr val="accent1"/>
              </a:solidFill>
            </a:endParaRPr>
          </a:p>
        </p:txBody>
      </p:sp>
      <p:pic>
        <p:nvPicPr>
          <p:cNvPr id="4" name="Resim 3"/>
          <p:cNvPicPr>
            <a:picLocks noChangeAspect="1"/>
          </p:cNvPicPr>
          <p:nvPr/>
        </p:nvPicPr>
        <p:blipFill>
          <a:blip r:embed="rId4"/>
          <a:stretch>
            <a:fillRect/>
          </a:stretch>
        </p:blipFill>
        <p:spPr>
          <a:xfrm>
            <a:off x="7219149" y="1912621"/>
            <a:ext cx="2338890" cy="2139881"/>
          </a:xfrm>
          <a:prstGeom prst="rect">
            <a:avLst/>
          </a:prstGeom>
          <a:effectLst>
            <a:softEdge rad="101600"/>
          </a:effectLst>
        </p:spPr>
      </p:pic>
      <p:pic>
        <p:nvPicPr>
          <p:cNvPr id="6" name="Resim 5"/>
          <p:cNvPicPr>
            <a:picLocks noChangeAspect="1"/>
          </p:cNvPicPr>
          <p:nvPr/>
        </p:nvPicPr>
        <p:blipFill>
          <a:blip r:embed="rId5"/>
          <a:stretch>
            <a:fillRect/>
          </a:stretch>
        </p:blipFill>
        <p:spPr>
          <a:xfrm>
            <a:off x="5445134" y="4072270"/>
            <a:ext cx="4156065" cy="2159649"/>
          </a:xfrm>
          <a:prstGeom prst="rect">
            <a:avLst/>
          </a:prstGeom>
          <a:effectLst>
            <a:softEdge rad="88900"/>
          </a:effectLst>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36" y="1853318"/>
            <a:ext cx="4244848" cy="2086977"/>
          </a:xfrm>
          <a:prstGeom prst="rect">
            <a:avLst/>
          </a:prstGeom>
          <a:blipFill>
            <a:blip r:embed="rId7"/>
            <a:tile tx="0" ty="0" sx="100000" sy="100000" flip="none" algn="tl"/>
          </a:blipFill>
          <a:effectLst>
            <a:glow>
              <a:schemeClr val="accent1">
                <a:alpha val="45000"/>
              </a:schemeClr>
            </a:glow>
            <a:outerShdw blurRad="50800" dist="50800" dir="6000000" algn="ctr" rotWithShape="0">
              <a:srgbClr val="000000">
                <a:alpha val="34000"/>
              </a:srgbClr>
            </a:outerShdw>
            <a:reflection stA="45000" endPos="66000" dist="25400" dir="5400000" sy="-100000" algn="bl" rotWithShape="0"/>
            <a:softEdge rad="127000"/>
          </a:effectLst>
          <a:scene3d>
            <a:camera prst="orthographicFront"/>
            <a:lightRig rig="threePt" dir="t"/>
          </a:scene3d>
        </p:spPr>
      </p:pic>
      <p:pic>
        <p:nvPicPr>
          <p:cNvPr id="8" name="Resim 7"/>
          <p:cNvPicPr>
            <a:picLocks noChangeAspect="1"/>
          </p:cNvPicPr>
          <p:nvPr/>
        </p:nvPicPr>
        <p:blipFill>
          <a:blip r:embed="rId8"/>
          <a:stretch>
            <a:fillRect/>
          </a:stretch>
        </p:blipFill>
        <p:spPr>
          <a:xfrm>
            <a:off x="4925884" y="1912621"/>
            <a:ext cx="2377646" cy="2067209"/>
          </a:xfrm>
          <a:prstGeom prst="rect">
            <a:avLst/>
          </a:prstGeom>
          <a:gradFill>
            <a:gsLst>
              <a:gs pos="4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a:schemeClr val="accent1">
                <a:alpha val="41000"/>
              </a:schemeClr>
            </a:glow>
            <a:outerShdw blurRad="63500" dist="76200" dir="4200000" algn="ctr" rotWithShape="0">
              <a:srgbClr val="000000">
                <a:alpha val="43137"/>
              </a:srgbClr>
            </a:outerShdw>
            <a:reflection endPos="2000" dir="5400000" sy="-100000" algn="bl" rotWithShape="0"/>
            <a:softEdge rad="139700"/>
          </a:effectLst>
        </p:spPr>
      </p:pic>
      <p:pic>
        <p:nvPicPr>
          <p:cNvPr id="13" name="Resim 12"/>
          <p:cNvPicPr/>
          <p:nvPr/>
        </p:nvPicPr>
        <p:blipFill>
          <a:blip r:embed="rId9"/>
          <a:stretch>
            <a:fillRect/>
          </a:stretch>
        </p:blipFill>
        <p:spPr>
          <a:xfrm>
            <a:off x="3150394" y="3999599"/>
            <a:ext cx="2305050" cy="2231514"/>
          </a:xfrm>
          <a:prstGeom prst="rect">
            <a:avLst/>
          </a:prstGeom>
          <a:effectLst>
            <a:softEdge rad="101600"/>
          </a:effectLst>
        </p:spPr>
      </p:pic>
      <p:pic>
        <p:nvPicPr>
          <p:cNvPr id="9" name="Resim 8"/>
          <p:cNvPicPr>
            <a:picLocks noChangeAspect="1"/>
          </p:cNvPicPr>
          <p:nvPr/>
        </p:nvPicPr>
        <p:blipFill>
          <a:blip r:embed="rId10"/>
          <a:stretch>
            <a:fillRect/>
          </a:stretch>
        </p:blipFill>
        <p:spPr>
          <a:xfrm>
            <a:off x="671281" y="3940295"/>
            <a:ext cx="2469094" cy="2264904"/>
          </a:xfrm>
          <a:prstGeom prst="rect">
            <a:avLst/>
          </a:prstGeom>
          <a:effectLst>
            <a:softEdge rad="63500"/>
          </a:effectLst>
        </p:spPr>
      </p:pic>
    </p:spTree>
    <p:extLst>
      <p:ext uri="{BB962C8B-B14F-4D97-AF65-F5344CB8AC3E}">
        <p14:creationId xmlns:p14="http://schemas.microsoft.com/office/powerpoint/2010/main" val="367755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a:t>
            </a:r>
          </a:p>
        </p:txBody>
      </p:sp>
      <p:sp>
        <p:nvSpPr>
          <p:cNvPr id="2" name="Content Placeholder 1"/>
          <p:cNvSpPr>
            <a:spLocks noGrp="1"/>
          </p:cNvSpPr>
          <p:nvPr>
            <p:ph idx="1"/>
          </p:nvPr>
        </p:nvSpPr>
        <p:spPr>
          <a:xfrm>
            <a:off x="681036" y="1892853"/>
            <a:ext cx="8920163" cy="4379549"/>
          </a:xfrm>
        </p:spPr>
        <p:style>
          <a:lnRef idx="2">
            <a:schemeClr val="dk1"/>
          </a:lnRef>
          <a:fillRef idx="1">
            <a:schemeClr val="lt1"/>
          </a:fillRef>
          <a:effectRef idx="0">
            <a:schemeClr val="dk1"/>
          </a:effectRef>
          <a:fontRef idx="minor">
            <a:schemeClr val="dk1"/>
          </a:fontRef>
        </p:style>
        <p:txBody>
          <a:bodyPr>
            <a:noAutofit/>
          </a:bodyPr>
          <a:lstStyle/>
          <a:p>
            <a:endParaRPr lang="tr-TR" b="1" dirty="0">
              <a:solidFill>
                <a:schemeClr val="accent2"/>
              </a:solidFill>
            </a:endParaRPr>
          </a:p>
          <a:p>
            <a:endParaRPr lang="tr-TR" dirty="0">
              <a:solidFill>
                <a:schemeClr val="accent2"/>
              </a:solidFill>
            </a:endParaRPr>
          </a:p>
          <a:p>
            <a:endParaRPr lang="tr-TR" sz="1800" dirty="0">
              <a:solidFill>
                <a:schemeClr val="accent2"/>
              </a:solidFill>
            </a:endParaRPr>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11</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 Temas sağlanan önemli kişiler</a:t>
            </a:r>
          </a:p>
          <a:p>
            <a:pPr marL="0" lvl="0" indent="0">
              <a:lnSpc>
                <a:spcPct val="107000"/>
              </a:lnSpc>
              <a:spcAft>
                <a:spcPts val="800"/>
              </a:spcAft>
              <a:buNone/>
            </a:pPr>
            <a:r>
              <a:rPr lang="tr-TR"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 ÇTSO Yönetim Kurulu Başkanı Sayın Ahmet ÇETİN, Türkiye Cumhuriyeti'nin Bulgaristan Cumhuriyeti Olağanüstü ve Tam Yetkili Büyükelçisi Sayın Aylin SEKİZKÖK ile görüştü.</a:t>
            </a:r>
          </a:p>
          <a:p>
            <a:pPr marL="0" lvl="0" indent="0">
              <a:lnSpc>
                <a:spcPct val="107000"/>
              </a:lnSpc>
              <a:spcAft>
                <a:spcPts val="800"/>
              </a:spcAft>
              <a:buNone/>
            </a:pPr>
            <a:r>
              <a:rPr lang="tr-TR"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endParaRPr lang="tr-TR"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0" indent="0">
              <a:buFont typeface="Calibri" panose="020F0502020204030204" pitchFamily="34" charset="0"/>
              <a:buNone/>
            </a:pPr>
            <a:endParaRPr lang="tr-TR" sz="1800" dirty="0">
              <a:solidFill>
                <a:schemeClr val="accent1"/>
              </a:solidFill>
            </a:endParaRPr>
          </a:p>
        </p:txBody>
      </p:sp>
      <p:pic>
        <p:nvPicPr>
          <p:cNvPr id="9" name="Resim 8"/>
          <p:cNvPicPr/>
          <p:nvPr/>
        </p:nvPicPr>
        <p:blipFill>
          <a:blip r:embed="rId4"/>
          <a:stretch>
            <a:fillRect/>
          </a:stretch>
        </p:blipFill>
        <p:spPr>
          <a:xfrm>
            <a:off x="1233242" y="3010624"/>
            <a:ext cx="3038303" cy="28727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Resim 9"/>
          <p:cNvPicPr/>
          <p:nvPr/>
        </p:nvPicPr>
        <p:blipFill>
          <a:blip r:embed="rId5"/>
          <a:stretch>
            <a:fillRect/>
          </a:stretch>
        </p:blipFill>
        <p:spPr>
          <a:xfrm>
            <a:off x="4823752" y="3006814"/>
            <a:ext cx="3631886" cy="2876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135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a:t>
            </a:r>
          </a:p>
        </p:txBody>
      </p:sp>
      <p:sp>
        <p:nvSpPr>
          <p:cNvPr id="2" name="Content Placeholder 1"/>
          <p:cNvSpPr>
            <a:spLocks noGrp="1"/>
          </p:cNvSpPr>
          <p:nvPr>
            <p:ph idx="1"/>
          </p:nvPr>
        </p:nvSpPr>
        <p:spPr>
          <a:xfrm>
            <a:off x="560104" y="1712617"/>
            <a:ext cx="8920163" cy="4616629"/>
          </a:xfrm>
        </p:spPr>
        <p:style>
          <a:lnRef idx="2">
            <a:schemeClr val="dk1"/>
          </a:lnRef>
          <a:fillRef idx="1">
            <a:schemeClr val="lt1"/>
          </a:fillRef>
          <a:effectRef idx="0">
            <a:schemeClr val="dk1"/>
          </a:effectRef>
          <a:fontRef idx="minor">
            <a:schemeClr val="dk1"/>
          </a:fontRef>
        </p:style>
        <p:txBody>
          <a:bodyPr>
            <a:noAutofit/>
          </a:bodyPr>
          <a:lstStyle/>
          <a:p>
            <a:endParaRPr lang="tr-TR" b="1" dirty="0">
              <a:solidFill>
                <a:schemeClr val="accent2"/>
              </a:solidFill>
            </a:endParaRPr>
          </a:p>
          <a:p>
            <a:endParaRPr lang="tr-TR" dirty="0">
              <a:solidFill>
                <a:schemeClr val="accent2"/>
              </a:solidFill>
            </a:endParaRPr>
          </a:p>
          <a:p>
            <a:endParaRPr lang="tr-TR" sz="1800" dirty="0">
              <a:solidFill>
                <a:schemeClr val="accent2"/>
              </a:solidFill>
            </a:endParaRPr>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12</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896699" y="1260924"/>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tr-TR" sz="2400" b="1" dirty="0">
                <a:solidFill>
                  <a:schemeClr val="accent1"/>
                </a:solidFill>
              </a:rPr>
              <a:t> Temas sağlanan önemli kişiler</a:t>
            </a:r>
          </a:p>
          <a:p>
            <a:pPr marL="0" indent="0">
              <a:lnSpc>
                <a:spcPct val="107000"/>
              </a:lnSpc>
              <a:spcAft>
                <a:spcPts val="800"/>
              </a:spcAft>
              <a:buNone/>
            </a:pPr>
            <a:r>
              <a:rPr lang="tr-TR" sz="1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tr-TR" sz="1800" b="1" dirty="0">
                <a:solidFill>
                  <a:schemeClr val="accent2"/>
                </a:solidFill>
              </a:rPr>
              <a:t> </a:t>
            </a:r>
            <a:r>
              <a:rPr lang="tr-TR"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ÇTSO Yönetim Kurulu Başkanı Sayın Ahmet ÇETİN, BULTISAD-Bulgar-Türk Ticaret ve Sanayi Odası Başkanı Sayın Burhan NEMUTLU ile olası iş birlikleri ve projeler konusunda görüştü. </a:t>
            </a:r>
          </a:p>
          <a:p>
            <a:pPr marL="0" indent="0">
              <a:lnSpc>
                <a:spcPct val="107000"/>
              </a:lnSpc>
              <a:spcAft>
                <a:spcPts val="800"/>
              </a:spcAft>
              <a:buNone/>
            </a:pPr>
            <a:r>
              <a:rPr lang="tr-TR"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 ÇTSO Yönetim Kurulu Başkanı Sayın Ahmet ÇETİN, Dış Ekonomik İlişkiler Kurulu (DEİK) Başkanı Sayın Zeki SARIBEKİR ile görüştü.</a:t>
            </a:r>
          </a:p>
          <a:p>
            <a:pPr marL="0" indent="0">
              <a:lnSpc>
                <a:spcPct val="107000"/>
              </a:lnSpc>
              <a:spcAft>
                <a:spcPts val="800"/>
              </a:spcAft>
              <a:buNone/>
            </a:pPr>
            <a:endParaRPr lang="tr-TR" sz="18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tr-TR" sz="1400" dirty="0">
              <a:solidFill>
                <a:schemeClr val="accent2"/>
              </a:solidFill>
            </a:endParaRPr>
          </a:p>
          <a:p>
            <a:pPr marL="0" indent="0">
              <a:lnSpc>
                <a:spcPct val="107000"/>
              </a:lnSpc>
              <a:spcAft>
                <a:spcPts val="800"/>
              </a:spcAft>
              <a:buNone/>
            </a:pPr>
            <a:endParaRPr lang="tr-TR" sz="1400" dirty="0">
              <a:solidFill>
                <a:schemeClr val="accent2"/>
              </a:solidFill>
            </a:endParaRPr>
          </a:p>
          <a:p>
            <a:pPr marL="0" lvl="0" indent="0">
              <a:lnSpc>
                <a:spcPct val="107000"/>
              </a:lnSpc>
              <a:spcAft>
                <a:spcPts val="800"/>
              </a:spcAft>
              <a:buNone/>
            </a:pPr>
            <a:endParaRPr lang="tr-TR" sz="14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0" indent="0">
              <a:buFont typeface="Calibri" panose="020F0502020204030204" pitchFamily="34" charset="0"/>
              <a:buNone/>
            </a:pPr>
            <a:endParaRPr lang="tr-TR" sz="1800" dirty="0">
              <a:solidFill>
                <a:schemeClr val="accent1"/>
              </a:solidFill>
            </a:endParaRPr>
          </a:p>
        </p:txBody>
      </p:sp>
      <p:pic>
        <p:nvPicPr>
          <p:cNvPr id="9" name="Resim 8"/>
          <p:cNvPicPr/>
          <p:nvPr/>
        </p:nvPicPr>
        <p:blipFill>
          <a:blip r:embed="rId4"/>
          <a:stretch>
            <a:fillRect/>
          </a:stretch>
        </p:blipFill>
        <p:spPr>
          <a:xfrm>
            <a:off x="1568959" y="3617843"/>
            <a:ext cx="2353684" cy="2644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Resim 5"/>
          <p:cNvPicPr>
            <a:picLocks noChangeAspect="1"/>
          </p:cNvPicPr>
          <p:nvPr/>
        </p:nvPicPr>
        <p:blipFill>
          <a:blip r:embed="rId5"/>
          <a:stretch>
            <a:fillRect/>
          </a:stretch>
        </p:blipFill>
        <p:spPr>
          <a:xfrm>
            <a:off x="6149009" y="3525077"/>
            <a:ext cx="1991452" cy="2644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6815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13</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1200"/>
              </a:spcBef>
              <a:spcAft>
                <a:spcPts val="200"/>
              </a:spcAft>
              <a:buSzPct val="100000"/>
              <a:buNone/>
            </a:pPr>
            <a:r>
              <a:rPr lang="tr-TR" sz="2400" b="1" dirty="0">
                <a:solidFill>
                  <a:schemeClr val="accent1"/>
                </a:solidFill>
              </a:rPr>
              <a:t> B2B Görüşmeleri</a:t>
            </a:r>
          </a:p>
          <a:p>
            <a:pPr marL="0" indent="0">
              <a:lnSpc>
                <a:spcPct val="107000"/>
              </a:lnSpc>
              <a:spcAft>
                <a:spcPts val="800"/>
              </a:spcAft>
              <a:buNone/>
            </a:pPr>
            <a:r>
              <a:rPr lang="tr-TR" sz="1400" dirty="0">
                <a:solidFill>
                  <a:schemeClr val="accent2"/>
                </a:solidFill>
              </a:rPr>
              <a:t> </a:t>
            </a:r>
          </a:p>
          <a:p>
            <a:pPr marL="0" indent="0">
              <a:buFont typeface="Calibri" panose="020F0502020204030204" pitchFamily="34" charset="0"/>
              <a:buNone/>
            </a:pPr>
            <a:endParaRPr lang="tr-TR" sz="1800" dirty="0">
              <a:solidFill>
                <a:schemeClr val="accent1"/>
              </a:solidFill>
            </a:endParaRPr>
          </a:p>
        </p:txBody>
      </p:sp>
      <p:sp>
        <p:nvSpPr>
          <p:cNvPr id="4" name="İçerik Yer Tutucusu 3"/>
          <p:cNvSpPr>
            <a:spLocks noGrp="1"/>
          </p:cNvSpPr>
          <p:nvPr>
            <p:ph idx="1"/>
          </p:nvPr>
        </p:nvSpPr>
        <p:spPr>
          <a:xfrm>
            <a:off x="338007" y="1746777"/>
            <a:ext cx="4274184" cy="4023360"/>
          </a:xfrm>
        </p:spPr>
        <p:txBody>
          <a:bodyPr>
            <a:normAutofit/>
          </a:bodyPr>
          <a:lstStyle/>
          <a:p>
            <a:pPr marL="0"/>
            <a:r>
              <a:rPr lang="tr-TR" sz="1800" b="1" dirty="0">
                <a:solidFill>
                  <a:schemeClr val="accent2"/>
                </a:solidFill>
              </a:rPr>
              <a:t>Temas Sağlanan Resmi Kurumlar – 5 Adet</a:t>
            </a:r>
          </a:p>
          <a:p>
            <a:pPr lvl="0">
              <a:buClrTx/>
              <a:buFont typeface="Arial" panose="020B0604020202020204" pitchFamily="34" charset="0"/>
              <a:buChar char="•"/>
            </a:pPr>
            <a:r>
              <a:rPr lang="tr-TR" sz="1800" dirty="0">
                <a:solidFill>
                  <a:schemeClr val="accent2"/>
                </a:solidFill>
              </a:rPr>
              <a:t>Bulgar – Türk Ticaret ve Sanayi odası Halkla İlişkiler Uzmanı Maya </a:t>
            </a:r>
            <a:r>
              <a:rPr lang="tr-TR" sz="1800" dirty="0" err="1">
                <a:solidFill>
                  <a:schemeClr val="accent2"/>
                </a:solidFill>
              </a:rPr>
              <a:t>Blaskova</a:t>
            </a:r>
            <a:endParaRPr lang="tr-TR" sz="1800" dirty="0">
              <a:solidFill>
                <a:schemeClr val="accent2"/>
              </a:solidFill>
            </a:endParaRPr>
          </a:p>
          <a:p>
            <a:pPr>
              <a:buClrTx/>
              <a:buFont typeface="Arial" panose="020B0604020202020204" pitchFamily="34" charset="0"/>
              <a:buChar char="•"/>
            </a:pPr>
            <a:r>
              <a:rPr lang="tr-TR" sz="1800" dirty="0">
                <a:solidFill>
                  <a:schemeClr val="accent2"/>
                </a:solidFill>
              </a:rPr>
              <a:t>Stara </a:t>
            </a:r>
            <a:r>
              <a:rPr lang="tr-TR" sz="1800" dirty="0" err="1">
                <a:solidFill>
                  <a:schemeClr val="accent2"/>
                </a:solidFill>
              </a:rPr>
              <a:t>Zagora</a:t>
            </a:r>
            <a:r>
              <a:rPr lang="tr-TR" sz="1800" dirty="0">
                <a:solidFill>
                  <a:schemeClr val="accent2"/>
                </a:solidFill>
              </a:rPr>
              <a:t> Ticaret ve Sanayi Odası Başkanı </a:t>
            </a:r>
            <a:r>
              <a:rPr lang="tr-TR" sz="1800" dirty="0" err="1">
                <a:solidFill>
                  <a:schemeClr val="accent2"/>
                </a:solidFill>
              </a:rPr>
              <a:t>Oleg</a:t>
            </a:r>
            <a:r>
              <a:rPr lang="tr-TR" sz="1800" dirty="0">
                <a:solidFill>
                  <a:schemeClr val="accent2"/>
                </a:solidFill>
              </a:rPr>
              <a:t> </a:t>
            </a:r>
            <a:r>
              <a:rPr lang="tr-TR" sz="1800" dirty="0" err="1">
                <a:solidFill>
                  <a:schemeClr val="accent2"/>
                </a:solidFill>
              </a:rPr>
              <a:t>Stoilov</a:t>
            </a:r>
            <a:endParaRPr lang="tr-TR" sz="1800" dirty="0">
              <a:solidFill>
                <a:schemeClr val="accent2"/>
              </a:solidFill>
            </a:endParaRPr>
          </a:p>
          <a:p>
            <a:pPr>
              <a:buClrTx/>
              <a:buFont typeface="Arial" panose="020B0604020202020204" pitchFamily="34" charset="0"/>
              <a:buChar char="•"/>
            </a:pPr>
            <a:r>
              <a:rPr lang="tr-TR" sz="1800" dirty="0" err="1">
                <a:solidFill>
                  <a:schemeClr val="accent2"/>
                </a:solidFill>
              </a:rPr>
              <a:t>Burgas</a:t>
            </a:r>
            <a:r>
              <a:rPr lang="tr-TR" sz="1800" dirty="0">
                <a:solidFill>
                  <a:schemeClr val="accent2"/>
                </a:solidFill>
              </a:rPr>
              <a:t> Ticaret ve Sanayi Odası Direktörü </a:t>
            </a:r>
            <a:r>
              <a:rPr lang="tr-TR" sz="1800" dirty="0" err="1">
                <a:solidFill>
                  <a:schemeClr val="accent2"/>
                </a:solidFill>
              </a:rPr>
              <a:t>Boryana</a:t>
            </a:r>
            <a:r>
              <a:rPr lang="tr-TR" sz="1800" dirty="0">
                <a:solidFill>
                  <a:schemeClr val="accent2"/>
                </a:solidFill>
              </a:rPr>
              <a:t> </a:t>
            </a:r>
            <a:r>
              <a:rPr lang="tr-TR" sz="1800" dirty="0" err="1">
                <a:solidFill>
                  <a:schemeClr val="accent2"/>
                </a:solidFill>
              </a:rPr>
              <a:t>Zheleva</a:t>
            </a:r>
            <a:endParaRPr lang="tr-TR" sz="1800" dirty="0">
              <a:solidFill>
                <a:schemeClr val="accent2"/>
              </a:solidFill>
            </a:endParaRPr>
          </a:p>
          <a:p>
            <a:pPr>
              <a:buClrTx/>
              <a:buFont typeface="Arial" panose="020B0604020202020204" pitchFamily="34" charset="0"/>
              <a:buChar char="•"/>
            </a:pPr>
            <a:r>
              <a:rPr lang="tr-TR" sz="1800" dirty="0">
                <a:solidFill>
                  <a:schemeClr val="accent2"/>
                </a:solidFill>
              </a:rPr>
              <a:t>Bulgaristan KOBİ Promosyon Acentesi Başkanı </a:t>
            </a:r>
            <a:r>
              <a:rPr lang="tr-TR" sz="1800" dirty="0" err="1">
                <a:solidFill>
                  <a:schemeClr val="accent2"/>
                </a:solidFill>
              </a:rPr>
              <a:t>Latchezar</a:t>
            </a:r>
            <a:r>
              <a:rPr lang="tr-TR" sz="1800" dirty="0">
                <a:solidFill>
                  <a:schemeClr val="accent2"/>
                </a:solidFill>
              </a:rPr>
              <a:t> </a:t>
            </a:r>
            <a:r>
              <a:rPr lang="tr-TR" sz="1800" dirty="0" err="1">
                <a:solidFill>
                  <a:schemeClr val="accent2"/>
                </a:solidFill>
              </a:rPr>
              <a:t>Petkov</a:t>
            </a:r>
            <a:endParaRPr lang="tr-TR" sz="1800" dirty="0">
              <a:solidFill>
                <a:schemeClr val="accent2"/>
              </a:solidFill>
            </a:endParaRPr>
          </a:p>
          <a:p>
            <a:pPr>
              <a:buClrTx/>
              <a:buFont typeface="Arial" panose="020B0604020202020204" pitchFamily="34" charset="0"/>
              <a:buChar char="•"/>
            </a:pPr>
            <a:r>
              <a:rPr lang="tr-TR" sz="1800" dirty="0">
                <a:solidFill>
                  <a:schemeClr val="accent2"/>
                </a:solidFill>
              </a:rPr>
              <a:t>Stara </a:t>
            </a:r>
            <a:r>
              <a:rPr lang="tr-TR" sz="1800" dirty="0" err="1">
                <a:solidFill>
                  <a:schemeClr val="accent2"/>
                </a:solidFill>
              </a:rPr>
              <a:t>Zagora</a:t>
            </a:r>
            <a:r>
              <a:rPr lang="tr-TR" sz="1800" dirty="0">
                <a:solidFill>
                  <a:schemeClr val="accent2"/>
                </a:solidFill>
              </a:rPr>
              <a:t> Belediyesi Yatırım Departmanı Veronika </a:t>
            </a:r>
            <a:r>
              <a:rPr lang="tr-TR" sz="1800" dirty="0" err="1">
                <a:solidFill>
                  <a:schemeClr val="accent2"/>
                </a:solidFill>
              </a:rPr>
              <a:t>Petkova</a:t>
            </a:r>
            <a:endParaRPr lang="tr-TR" sz="1800" dirty="0">
              <a:solidFill>
                <a:schemeClr val="accent2"/>
              </a:solidFill>
            </a:endParaRPr>
          </a:p>
          <a:p>
            <a:endParaRPr lang="tr-TR" dirty="0"/>
          </a:p>
        </p:txBody>
      </p:sp>
      <p:sp>
        <p:nvSpPr>
          <p:cNvPr id="10" name="Dikdörtgen 9"/>
          <p:cNvSpPr/>
          <p:nvPr/>
        </p:nvSpPr>
        <p:spPr>
          <a:xfrm>
            <a:off x="4532698" y="2958228"/>
            <a:ext cx="4953000" cy="646331"/>
          </a:xfrm>
          <a:prstGeom prst="rect">
            <a:avLst/>
          </a:prstGeom>
        </p:spPr>
        <p:txBody>
          <a:bodyPr>
            <a:spAutoFit/>
          </a:bodyPr>
          <a:lstStyle/>
          <a:p>
            <a:endParaRPr lang="tr-TR" dirty="0">
              <a:solidFill>
                <a:schemeClr val="accent2"/>
              </a:solidFill>
            </a:endParaRPr>
          </a:p>
          <a:p>
            <a:endParaRPr lang="tr-TR" dirty="0">
              <a:solidFill>
                <a:schemeClr val="accent2"/>
              </a:solidFill>
            </a:endParaRPr>
          </a:p>
        </p:txBody>
      </p:sp>
      <p:sp>
        <p:nvSpPr>
          <p:cNvPr id="11" name="Metin kutusu 10"/>
          <p:cNvSpPr txBox="1"/>
          <p:nvPr/>
        </p:nvSpPr>
        <p:spPr>
          <a:xfrm>
            <a:off x="4572445" y="1699001"/>
            <a:ext cx="4953000" cy="4801314"/>
          </a:xfrm>
          <a:prstGeom prst="rect">
            <a:avLst/>
          </a:prstGeom>
          <a:noFill/>
        </p:spPr>
        <p:txBody>
          <a:bodyPr wrap="square" rtlCol="0">
            <a:spAutoFit/>
          </a:bodyPr>
          <a:lstStyle/>
          <a:p>
            <a:pPr lvl="0"/>
            <a:r>
              <a:rPr lang="tr-TR" b="1" dirty="0">
                <a:solidFill>
                  <a:schemeClr val="accent2"/>
                </a:solidFill>
              </a:rPr>
              <a:t>Temas Sağlanan Şirketler – 13 Adet</a:t>
            </a:r>
          </a:p>
          <a:p>
            <a:pPr marL="285750" lvl="0" indent="-285750">
              <a:buFont typeface="Arial" panose="020B0604020202020204" pitchFamily="34" charset="0"/>
              <a:buChar char="•"/>
            </a:pPr>
            <a:r>
              <a:rPr lang="tr-TR" dirty="0" err="1">
                <a:solidFill>
                  <a:schemeClr val="accent2"/>
                </a:solidFill>
              </a:rPr>
              <a:t>Mobysistem</a:t>
            </a:r>
            <a:r>
              <a:rPr lang="tr-TR" dirty="0">
                <a:solidFill>
                  <a:schemeClr val="accent2"/>
                </a:solidFill>
              </a:rPr>
              <a:t> – Bilişim Destekleri</a:t>
            </a:r>
          </a:p>
          <a:p>
            <a:pPr marL="285750" lvl="0" indent="-285750">
              <a:buFont typeface="Arial" panose="020B0604020202020204" pitchFamily="34" charset="0"/>
              <a:buChar char="•"/>
            </a:pPr>
            <a:r>
              <a:rPr lang="tr-TR" dirty="0" err="1">
                <a:solidFill>
                  <a:schemeClr val="accent2"/>
                </a:solidFill>
              </a:rPr>
              <a:t>Childish</a:t>
            </a:r>
            <a:r>
              <a:rPr lang="tr-TR" dirty="0">
                <a:solidFill>
                  <a:schemeClr val="accent2"/>
                </a:solidFill>
              </a:rPr>
              <a:t> Software Development </a:t>
            </a:r>
            <a:r>
              <a:rPr lang="tr-TR" dirty="0" err="1">
                <a:solidFill>
                  <a:schemeClr val="accent2"/>
                </a:solidFill>
              </a:rPr>
              <a:t>Company</a:t>
            </a:r>
            <a:endParaRPr lang="tr-TR" dirty="0">
              <a:solidFill>
                <a:schemeClr val="accent2"/>
              </a:solidFill>
            </a:endParaRPr>
          </a:p>
          <a:p>
            <a:pPr marL="285750" lvl="0" indent="-285750">
              <a:buFont typeface="Arial" panose="020B0604020202020204" pitchFamily="34" charset="0"/>
              <a:buChar char="•"/>
            </a:pPr>
            <a:r>
              <a:rPr lang="tr-TR" dirty="0">
                <a:solidFill>
                  <a:schemeClr val="accent2"/>
                </a:solidFill>
              </a:rPr>
              <a:t>Amazon </a:t>
            </a:r>
            <a:r>
              <a:rPr lang="tr-TR" dirty="0" err="1">
                <a:solidFill>
                  <a:schemeClr val="accent2"/>
                </a:solidFill>
              </a:rPr>
              <a:t>Genesis</a:t>
            </a:r>
            <a:r>
              <a:rPr lang="tr-TR" dirty="0">
                <a:solidFill>
                  <a:schemeClr val="accent2"/>
                </a:solidFill>
              </a:rPr>
              <a:t>  - E- Ticaret acentesi</a:t>
            </a:r>
          </a:p>
          <a:p>
            <a:pPr marL="285750" lvl="0" indent="-285750">
              <a:buFont typeface="Arial" panose="020B0604020202020204" pitchFamily="34" charset="0"/>
              <a:buChar char="•"/>
            </a:pPr>
            <a:r>
              <a:rPr lang="tr-TR" dirty="0">
                <a:solidFill>
                  <a:schemeClr val="accent2"/>
                </a:solidFill>
              </a:rPr>
              <a:t>Florida-96 – Nakliye Şirketi</a:t>
            </a:r>
          </a:p>
          <a:p>
            <a:pPr marL="285750" lvl="0" indent="-285750">
              <a:buFont typeface="Arial" panose="020B0604020202020204" pitchFamily="34" charset="0"/>
              <a:buChar char="•"/>
            </a:pPr>
            <a:r>
              <a:rPr lang="tr-TR" dirty="0" err="1">
                <a:solidFill>
                  <a:schemeClr val="accent2"/>
                </a:solidFill>
              </a:rPr>
              <a:t>Sunergy</a:t>
            </a:r>
            <a:r>
              <a:rPr lang="tr-TR" dirty="0">
                <a:solidFill>
                  <a:schemeClr val="accent2"/>
                </a:solidFill>
              </a:rPr>
              <a:t> BG</a:t>
            </a:r>
          </a:p>
          <a:p>
            <a:pPr marL="285750" lvl="0" indent="-285750">
              <a:buFont typeface="Arial" panose="020B0604020202020204" pitchFamily="34" charset="0"/>
              <a:buChar char="•"/>
            </a:pPr>
            <a:r>
              <a:rPr lang="tr-TR" dirty="0" err="1">
                <a:solidFill>
                  <a:schemeClr val="accent2"/>
                </a:solidFill>
              </a:rPr>
              <a:t>Mamel</a:t>
            </a:r>
            <a:r>
              <a:rPr lang="tr-TR" dirty="0">
                <a:solidFill>
                  <a:schemeClr val="accent2"/>
                </a:solidFill>
              </a:rPr>
              <a:t> </a:t>
            </a:r>
          </a:p>
          <a:p>
            <a:pPr marL="285750" lvl="0" indent="-285750">
              <a:buFont typeface="Arial" panose="020B0604020202020204" pitchFamily="34" charset="0"/>
              <a:buChar char="•"/>
            </a:pPr>
            <a:r>
              <a:rPr lang="tr-TR" dirty="0" err="1">
                <a:solidFill>
                  <a:schemeClr val="accent2"/>
                </a:solidFill>
              </a:rPr>
              <a:t>Glowceuticals</a:t>
            </a:r>
            <a:r>
              <a:rPr lang="tr-TR" dirty="0">
                <a:solidFill>
                  <a:schemeClr val="accent2"/>
                </a:solidFill>
              </a:rPr>
              <a:t> – Kişisel Bakım ürünleri </a:t>
            </a:r>
          </a:p>
          <a:p>
            <a:pPr marL="285750" lvl="0" indent="-285750">
              <a:buFont typeface="Arial" panose="020B0604020202020204" pitchFamily="34" charset="0"/>
              <a:buChar char="•"/>
            </a:pPr>
            <a:r>
              <a:rPr lang="tr-TR" dirty="0" err="1">
                <a:solidFill>
                  <a:schemeClr val="accent2"/>
                </a:solidFill>
              </a:rPr>
              <a:t>Iceled</a:t>
            </a:r>
            <a:r>
              <a:rPr lang="tr-TR" dirty="0">
                <a:solidFill>
                  <a:schemeClr val="accent2"/>
                </a:solidFill>
              </a:rPr>
              <a:t> Elektronik</a:t>
            </a:r>
          </a:p>
          <a:p>
            <a:pPr marL="285750" lvl="0" indent="-285750">
              <a:buFont typeface="Arial" panose="020B0604020202020204" pitchFamily="34" charset="0"/>
              <a:buChar char="•"/>
            </a:pPr>
            <a:r>
              <a:rPr lang="tr-TR" dirty="0" err="1">
                <a:solidFill>
                  <a:schemeClr val="accent2"/>
                </a:solidFill>
              </a:rPr>
              <a:t>Klimexs</a:t>
            </a:r>
            <a:r>
              <a:rPr lang="tr-TR" dirty="0">
                <a:solidFill>
                  <a:schemeClr val="accent2"/>
                </a:solidFill>
              </a:rPr>
              <a:t> </a:t>
            </a:r>
            <a:r>
              <a:rPr lang="tr-TR" dirty="0" err="1">
                <a:solidFill>
                  <a:schemeClr val="accent2"/>
                </a:solidFill>
              </a:rPr>
              <a:t>Industrial</a:t>
            </a:r>
            <a:r>
              <a:rPr lang="tr-TR" dirty="0">
                <a:solidFill>
                  <a:schemeClr val="accent2"/>
                </a:solidFill>
              </a:rPr>
              <a:t> </a:t>
            </a:r>
            <a:r>
              <a:rPr lang="tr-TR" dirty="0" err="1">
                <a:solidFill>
                  <a:schemeClr val="accent2"/>
                </a:solidFill>
              </a:rPr>
              <a:t>Cooling</a:t>
            </a:r>
            <a:r>
              <a:rPr lang="tr-TR" dirty="0">
                <a:solidFill>
                  <a:schemeClr val="accent2"/>
                </a:solidFill>
              </a:rPr>
              <a:t> </a:t>
            </a:r>
            <a:r>
              <a:rPr lang="tr-TR" dirty="0" err="1">
                <a:solidFill>
                  <a:schemeClr val="accent2"/>
                </a:solidFill>
              </a:rPr>
              <a:t>Systems</a:t>
            </a:r>
            <a:endParaRPr lang="tr-TR" dirty="0">
              <a:solidFill>
                <a:schemeClr val="accent2"/>
              </a:solidFill>
            </a:endParaRPr>
          </a:p>
          <a:p>
            <a:pPr marL="285750" lvl="0" indent="-285750">
              <a:buFont typeface="Arial" panose="020B0604020202020204" pitchFamily="34" charset="0"/>
              <a:buChar char="•"/>
            </a:pPr>
            <a:r>
              <a:rPr lang="tr-TR" dirty="0">
                <a:solidFill>
                  <a:schemeClr val="accent2"/>
                </a:solidFill>
              </a:rPr>
              <a:t>Gürer Uluslararası Nakliyat Gümrükleme ve Tic. Ltd. Şti.</a:t>
            </a:r>
          </a:p>
          <a:p>
            <a:pPr marL="285750" lvl="0" indent="-285750">
              <a:buFont typeface="Arial" panose="020B0604020202020204" pitchFamily="34" charset="0"/>
              <a:buChar char="•"/>
            </a:pPr>
            <a:r>
              <a:rPr lang="tr-TR" dirty="0">
                <a:solidFill>
                  <a:schemeClr val="accent2"/>
                </a:solidFill>
              </a:rPr>
              <a:t>Ziraat Bank BG</a:t>
            </a:r>
          </a:p>
          <a:p>
            <a:pPr marL="285750" lvl="0" indent="-285750">
              <a:buFont typeface="Arial" panose="020B0604020202020204" pitchFamily="34" charset="0"/>
              <a:buChar char="•"/>
            </a:pPr>
            <a:r>
              <a:rPr lang="tr-TR" dirty="0" err="1">
                <a:solidFill>
                  <a:schemeClr val="accent2"/>
                </a:solidFill>
              </a:rPr>
              <a:t>Kraiste</a:t>
            </a:r>
            <a:r>
              <a:rPr lang="tr-TR" dirty="0">
                <a:solidFill>
                  <a:schemeClr val="accent2"/>
                </a:solidFill>
              </a:rPr>
              <a:t> </a:t>
            </a:r>
            <a:r>
              <a:rPr lang="tr-TR" dirty="0" err="1">
                <a:solidFill>
                  <a:schemeClr val="accent2"/>
                </a:solidFill>
              </a:rPr>
              <a:t>Ltd</a:t>
            </a:r>
            <a:r>
              <a:rPr lang="tr-TR" dirty="0">
                <a:solidFill>
                  <a:schemeClr val="accent2"/>
                </a:solidFill>
              </a:rPr>
              <a:t>- Proje Danışmanlık Şirketi</a:t>
            </a:r>
          </a:p>
          <a:p>
            <a:pPr marL="285750" lvl="0" indent="-285750">
              <a:buFont typeface="Arial" panose="020B0604020202020204" pitchFamily="34" charset="0"/>
              <a:buChar char="•"/>
            </a:pPr>
            <a:r>
              <a:rPr lang="tr-TR" dirty="0" err="1">
                <a:solidFill>
                  <a:schemeClr val="accent2"/>
                </a:solidFill>
              </a:rPr>
              <a:t>Vodstroy</a:t>
            </a:r>
            <a:r>
              <a:rPr lang="tr-TR" dirty="0">
                <a:solidFill>
                  <a:schemeClr val="accent2"/>
                </a:solidFill>
              </a:rPr>
              <a:t> </a:t>
            </a:r>
            <a:r>
              <a:rPr lang="tr-TR" dirty="0" err="1">
                <a:solidFill>
                  <a:schemeClr val="accent2"/>
                </a:solidFill>
              </a:rPr>
              <a:t>Vt</a:t>
            </a:r>
            <a:r>
              <a:rPr lang="tr-TR" dirty="0">
                <a:solidFill>
                  <a:schemeClr val="accent2"/>
                </a:solidFill>
              </a:rPr>
              <a:t> – İnşaat Sektörü</a:t>
            </a:r>
          </a:p>
          <a:p>
            <a:pPr lvl="0"/>
            <a:endParaRPr lang="tr-TR" dirty="0">
              <a:solidFill>
                <a:schemeClr val="accent2"/>
              </a:solidFill>
            </a:endParaRPr>
          </a:p>
          <a:p>
            <a:endParaRPr lang="tr-TR" dirty="0"/>
          </a:p>
        </p:txBody>
      </p:sp>
    </p:spTree>
    <p:extLst>
      <p:ext uri="{BB962C8B-B14F-4D97-AF65-F5344CB8AC3E}">
        <p14:creationId xmlns:p14="http://schemas.microsoft.com/office/powerpoint/2010/main" val="4109614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782" y="2961243"/>
            <a:ext cx="8534667" cy="1172875"/>
          </a:xfrm>
        </p:spPr>
        <p:style>
          <a:lnRef idx="0">
            <a:scrgbClr r="0" g="0" b="0"/>
          </a:lnRef>
          <a:fillRef idx="1001">
            <a:schemeClr val="lt2"/>
          </a:fillRef>
          <a:effectRef idx="0">
            <a:scrgbClr r="0" g="0" b="0"/>
          </a:effectRef>
          <a:fontRef idx="major"/>
        </p:style>
        <p:txBody>
          <a:bodyPr>
            <a:noAutofit/>
          </a:bodyPr>
          <a:lstStyle/>
          <a:p>
            <a:pPr algn="ctr"/>
            <a:r>
              <a:rPr lang="tr-TR" sz="4400" b="1" dirty="0">
                <a:solidFill>
                  <a:schemeClr val="bg2">
                    <a:lumMod val="10000"/>
                  </a:schemeClr>
                </a:solidFill>
                <a:latin typeface="+mn-lt"/>
                <a:cs typeface="Arial" panose="020B0604020202020204" pitchFamily="34" charset="0"/>
              </a:rPr>
              <a:t/>
            </a: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
            </a: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TEŞEKKÜRLER</a:t>
            </a:r>
            <a:endParaRPr lang="tr-TR" sz="2800" b="1" dirty="0">
              <a:solidFill>
                <a:schemeClr val="bg2">
                  <a:lumMod val="10000"/>
                </a:schemeClr>
              </a:solidFill>
              <a:latin typeface="+mn-lt"/>
              <a:cs typeface="Arial" panose="020B0604020202020204" pitchFamily="34" charset="0"/>
            </a:endParaRPr>
          </a:p>
        </p:txBody>
      </p:sp>
      <p:sp>
        <p:nvSpPr>
          <p:cNvPr id="2" name="Subtitle 1"/>
          <p:cNvSpPr>
            <a:spLocks noGrp="1"/>
          </p:cNvSpPr>
          <p:nvPr>
            <p:ph type="subTitle" idx="1"/>
          </p:nvPr>
        </p:nvSpPr>
        <p:spPr>
          <a:xfrm>
            <a:off x="715782" y="4634126"/>
            <a:ext cx="8534667" cy="1641210"/>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Dış ilişkiler ve proje Birimi</a:t>
            </a:r>
          </a:p>
          <a:p>
            <a:pPr algn="r"/>
            <a:r>
              <a:rPr lang="tr-TR" sz="1800" b="1" dirty="0">
                <a:solidFill>
                  <a:schemeClr val="bg2">
                    <a:lumMod val="10000"/>
                  </a:schemeClr>
                </a:solidFill>
                <a:latin typeface="+mn-lt"/>
                <a:cs typeface="Arial" panose="020B0604020202020204" pitchFamily="34" charset="0"/>
              </a:rPr>
              <a:t>Nigar </a:t>
            </a:r>
            <a:r>
              <a:rPr lang="tr-TR" sz="1800" b="1" dirty="0" err="1">
                <a:solidFill>
                  <a:schemeClr val="bg2">
                    <a:lumMod val="10000"/>
                  </a:schemeClr>
                </a:solidFill>
                <a:latin typeface="+mn-lt"/>
                <a:cs typeface="Arial" panose="020B0604020202020204" pitchFamily="34" charset="0"/>
              </a:rPr>
              <a:t>şerifoğlu</a:t>
            </a:r>
            <a:endParaRPr lang="tr-TR" sz="1800" b="1" dirty="0">
              <a:solidFill>
                <a:schemeClr val="bg2">
                  <a:lumMod val="10000"/>
                </a:schemeClr>
              </a:solidFill>
              <a:latin typeface="+mn-lt"/>
              <a:cs typeface="Arial" panose="020B0604020202020204" pitchFamily="34" charset="0"/>
            </a:endParaRPr>
          </a:p>
          <a:p>
            <a:pPr algn="r"/>
            <a:r>
              <a:rPr lang="tr-TR" sz="1800" b="1" dirty="0">
                <a:solidFill>
                  <a:schemeClr val="bg2">
                    <a:lumMod val="10000"/>
                  </a:schemeClr>
                </a:solidFill>
                <a:latin typeface="+mn-lt"/>
                <a:cs typeface="Arial" panose="020B0604020202020204" pitchFamily="34" charset="0"/>
              </a:rPr>
              <a:t>Çerkezköy, Tekirdağ – MART 2023</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2"/>
              </a:solidFill>
            </a:endParaRPr>
          </a:p>
        </p:txBody>
      </p:sp>
    </p:spTree>
    <p:extLst>
      <p:ext uri="{BB962C8B-B14F-4D97-AF65-F5344CB8AC3E}">
        <p14:creationId xmlns:p14="http://schemas.microsoft.com/office/powerpoint/2010/main" val="108490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9" y="218532"/>
            <a:ext cx="8234362" cy="826495"/>
          </a:xfrm>
          <a:ln>
            <a:noFill/>
          </a:ln>
        </p:spPr>
        <p:style>
          <a:lnRef idx="1">
            <a:schemeClr val="accent1"/>
          </a:lnRef>
          <a:fillRef idx="1001">
            <a:schemeClr val="lt2"/>
          </a:fillRef>
          <a:effectRef idx="1">
            <a:schemeClr val="accent1"/>
          </a:effectRef>
          <a:fontRef idx="minor">
            <a:schemeClr val="dk1"/>
          </a:fontRef>
        </p:style>
        <p:txBody>
          <a:bodyPr>
            <a:noAutofit/>
          </a:bodyPr>
          <a:lstStyle/>
          <a:p>
            <a:pPr>
              <a:lnSpc>
                <a:spcPct val="100000"/>
              </a:lnSpc>
            </a:pPr>
            <a:r>
              <a:rPr lang="tr-TR" sz="3000" b="1" dirty="0">
                <a:solidFill>
                  <a:schemeClr val="accent2">
                    <a:lumMod val="90000"/>
                    <a:lumOff val="10000"/>
                  </a:schemeClr>
                </a:solidFill>
                <a:cs typeface="Arial" panose="020B0604020202020204" pitchFamily="34" charset="0"/>
              </a:rPr>
              <a:t>                                             İÇERİK </a:t>
            </a:r>
          </a:p>
        </p:txBody>
      </p:sp>
      <p:sp>
        <p:nvSpPr>
          <p:cNvPr id="5" name="Slayt Numarası Yer Tutucusu 4"/>
          <p:cNvSpPr>
            <a:spLocks noGrp="1"/>
          </p:cNvSpPr>
          <p:nvPr>
            <p:ph type="sldNum" sz="quarter" idx="12"/>
          </p:nvPr>
        </p:nvSpPr>
        <p:spPr>
          <a:xfrm>
            <a:off x="8839979" y="6397496"/>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2</a:t>
            </a:fld>
            <a:endParaRPr lang="tr-TR" dirty="0">
              <a:solidFill>
                <a:schemeClr val="accent1"/>
              </a:solidFill>
              <a:latin typeface="Helv"/>
              <a:cs typeface="Arial" panose="020B0604020202020204" pitchFamily="34" charset="0"/>
            </a:endParaRPr>
          </a:p>
        </p:txBody>
      </p:sp>
      <p:grpSp>
        <p:nvGrpSpPr>
          <p:cNvPr id="2" name="Grup 1"/>
          <p:cNvGrpSpPr/>
          <p:nvPr/>
        </p:nvGrpSpPr>
        <p:grpSpPr>
          <a:xfrm>
            <a:off x="618780" y="1335122"/>
            <a:ext cx="8978116" cy="4329178"/>
            <a:chOff x="709266" y="1298362"/>
            <a:chExt cx="8866534" cy="4461416"/>
          </a:xfrm>
        </p:grpSpPr>
        <p:sp>
          <p:nvSpPr>
            <p:cNvPr id="4" name="Serbest Form 3"/>
            <p:cNvSpPr/>
            <p:nvPr/>
          </p:nvSpPr>
          <p:spPr>
            <a:xfrm>
              <a:off x="709266" y="1298362"/>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6">
                <a:lumMod val="40000"/>
                <a:lumOff val="60000"/>
              </a:schemeClr>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1</a:t>
              </a:r>
            </a:p>
          </p:txBody>
        </p:sp>
        <p:sp>
          <p:nvSpPr>
            <p:cNvPr id="6" name="Serbest Form 5"/>
            <p:cNvSpPr/>
            <p:nvPr/>
          </p:nvSpPr>
          <p:spPr>
            <a:xfrm>
              <a:off x="1184050" y="1364331"/>
              <a:ext cx="8391749" cy="441103"/>
            </a:xfrm>
            <a:custGeom>
              <a:avLst/>
              <a:gdLst>
                <a:gd name="connsiteX0" fmla="*/ 73519 w 441103"/>
                <a:gd name="connsiteY0" fmla="*/ 0 h 8391749"/>
                <a:gd name="connsiteX1" fmla="*/ 367584 w 441103"/>
                <a:gd name="connsiteY1" fmla="*/ 0 h 8391749"/>
                <a:gd name="connsiteX2" fmla="*/ 441103 w 441103"/>
                <a:gd name="connsiteY2" fmla="*/ 73519 h 8391749"/>
                <a:gd name="connsiteX3" fmla="*/ 441103 w 441103"/>
                <a:gd name="connsiteY3" fmla="*/ 8391749 h 8391749"/>
                <a:gd name="connsiteX4" fmla="*/ 441103 w 441103"/>
                <a:gd name="connsiteY4" fmla="*/ 8391749 h 8391749"/>
                <a:gd name="connsiteX5" fmla="*/ 0 w 441103"/>
                <a:gd name="connsiteY5" fmla="*/ 8391749 h 8391749"/>
                <a:gd name="connsiteX6" fmla="*/ 0 w 441103"/>
                <a:gd name="connsiteY6" fmla="*/ 8391749 h 8391749"/>
                <a:gd name="connsiteX7" fmla="*/ 0 w 441103"/>
                <a:gd name="connsiteY7" fmla="*/ 73519 h 8391749"/>
                <a:gd name="connsiteX8" fmla="*/ 73519 w 441103"/>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103" h="8391749">
                  <a:moveTo>
                    <a:pt x="441103" y="1398666"/>
                  </a:moveTo>
                  <a:lnTo>
                    <a:pt x="441103" y="6993083"/>
                  </a:lnTo>
                  <a:cubicBezTo>
                    <a:pt x="441103" y="7765532"/>
                    <a:pt x="439373" y="8391739"/>
                    <a:pt x="437239" y="8391739"/>
                  </a:cubicBezTo>
                  <a:lnTo>
                    <a:pt x="0" y="8391739"/>
                  </a:lnTo>
                  <a:lnTo>
                    <a:pt x="0" y="8391739"/>
                  </a:lnTo>
                  <a:lnTo>
                    <a:pt x="0" y="10"/>
                  </a:lnTo>
                  <a:lnTo>
                    <a:pt x="0" y="10"/>
                  </a:lnTo>
                  <a:lnTo>
                    <a:pt x="437239" y="10"/>
                  </a:lnTo>
                  <a:cubicBezTo>
                    <a:pt x="439373" y="10"/>
                    <a:pt x="441103" y="626217"/>
                    <a:pt x="441103" y="1398666"/>
                  </a:cubicBezTo>
                  <a:close/>
                </a:path>
              </a:pathLst>
            </a:custGeom>
          </p:spPr>
          <p:style>
            <a:lnRef idx="2">
              <a:schemeClr val="accent5">
                <a:hueOff val="0"/>
                <a:satOff val="0"/>
                <a:lumOff val="-21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2" numCol="1" spcCol="1270" anchor="ctr" anchorCtr="0">
              <a:noAutofit/>
            </a:bodyPr>
            <a:lstStyle/>
            <a:p>
              <a:pPr marL="171450" lvl="1" indent="-171450" defTabSz="800100">
                <a:lnSpc>
                  <a:spcPct val="90000"/>
                </a:lnSpc>
                <a:spcBef>
                  <a:spcPct val="0"/>
                </a:spcBef>
                <a:spcAft>
                  <a:spcPct val="15000"/>
                </a:spcAft>
                <a:buChar char="••"/>
              </a:pPr>
              <a:r>
                <a:rPr lang="tr-TR" dirty="0">
                  <a:solidFill>
                    <a:schemeClr val="bg2">
                      <a:lumMod val="10000"/>
                    </a:schemeClr>
                  </a:solidFill>
                </a:rPr>
                <a:t> Genel Bilgiler</a:t>
              </a:r>
            </a:p>
          </p:txBody>
        </p:sp>
        <p:sp>
          <p:nvSpPr>
            <p:cNvPr id="7" name="Serbest Form 6"/>
            <p:cNvSpPr/>
            <p:nvPr/>
          </p:nvSpPr>
          <p:spPr>
            <a:xfrm>
              <a:off x="709266" y="1905158"/>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5">
                <a:lumMod val="40000"/>
                <a:lumOff val="60000"/>
              </a:schemeClr>
            </a:solidFill>
          </p:spPr>
          <p:style>
            <a:lnRef idx="2">
              <a:schemeClr val="accent5">
                <a:hueOff val="0"/>
                <a:satOff val="0"/>
                <a:lumOff val="-2129"/>
                <a:alphaOff val="0"/>
              </a:schemeClr>
            </a:lnRef>
            <a:fillRef idx="1">
              <a:scrgbClr r="0" g="0" b="0"/>
            </a:fillRef>
            <a:effectRef idx="0">
              <a:schemeClr val="accent5">
                <a:hueOff val="0"/>
                <a:satOff val="0"/>
                <a:lumOff val="-2129"/>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2</a:t>
              </a:r>
            </a:p>
          </p:txBody>
        </p:sp>
        <p:sp>
          <p:nvSpPr>
            <p:cNvPr id="10" name="Serbest Form 9"/>
            <p:cNvSpPr/>
            <p:nvPr/>
          </p:nvSpPr>
          <p:spPr>
            <a:xfrm>
              <a:off x="1184050" y="1952090"/>
              <a:ext cx="8391749" cy="440871"/>
            </a:xfrm>
            <a:custGeom>
              <a:avLst/>
              <a:gdLst>
                <a:gd name="connsiteX0" fmla="*/ 73480 w 440871"/>
                <a:gd name="connsiteY0" fmla="*/ 0 h 8391749"/>
                <a:gd name="connsiteX1" fmla="*/ 367391 w 440871"/>
                <a:gd name="connsiteY1" fmla="*/ 0 h 8391749"/>
                <a:gd name="connsiteX2" fmla="*/ 440871 w 440871"/>
                <a:gd name="connsiteY2" fmla="*/ 73480 h 8391749"/>
                <a:gd name="connsiteX3" fmla="*/ 440871 w 440871"/>
                <a:gd name="connsiteY3" fmla="*/ 8391749 h 8391749"/>
                <a:gd name="connsiteX4" fmla="*/ 440871 w 440871"/>
                <a:gd name="connsiteY4" fmla="*/ 8391749 h 8391749"/>
                <a:gd name="connsiteX5" fmla="*/ 0 w 440871"/>
                <a:gd name="connsiteY5" fmla="*/ 8391749 h 8391749"/>
                <a:gd name="connsiteX6" fmla="*/ 0 w 440871"/>
                <a:gd name="connsiteY6" fmla="*/ 8391749 h 8391749"/>
                <a:gd name="connsiteX7" fmla="*/ 0 w 440871"/>
                <a:gd name="connsiteY7" fmla="*/ 73480 h 8391749"/>
                <a:gd name="connsiteX8" fmla="*/ 73480 w 440871"/>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871" h="8391749">
                  <a:moveTo>
                    <a:pt x="440871" y="1398660"/>
                  </a:moveTo>
                  <a:lnTo>
                    <a:pt x="440871" y="6993089"/>
                  </a:lnTo>
                  <a:cubicBezTo>
                    <a:pt x="440871" y="7765545"/>
                    <a:pt x="439143" y="8391739"/>
                    <a:pt x="437011" y="8391739"/>
                  </a:cubicBezTo>
                  <a:lnTo>
                    <a:pt x="0" y="8391739"/>
                  </a:lnTo>
                  <a:lnTo>
                    <a:pt x="0" y="8391739"/>
                  </a:lnTo>
                  <a:lnTo>
                    <a:pt x="0" y="10"/>
                  </a:lnTo>
                  <a:lnTo>
                    <a:pt x="0" y="10"/>
                  </a:lnTo>
                  <a:lnTo>
                    <a:pt x="437011" y="10"/>
                  </a:lnTo>
                  <a:cubicBezTo>
                    <a:pt x="439143" y="10"/>
                    <a:pt x="440871" y="626204"/>
                    <a:pt x="440871" y="1398660"/>
                  </a:cubicBezTo>
                  <a:close/>
                </a:path>
              </a:pathLst>
            </a:custGeom>
          </p:spPr>
          <p:style>
            <a:lnRef idx="2">
              <a:schemeClr val="accent5">
                <a:hueOff val="0"/>
                <a:satOff val="0"/>
                <a:lumOff val="-21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2" numCol="1" spcCol="1270" anchor="ctr" anchorCtr="0">
              <a:noAutofit/>
            </a:bodyPr>
            <a:lstStyle/>
            <a:p>
              <a:pPr marL="171450" lvl="1" indent="-171450" algn="l" defTabSz="800100">
                <a:lnSpc>
                  <a:spcPct val="90000"/>
                </a:lnSpc>
                <a:spcBef>
                  <a:spcPct val="0"/>
                </a:spcBef>
                <a:spcAft>
                  <a:spcPct val="15000"/>
                </a:spcAft>
                <a:buChar char="••"/>
              </a:pPr>
              <a:r>
                <a:rPr lang="tr-TR" dirty="0">
                  <a:solidFill>
                    <a:schemeClr val="bg2">
                      <a:lumMod val="10000"/>
                    </a:schemeClr>
                  </a:solidFill>
                </a:rPr>
                <a:t>Çerkezköy Ticaret ve Sanayi Odası Katılımcıları</a:t>
              </a:r>
              <a:endParaRPr lang="tr-TR" sz="1800" kern="1200" dirty="0">
                <a:solidFill>
                  <a:schemeClr val="bg2">
                    <a:lumMod val="10000"/>
                  </a:schemeClr>
                </a:solidFill>
                <a:latin typeface="+mn-lt"/>
              </a:endParaRPr>
            </a:p>
          </p:txBody>
        </p:sp>
        <p:sp>
          <p:nvSpPr>
            <p:cNvPr id="13" name="Serbest Form 12"/>
            <p:cNvSpPr/>
            <p:nvPr/>
          </p:nvSpPr>
          <p:spPr>
            <a:xfrm>
              <a:off x="709266" y="2572046"/>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4">
                <a:lumMod val="40000"/>
                <a:lumOff val="60000"/>
              </a:schemeClr>
            </a:solidFill>
          </p:spPr>
          <p:style>
            <a:lnRef idx="2">
              <a:schemeClr val="accent5">
                <a:hueOff val="0"/>
                <a:satOff val="0"/>
                <a:lumOff val="-4258"/>
                <a:alphaOff val="0"/>
              </a:schemeClr>
            </a:lnRef>
            <a:fillRef idx="1">
              <a:scrgbClr r="0" g="0" b="0"/>
            </a:fillRef>
            <a:effectRef idx="0">
              <a:schemeClr val="accent5">
                <a:hueOff val="0"/>
                <a:satOff val="0"/>
                <a:lumOff val="-4258"/>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3</a:t>
              </a:r>
            </a:p>
          </p:txBody>
        </p:sp>
        <p:sp>
          <p:nvSpPr>
            <p:cNvPr id="14" name="Serbest Form 13"/>
            <p:cNvSpPr/>
            <p:nvPr/>
          </p:nvSpPr>
          <p:spPr>
            <a:xfrm>
              <a:off x="1184050" y="2601094"/>
              <a:ext cx="8391750" cy="433354"/>
            </a:xfrm>
            <a:custGeom>
              <a:avLst/>
              <a:gdLst>
                <a:gd name="connsiteX0" fmla="*/ 97648 w 585878"/>
                <a:gd name="connsiteY0" fmla="*/ 0 h 8391749"/>
                <a:gd name="connsiteX1" fmla="*/ 488230 w 585878"/>
                <a:gd name="connsiteY1" fmla="*/ 0 h 8391749"/>
                <a:gd name="connsiteX2" fmla="*/ 585878 w 585878"/>
                <a:gd name="connsiteY2" fmla="*/ 97648 h 8391749"/>
                <a:gd name="connsiteX3" fmla="*/ 585878 w 585878"/>
                <a:gd name="connsiteY3" fmla="*/ 8391749 h 8391749"/>
                <a:gd name="connsiteX4" fmla="*/ 585878 w 585878"/>
                <a:gd name="connsiteY4" fmla="*/ 8391749 h 8391749"/>
                <a:gd name="connsiteX5" fmla="*/ 0 w 585878"/>
                <a:gd name="connsiteY5" fmla="*/ 8391749 h 8391749"/>
                <a:gd name="connsiteX6" fmla="*/ 0 w 585878"/>
                <a:gd name="connsiteY6" fmla="*/ 8391749 h 8391749"/>
                <a:gd name="connsiteX7" fmla="*/ 0 w 585878"/>
                <a:gd name="connsiteY7" fmla="*/ 97648 h 8391749"/>
                <a:gd name="connsiteX8" fmla="*/ 97648 w 585878"/>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878" h="8391749">
                  <a:moveTo>
                    <a:pt x="585878" y="1398653"/>
                  </a:moveTo>
                  <a:lnTo>
                    <a:pt x="585878" y="6993096"/>
                  </a:lnTo>
                  <a:cubicBezTo>
                    <a:pt x="585878" y="7765554"/>
                    <a:pt x="582826" y="8391742"/>
                    <a:pt x="579061" y="8391742"/>
                  </a:cubicBezTo>
                  <a:lnTo>
                    <a:pt x="0" y="8391742"/>
                  </a:lnTo>
                  <a:lnTo>
                    <a:pt x="0" y="8391742"/>
                  </a:lnTo>
                  <a:lnTo>
                    <a:pt x="0" y="7"/>
                  </a:lnTo>
                  <a:lnTo>
                    <a:pt x="0" y="7"/>
                  </a:lnTo>
                  <a:lnTo>
                    <a:pt x="579061" y="7"/>
                  </a:lnTo>
                  <a:cubicBezTo>
                    <a:pt x="582826" y="7"/>
                    <a:pt x="585878" y="626195"/>
                    <a:pt x="585878" y="1398653"/>
                  </a:cubicBezTo>
                  <a:close/>
                </a:path>
              </a:pathLst>
            </a:custGeom>
          </p:spPr>
          <p:style>
            <a:lnRef idx="2">
              <a:schemeClr val="accent5">
                <a:hueOff val="0"/>
                <a:satOff val="0"/>
                <a:lumOff val="-42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030" rIns="40030" bIns="40031" numCol="1" spcCol="1270" anchor="ctr" anchorCtr="0">
              <a:noAutofit/>
            </a:bodyPr>
            <a:lstStyle/>
            <a:p>
              <a:pPr marL="171450" lvl="1" indent="-171450" algn="l" defTabSz="800100">
                <a:lnSpc>
                  <a:spcPct val="90000"/>
                </a:lnSpc>
                <a:spcBef>
                  <a:spcPct val="0"/>
                </a:spcBef>
                <a:spcAft>
                  <a:spcPct val="15000"/>
                </a:spcAft>
                <a:buChar char="••"/>
              </a:pPr>
              <a:r>
                <a:rPr lang="tr-TR" dirty="0">
                  <a:solidFill>
                    <a:schemeClr val="bg2">
                      <a:lumMod val="10000"/>
                    </a:schemeClr>
                  </a:solidFill>
                </a:rPr>
                <a:t>Program Akışı</a:t>
              </a:r>
              <a:endParaRPr lang="tr-TR" sz="1800" kern="1200" dirty="0">
                <a:solidFill>
                  <a:schemeClr val="bg2">
                    <a:lumMod val="10000"/>
                  </a:schemeClr>
                </a:solidFill>
                <a:latin typeface="+mn-lt"/>
              </a:endParaRPr>
            </a:p>
          </p:txBody>
        </p:sp>
        <p:sp>
          <p:nvSpPr>
            <p:cNvPr id="15" name="Serbest Form 14"/>
            <p:cNvSpPr/>
            <p:nvPr/>
          </p:nvSpPr>
          <p:spPr>
            <a:xfrm>
              <a:off x="709266" y="3190314"/>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3">
                <a:lumMod val="40000"/>
                <a:lumOff val="60000"/>
              </a:schemeClr>
            </a:solidFill>
          </p:spPr>
          <p:style>
            <a:lnRef idx="2">
              <a:schemeClr val="accent5">
                <a:hueOff val="0"/>
                <a:satOff val="0"/>
                <a:lumOff val="-6387"/>
                <a:alphaOff val="0"/>
              </a:schemeClr>
            </a:lnRef>
            <a:fillRef idx="1">
              <a:scrgbClr r="0" g="0" b="0"/>
            </a:fillRef>
            <a:effectRef idx="0">
              <a:schemeClr val="accent5">
                <a:hueOff val="0"/>
                <a:satOff val="0"/>
                <a:lumOff val="-6387"/>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4</a:t>
              </a:r>
            </a:p>
          </p:txBody>
        </p:sp>
        <p:sp>
          <p:nvSpPr>
            <p:cNvPr id="16" name="Serbest Form 15"/>
            <p:cNvSpPr/>
            <p:nvPr/>
          </p:nvSpPr>
          <p:spPr>
            <a:xfrm>
              <a:off x="1184050" y="3223801"/>
              <a:ext cx="8391749" cy="440871"/>
            </a:xfrm>
            <a:custGeom>
              <a:avLst/>
              <a:gdLst>
                <a:gd name="connsiteX0" fmla="*/ 73480 w 440871"/>
                <a:gd name="connsiteY0" fmla="*/ 0 h 8391749"/>
                <a:gd name="connsiteX1" fmla="*/ 367391 w 440871"/>
                <a:gd name="connsiteY1" fmla="*/ 0 h 8391749"/>
                <a:gd name="connsiteX2" fmla="*/ 440871 w 440871"/>
                <a:gd name="connsiteY2" fmla="*/ 73480 h 8391749"/>
                <a:gd name="connsiteX3" fmla="*/ 440871 w 440871"/>
                <a:gd name="connsiteY3" fmla="*/ 8391749 h 8391749"/>
                <a:gd name="connsiteX4" fmla="*/ 440871 w 440871"/>
                <a:gd name="connsiteY4" fmla="*/ 8391749 h 8391749"/>
                <a:gd name="connsiteX5" fmla="*/ 0 w 440871"/>
                <a:gd name="connsiteY5" fmla="*/ 8391749 h 8391749"/>
                <a:gd name="connsiteX6" fmla="*/ 0 w 440871"/>
                <a:gd name="connsiteY6" fmla="*/ 8391749 h 8391749"/>
                <a:gd name="connsiteX7" fmla="*/ 0 w 440871"/>
                <a:gd name="connsiteY7" fmla="*/ 73480 h 8391749"/>
                <a:gd name="connsiteX8" fmla="*/ 73480 w 440871"/>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871" h="8391749">
                  <a:moveTo>
                    <a:pt x="440871" y="1398660"/>
                  </a:moveTo>
                  <a:lnTo>
                    <a:pt x="440871" y="6993089"/>
                  </a:lnTo>
                  <a:cubicBezTo>
                    <a:pt x="440871" y="7765545"/>
                    <a:pt x="439143" y="8391739"/>
                    <a:pt x="437011" y="8391739"/>
                  </a:cubicBezTo>
                  <a:lnTo>
                    <a:pt x="0" y="8391739"/>
                  </a:lnTo>
                  <a:lnTo>
                    <a:pt x="0" y="8391739"/>
                  </a:lnTo>
                  <a:lnTo>
                    <a:pt x="0" y="10"/>
                  </a:lnTo>
                  <a:lnTo>
                    <a:pt x="0" y="10"/>
                  </a:lnTo>
                  <a:lnTo>
                    <a:pt x="437011" y="10"/>
                  </a:lnTo>
                  <a:cubicBezTo>
                    <a:pt x="439143" y="10"/>
                    <a:pt x="440871" y="626204"/>
                    <a:pt x="440871" y="1398660"/>
                  </a:cubicBezTo>
                  <a:close/>
                </a:path>
              </a:pathLst>
            </a:custGeom>
          </p:spPr>
          <p:style>
            <a:lnRef idx="2">
              <a:schemeClr val="accent5">
                <a:hueOff val="0"/>
                <a:satOff val="0"/>
                <a:lumOff val="-638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2" numCol="1" spcCol="1270" anchor="ctr" anchorCtr="0">
              <a:noAutofit/>
            </a:bodyPr>
            <a:lstStyle/>
            <a:p>
              <a:pPr marL="171450" lvl="1" indent="-171450" algn="l" defTabSz="800100">
                <a:lnSpc>
                  <a:spcPct val="90000"/>
                </a:lnSpc>
                <a:spcBef>
                  <a:spcPct val="0"/>
                </a:spcBef>
                <a:spcAft>
                  <a:spcPct val="15000"/>
                </a:spcAft>
                <a:buChar char="••"/>
              </a:pPr>
              <a:r>
                <a:rPr lang="tr-TR" dirty="0">
                  <a:solidFill>
                    <a:schemeClr val="bg2">
                      <a:lumMod val="10000"/>
                    </a:schemeClr>
                  </a:solidFill>
                </a:rPr>
                <a:t>Avrupa Programları</a:t>
              </a:r>
              <a:endParaRPr lang="tr-TR" sz="1800" kern="1200" dirty="0">
                <a:solidFill>
                  <a:schemeClr val="bg2">
                    <a:lumMod val="10000"/>
                  </a:schemeClr>
                </a:solidFill>
                <a:latin typeface="+mn-lt"/>
              </a:endParaRPr>
            </a:p>
          </p:txBody>
        </p:sp>
        <p:sp>
          <p:nvSpPr>
            <p:cNvPr id="17" name="Serbest Form 16"/>
            <p:cNvSpPr/>
            <p:nvPr/>
          </p:nvSpPr>
          <p:spPr>
            <a:xfrm>
              <a:off x="709266" y="3832845"/>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3">
                <a:lumMod val="40000"/>
                <a:lumOff val="60000"/>
              </a:schemeClr>
            </a:solidFill>
          </p:spPr>
          <p:style>
            <a:lnRef idx="2">
              <a:schemeClr val="accent5">
                <a:hueOff val="0"/>
                <a:satOff val="0"/>
                <a:lumOff val="-8515"/>
                <a:alphaOff val="0"/>
              </a:schemeClr>
            </a:lnRef>
            <a:fillRef idx="1">
              <a:scrgbClr r="0" g="0" b="0"/>
            </a:fillRef>
            <a:effectRef idx="0">
              <a:schemeClr val="accent5">
                <a:hueOff val="0"/>
                <a:satOff val="0"/>
                <a:lumOff val="-8515"/>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5</a:t>
              </a:r>
            </a:p>
          </p:txBody>
        </p:sp>
        <p:sp>
          <p:nvSpPr>
            <p:cNvPr id="18" name="Serbest Form 17"/>
            <p:cNvSpPr/>
            <p:nvPr/>
          </p:nvSpPr>
          <p:spPr>
            <a:xfrm>
              <a:off x="1184050" y="3854024"/>
              <a:ext cx="8391749" cy="481424"/>
            </a:xfrm>
            <a:custGeom>
              <a:avLst/>
              <a:gdLst>
                <a:gd name="connsiteX0" fmla="*/ 98126 w 588744"/>
                <a:gd name="connsiteY0" fmla="*/ 0 h 8391749"/>
                <a:gd name="connsiteX1" fmla="*/ 490618 w 588744"/>
                <a:gd name="connsiteY1" fmla="*/ 0 h 8391749"/>
                <a:gd name="connsiteX2" fmla="*/ 588744 w 588744"/>
                <a:gd name="connsiteY2" fmla="*/ 98126 h 8391749"/>
                <a:gd name="connsiteX3" fmla="*/ 588744 w 588744"/>
                <a:gd name="connsiteY3" fmla="*/ 8391749 h 8391749"/>
                <a:gd name="connsiteX4" fmla="*/ 588744 w 588744"/>
                <a:gd name="connsiteY4" fmla="*/ 8391749 h 8391749"/>
                <a:gd name="connsiteX5" fmla="*/ 0 w 588744"/>
                <a:gd name="connsiteY5" fmla="*/ 8391749 h 8391749"/>
                <a:gd name="connsiteX6" fmla="*/ 0 w 588744"/>
                <a:gd name="connsiteY6" fmla="*/ 8391749 h 8391749"/>
                <a:gd name="connsiteX7" fmla="*/ 0 w 588744"/>
                <a:gd name="connsiteY7" fmla="*/ 98126 h 8391749"/>
                <a:gd name="connsiteX8" fmla="*/ 98126 w 588744"/>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744" h="8391749">
                  <a:moveTo>
                    <a:pt x="588744" y="1398658"/>
                  </a:moveTo>
                  <a:lnTo>
                    <a:pt x="588744" y="6993091"/>
                  </a:lnTo>
                  <a:cubicBezTo>
                    <a:pt x="588744" y="7765537"/>
                    <a:pt x="585662" y="8391742"/>
                    <a:pt x="581860" y="8391742"/>
                  </a:cubicBezTo>
                  <a:lnTo>
                    <a:pt x="0" y="8391742"/>
                  </a:lnTo>
                  <a:lnTo>
                    <a:pt x="0" y="8391742"/>
                  </a:lnTo>
                  <a:lnTo>
                    <a:pt x="0" y="7"/>
                  </a:lnTo>
                  <a:lnTo>
                    <a:pt x="0" y="7"/>
                  </a:lnTo>
                  <a:lnTo>
                    <a:pt x="581860" y="7"/>
                  </a:lnTo>
                  <a:cubicBezTo>
                    <a:pt x="585662" y="7"/>
                    <a:pt x="588744" y="626212"/>
                    <a:pt x="588744" y="1398658"/>
                  </a:cubicBezTo>
                  <a:close/>
                </a:path>
              </a:pathLst>
            </a:custGeom>
          </p:spPr>
          <p:style>
            <a:lnRef idx="2">
              <a:schemeClr val="accent5">
                <a:hueOff val="0"/>
                <a:satOff val="0"/>
                <a:lumOff val="-85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170" rIns="40170" bIns="40171" numCol="1" spcCol="1270" anchor="b" anchorCtr="0">
              <a:noAutofit/>
            </a:bodyPr>
            <a:lstStyle/>
            <a:p>
              <a:pPr marL="0" lvl="1" algn="ctr" defTabSz="800100">
                <a:lnSpc>
                  <a:spcPct val="90000"/>
                </a:lnSpc>
                <a:spcBef>
                  <a:spcPct val="0"/>
                </a:spcBef>
                <a:spcAft>
                  <a:spcPct val="15000"/>
                </a:spcAft>
              </a:pPr>
              <a:endParaRPr lang="tr-TR" sz="1800" b="0" kern="1200" dirty="0">
                <a:solidFill>
                  <a:schemeClr val="bg2">
                    <a:lumMod val="10000"/>
                  </a:schemeClr>
                </a:solidFill>
                <a:latin typeface="+mn-lt"/>
              </a:endParaRPr>
            </a:p>
            <a:p>
              <a:pPr marL="171450" lvl="1" indent="-171450" algn="just" defTabSz="800100">
                <a:lnSpc>
                  <a:spcPct val="90000"/>
                </a:lnSpc>
                <a:spcBef>
                  <a:spcPct val="0"/>
                </a:spcBef>
                <a:spcAft>
                  <a:spcPct val="15000"/>
                </a:spcAft>
                <a:buChar char="••"/>
              </a:pPr>
              <a:r>
                <a:rPr lang="tr-TR" dirty="0">
                  <a:solidFill>
                    <a:schemeClr val="bg2">
                      <a:lumMod val="10000"/>
                    </a:schemeClr>
                  </a:solidFill>
                </a:rPr>
                <a:t>Temas sağlanan önemli kişiler</a:t>
              </a:r>
              <a:endParaRPr lang="tr-TR" sz="1800" b="0" kern="1200" dirty="0">
                <a:solidFill>
                  <a:schemeClr val="bg2">
                    <a:lumMod val="10000"/>
                  </a:schemeClr>
                </a:solidFill>
                <a:latin typeface="+mn-lt"/>
              </a:endParaRPr>
            </a:p>
          </p:txBody>
        </p:sp>
        <p:sp>
          <p:nvSpPr>
            <p:cNvPr id="23" name="Serbest Form 22"/>
            <p:cNvSpPr/>
            <p:nvPr/>
          </p:nvSpPr>
          <p:spPr>
            <a:xfrm>
              <a:off x="709266" y="4528182"/>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3">
                <a:lumMod val="60000"/>
                <a:lumOff val="40000"/>
              </a:schemeClr>
            </a:solidFill>
          </p:spPr>
          <p:style>
            <a:lnRef idx="2">
              <a:schemeClr val="accent5">
                <a:hueOff val="0"/>
                <a:satOff val="0"/>
                <a:lumOff val="-14902"/>
                <a:alphaOff val="0"/>
              </a:schemeClr>
            </a:lnRef>
            <a:fillRef idx="1">
              <a:scrgbClr r="0" g="0" b="0"/>
            </a:fillRef>
            <a:effectRef idx="0">
              <a:schemeClr val="accent5">
                <a:hueOff val="0"/>
                <a:satOff val="0"/>
                <a:lumOff val="-14902"/>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b="1" dirty="0">
                  <a:solidFill>
                    <a:schemeClr val="accent2">
                      <a:lumMod val="90000"/>
                      <a:lumOff val="10000"/>
                    </a:schemeClr>
                  </a:solidFill>
                </a:rPr>
                <a:t>6</a:t>
              </a:r>
              <a:endParaRPr lang="tr-TR" sz="1800" b="1" kern="1200" dirty="0">
                <a:solidFill>
                  <a:schemeClr val="accent2">
                    <a:lumMod val="90000"/>
                    <a:lumOff val="10000"/>
                  </a:schemeClr>
                </a:solidFill>
                <a:latin typeface="+mn-lt"/>
              </a:endParaRPr>
            </a:p>
          </p:txBody>
        </p:sp>
        <p:sp>
          <p:nvSpPr>
            <p:cNvPr id="24" name="Serbest Form 23"/>
            <p:cNvSpPr/>
            <p:nvPr/>
          </p:nvSpPr>
          <p:spPr>
            <a:xfrm>
              <a:off x="1184050" y="5263745"/>
              <a:ext cx="8391749" cy="496033"/>
            </a:xfrm>
            <a:custGeom>
              <a:avLst/>
              <a:gdLst>
                <a:gd name="connsiteX0" fmla="*/ 73480 w 440871"/>
                <a:gd name="connsiteY0" fmla="*/ 0 h 8391749"/>
                <a:gd name="connsiteX1" fmla="*/ 367391 w 440871"/>
                <a:gd name="connsiteY1" fmla="*/ 0 h 8391749"/>
                <a:gd name="connsiteX2" fmla="*/ 440871 w 440871"/>
                <a:gd name="connsiteY2" fmla="*/ 73480 h 8391749"/>
                <a:gd name="connsiteX3" fmla="*/ 440871 w 440871"/>
                <a:gd name="connsiteY3" fmla="*/ 8391749 h 8391749"/>
                <a:gd name="connsiteX4" fmla="*/ 440871 w 440871"/>
                <a:gd name="connsiteY4" fmla="*/ 8391749 h 8391749"/>
                <a:gd name="connsiteX5" fmla="*/ 0 w 440871"/>
                <a:gd name="connsiteY5" fmla="*/ 8391749 h 8391749"/>
                <a:gd name="connsiteX6" fmla="*/ 0 w 440871"/>
                <a:gd name="connsiteY6" fmla="*/ 8391749 h 8391749"/>
                <a:gd name="connsiteX7" fmla="*/ 0 w 440871"/>
                <a:gd name="connsiteY7" fmla="*/ 73480 h 8391749"/>
                <a:gd name="connsiteX8" fmla="*/ 73480 w 440871"/>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871" h="8391749">
                  <a:moveTo>
                    <a:pt x="440871" y="1398660"/>
                  </a:moveTo>
                  <a:lnTo>
                    <a:pt x="440871" y="6993089"/>
                  </a:lnTo>
                  <a:cubicBezTo>
                    <a:pt x="440871" y="7765545"/>
                    <a:pt x="439143" y="8391739"/>
                    <a:pt x="437011" y="8391739"/>
                  </a:cubicBezTo>
                  <a:lnTo>
                    <a:pt x="0" y="8391739"/>
                  </a:lnTo>
                  <a:lnTo>
                    <a:pt x="0" y="8391739"/>
                  </a:lnTo>
                  <a:lnTo>
                    <a:pt x="0" y="10"/>
                  </a:lnTo>
                  <a:lnTo>
                    <a:pt x="0" y="10"/>
                  </a:lnTo>
                  <a:lnTo>
                    <a:pt x="437011" y="10"/>
                  </a:lnTo>
                  <a:cubicBezTo>
                    <a:pt x="439143" y="10"/>
                    <a:pt x="440871" y="626204"/>
                    <a:pt x="440871" y="1398660"/>
                  </a:cubicBezTo>
                  <a:close/>
                </a:path>
              </a:pathLst>
            </a:custGeom>
          </p:spPr>
          <p:style>
            <a:lnRef idx="2">
              <a:schemeClr val="accent5">
                <a:hueOff val="0"/>
                <a:satOff val="0"/>
                <a:lumOff val="-14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3" numCol="1" spcCol="1270" anchor="ctr" anchorCtr="0">
              <a:noAutofit/>
            </a:bodyPr>
            <a:lstStyle/>
            <a:p>
              <a:pPr marL="171450" lvl="1" indent="-171450" algn="l" defTabSz="800100">
                <a:lnSpc>
                  <a:spcPct val="90000"/>
                </a:lnSpc>
                <a:spcBef>
                  <a:spcPct val="0"/>
                </a:spcBef>
                <a:spcAft>
                  <a:spcPct val="15000"/>
                </a:spcAft>
                <a:buChar char="••"/>
              </a:pPr>
              <a:r>
                <a:rPr lang="tr-TR" sz="1800" kern="1200" dirty="0">
                  <a:solidFill>
                    <a:schemeClr val="bg2">
                      <a:lumMod val="10000"/>
                    </a:schemeClr>
                  </a:solidFill>
                  <a:latin typeface="+mn-lt"/>
                  <a:cs typeface="Arial" panose="020B0604020202020204" pitchFamily="34" charset="0"/>
                </a:rPr>
                <a:t>Teşekkür</a:t>
              </a:r>
              <a:endParaRPr lang="tr-TR" sz="1800" kern="1200" dirty="0">
                <a:solidFill>
                  <a:schemeClr val="bg2">
                    <a:lumMod val="10000"/>
                  </a:schemeClr>
                </a:solidFill>
                <a:latin typeface="+mn-lt"/>
              </a:endParaRPr>
            </a:p>
          </p:txBody>
        </p:sp>
      </p:gr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pic>
        <p:nvPicPr>
          <p:cNvPr id="11" name="Resim 10"/>
          <p:cNvPicPr>
            <a:picLocks noChangeAspect="1"/>
          </p:cNvPicPr>
          <p:nvPr/>
        </p:nvPicPr>
        <p:blipFill rotWithShape="1">
          <a:blip r:embed="rId3"/>
          <a:srcRect l="24602" t="4885" r="24619" b="4799"/>
          <a:stretch/>
        </p:blipFill>
        <p:spPr>
          <a:xfrm>
            <a:off x="115910" y="6400566"/>
            <a:ext cx="444194" cy="444194"/>
          </a:xfrm>
          <a:prstGeom prst="rect">
            <a:avLst/>
          </a:prstGeom>
        </p:spPr>
      </p:pic>
      <p:sp>
        <p:nvSpPr>
          <p:cNvPr id="12"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20" name="Serbest Form 19"/>
          <p:cNvSpPr/>
          <p:nvPr/>
        </p:nvSpPr>
        <p:spPr>
          <a:xfrm>
            <a:off x="1140598" y="4545905"/>
            <a:ext cx="8497356" cy="427803"/>
          </a:xfrm>
          <a:custGeom>
            <a:avLst/>
            <a:gdLst>
              <a:gd name="connsiteX0" fmla="*/ 73480 w 440871"/>
              <a:gd name="connsiteY0" fmla="*/ 0 h 8391749"/>
              <a:gd name="connsiteX1" fmla="*/ 367391 w 440871"/>
              <a:gd name="connsiteY1" fmla="*/ 0 h 8391749"/>
              <a:gd name="connsiteX2" fmla="*/ 440871 w 440871"/>
              <a:gd name="connsiteY2" fmla="*/ 73480 h 8391749"/>
              <a:gd name="connsiteX3" fmla="*/ 440871 w 440871"/>
              <a:gd name="connsiteY3" fmla="*/ 8391749 h 8391749"/>
              <a:gd name="connsiteX4" fmla="*/ 440871 w 440871"/>
              <a:gd name="connsiteY4" fmla="*/ 8391749 h 8391749"/>
              <a:gd name="connsiteX5" fmla="*/ 0 w 440871"/>
              <a:gd name="connsiteY5" fmla="*/ 8391749 h 8391749"/>
              <a:gd name="connsiteX6" fmla="*/ 0 w 440871"/>
              <a:gd name="connsiteY6" fmla="*/ 8391749 h 8391749"/>
              <a:gd name="connsiteX7" fmla="*/ 0 w 440871"/>
              <a:gd name="connsiteY7" fmla="*/ 73480 h 8391749"/>
              <a:gd name="connsiteX8" fmla="*/ 73480 w 440871"/>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871" h="8391749">
                <a:moveTo>
                  <a:pt x="440871" y="1398660"/>
                </a:moveTo>
                <a:lnTo>
                  <a:pt x="440871" y="6993089"/>
                </a:lnTo>
                <a:cubicBezTo>
                  <a:pt x="440871" y="7765545"/>
                  <a:pt x="439143" y="8391739"/>
                  <a:pt x="437011" y="8391739"/>
                </a:cubicBezTo>
                <a:lnTo>
                  <a:pt x="0" y="8391739"/>
                </a:lnTo>
                <a:lnTo>
                  <a:pt x="0" y="8391739"/>
                </a:lnTo>
                <a:lnTo>
                  <a:pt x="0" y="10"/>
                </a:lnTo>
                <a:lnTo>
                  <a:pt x="0" y="10"/>
                </a:lnTo>
                <a:lnTo>
                  <a:pt x="437011" y="10"/>
                </a:lnTo>
                <a:cubicBezTo>
                  <a:pt x="439143" y="10"/>
                  <a:pt x="440871" y="626204"/>
                  <a:pt x="440871" y="1398660"/>
                </a:cubicBezTo>
                <a:close/>
              </a:path>
            </a:pathLst>
          </a:custGeom>
        </p:spPr>
        <p:style>
          <a:lnRef idx="2">
            <a:schemeClr val="accent5">
              <a:hueOff val="0"/>
              <a:satOff val="0"/>
              <a:lumOff val="-638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2" numCol="1" spcCol="1270" anchor="ctr" anchorCtr="0">
            <a:noAutofit/>
          </a:bodyPr>
          <a:lstStyle/>
          <a:p>
            <a:pPr marL="171450" lvl="1" indent="-171450" algn="l" defTabSz="800100">
              <a:lnSpc>
                <a:spcPct val="90000"/>
              </a:lnSpc>
              <a:spcBef>
                <a:spcPct val="0"/>
              </a:spcBef>
              <a:spcAft>
                <a:spcPct val="15000"/>
              </a:spcAft>
              <a:buChar char="••"/>
            </a:pPr>
            <a:r>
              <a:rPr lang="tr-TR" dirty="0">
                <a:solidFill>
                  <a:schemeClr val="bg2">
                    <a:lumMod val="10000"/>
                  </a:schemeClr>
                </a:solidFill>
              </a:rPr>
              <a:t>B2B Görüşmeleri</a:t>
            </a:r>
            <a:endParaRPr lang="tr-TR" sz="1800" kern="1200" dirty="0">
              <a:solidFill>
                <a:schemeClr val="bg2">
                  <a:lumMod val="10000"/>
                </a:schemeClr>
              </a:solidFill>
              <a:latin typeface="+mn-lt"/>
            </a:endParaRPr>
          </a:p>
        </p:txBody>
      </p:sp>
      <p:sp>
        <p:nvSpPr>
          <p:cNvPr id="21" name="Serbest Form 20"/>
          <p:cNvSpPr/>
          <p:nvPr/>
        </p:nvSpPr>
        <p:spPr>
          <a:xfrm>
            <a:off x="589419" y="5181322"/>
            <a:ext cx="480760" cy="658160"/>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3">
              <a:lumMod val="40000"/>
              <a:lumOff val="60000"/>
            </a:schemeClr>
          </a:solidFill>
        </p:spPr>
        <p:style>
          <a:lnRef idx="2">
            <a:schemeClr val="accent5">
              <a:hueOff val="0"/>
              <a:satOff val="0"/>
              <a:lumOff val="-8515"/>
              <a:alphaOff val="0"/>
            </a:schemeClr>
          </a:lnRef>
          <a:fillRef idx="1">
            <a:scrgbClr r="0" g="0" b="0"/>
          </a:fillRef>
          <a:effectRef idx="0">
            <a:schemeClr val="accent5">
              <a:hueOff val="0"/>
              <a:satOff val="0"/>
              <a:lumOff val="-8515"/>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b="1" dirty="0">
                <a:solidFill>
                  <a:schemeClr val="accent2">
                    <a:lumMod val="90000"/>
                    <a:lumOff val="10000"/>
                  </a:schemeClr>
                </a:solidFill>
              </a:rPr>
              <a:t>7</a:t>
            </a:r>
            <a:endParaRPr lang="tr-TR" sz="1800" b="1" kern="1200" dirty="0">
              <a:solidFill>
                <a:schemeClr val="accent2">
                  <a:lumMod val="90000"/>
                  <a:lumOff val="10000"/>
                </a:schemeClr>
              </a:solidFill>
              <a:latin typeface="+mn-lt"/>
            </a:endParaRPr>
          </a:p>
        </p:txBody>
      </p:sp>
    </p:spTree>
    <p:extLst>
      <p:ext uri="{BB962C8B-B14F-4D97-AF65-F5344CB8AC3E}">
        <p14:creationId xmlns:p14="http://schemas.microsoft.com/office/powerpoint/2010/main" val="383536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104" y="218532"/>
            <a:ext cx="8354134"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a:t>
            </a:r>
          </a:p>
        </p:txBody>
      </p:sp>
      <p:sp>
        <p:nvSpPr>
          <p:cNvPr id="2" name="Content Placeholder 1"/>
          <p:cNvSpPr>
            <a:spLocks noGrp="1"/>
          </p:cNvSpPr>
          <p:nvPr>
            <p:ph idx="1"/>
          </p:nvPr>
        </p:nvSpPr>
        <p:spPr>
          <a:xfrm>
            <a:off x="560104" y="1712617"/>
            <a:ext cx="8475068" cy="4559785"/>
          </a:xfrm>
        </p:spPr>
        <p:style>
          <a:lnRef idx="2">
            <a:schemeClr val="dk1"/>
          </a:lnRef>
          <a:fillRef idx="1">
            <a:schemeClr val="lt1"/>
          </a:fillRef>
          <a:effectRef idx="0">
            <a:schemeClr val="dk1"/>
          </a:effectRef>
          <a:fontRef idx="minor">
            <a:schemeClr val="dk1"/>
          </a:fontRef>
        </p:style>
        <p:txBody>
          <a:bodyPr>
            <a:noAutofit/>
          </a:bodyPr>
          <a:lstStyle/>
          <a:p>
            <a:pPr marL="45714" lvl="1" indent="0">
              <a:lnSpc>
                <a:spcPct val="150000"/>
              </a:lnSpc>
              <a:spcBef>
                <a:spcPts val="600"/>
              </a:spcBef>
              <a:spcAft>
                <a:spcPts val="1200"/>
              </a:spcAft>
              <a:buNone/>
            </a:pPr>
            <a:endParaRPr lang="tr-TR" dirty="0"/>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3</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Genel Bilgiler</a:t>
            </a:r>
            <a:endParaRPr lang="tr-TR" sz="2400" b="1" dirty="0">
              <a:solidFill>
                <a:schemeClr val="accent2"/>
              </a:solidFill>
            </a:endParaRPr>
          </a:p>
          <a:p>
            <a:pPr marL="0" indent="0">
              <a:buNone/>
            </a:pPr>
            <a:r>
              <a:rPr lang="tr-TR" sz="1800" dirty="0">
                <a:solidFill>
                  <a:schemeClr val="accent2"/>
                </a:solidFill>
              </a:rPr>
              <a:t>Etkinlik Tarihi: 23.03.2023</a:t>
            </a:r>
          </a:p>
          <a:p>
            <a:pPr marL="0" lvl="0" indent="0">
              <a:buNone/>
            </a:pPr>
            <a:r>
              <a:rPr lang="tr-TR" sz="1800" dirty="0">
                <a:solidFill>
                  <a:schemeClr val="accent2"/>
                </a:solidFill>
              </a:rPr>
              <a:t>Yer: </a:t>
            </a:r>
            <a:r>
              <a:rPr lang="tr-TR" sz="1800" dirty="0" err="1">
                <a:solidFill>
                  <a:schemeClr val="accent2"/>
                </a:solidFill>
              </a:rPr>
              <a:t>Burgas</a:t>
            </a:r>
            <a:r>
              <a:rPr lang="tr-TR" sz="1800" dirty="0">
                <a:solidFill>
                  <a:schemeClr val="accent2"/>
                </a:solidFill>
              </a:rPr>
              <a:t> Uluslararası Kongre Merkezi </a:t>
            </a:r>
          </a:p>
          <a:p>
            <a:pPr marL="0" lvl="0" indent="0">
              <a:buNone/>
            </a:pPr>
            <a:r>
              <a:rPr lang="tr-TR" sz="1800" dirty="0">
                <a:solidFill>
                  <a:schemeClr val="accent2"/>
                </a:solidFill>
              </a:rPr>
              <a:t>Bulgaristan KOBİ Ajansı ve BULTİŞAD işbirliğiyle BULGAR – TÜRK İŞ FORUMU VE İKİLİ GÖRÜŞMELER düzenlendi.</a:t>
            </a:r>
          </a:p>
          <a:p>
            <a:pPr marL="0" lvl="0" indent="0">
              <a:buNone/>
            </a:pPr>
            <a:r>
              <a:rPr lang="tr-TR" sz="1800" dirty="0">
                <a:solidFill>
                  <a:schemeClr val="accent2"/>
                </a:solidFill>
              </a:rPr>
              <a:t>Hedef Sektörler: BİT (bilişim ve iletişim teknolojileri), bulut ve mobil teknolojiler, </a:t>
            </a:r>
            <a:r>
              <a:rPr lang="tr-TR" sz="1800" dirty="0" err="1">
                <a:solidFill>
                  <a:schemeClr val="accent2"/>
                </a:solidFill>
              </a:rPr>
              <a:t>fintech</a:t>
            </a:r>
            <a:r>
              <a:rPr lang="tr-TR" sz="1800" dirty="0">
                <a:solidFill>
                  <a:schemeClr val="accent2"/>
                </a:solidFill>
              </a:rPr>
              <a:t>, siber güvenlik, dijital sağlık ve teknolojiler, tarım teknolojileri ve dijital tarım, yenilenebilir enerji kaynakları, risk sermayesi, otomotiv yan sanayii, yapı malzemeleri, inşaat ve teknik danışmanlığı ve yenilikçi ve start-</a:t>
            </a:r>
            <a:r>
              <a:rPr lang="tr-TR" sz="1800" dirty="0" err="1">
                <a:solidFill>
                  <a:schemeClr val="accent2"/>
                </a:solidFill>
              </a:rPr>
              <a:t>up</a:t>
            </a:r>
            <a:r>
              <a:rPr lang="tr-TR" sz="1800" dirty="0">
                <a:solidFill>
                  <a:schemeClr val="accent2"/>
                </a:solidFill>
              </a:rPr>
              <a:t> şirketleri</a:t>
            </a:r>
          </a:p>
          <a:p>
            <a:pPr marL="0" indent="0">
              <a:buFont typeface="Calibri" panose="020F0502020204030204" pitchFamily="34" charset="0"/>
              <a:buNone/>
            </a:pPr>
            <a:endParaRPr lang="tr-TR" sz="1800" dirty="0">
              <a:solidFill>
                <a:schemeClr val="accent2"/>
              </a:solidFill>
            </a:endParaRPr>
          </a:p>
        </p:txBody>
      </p:sp>
      <p:pic>
        <p:nvPicPr>
          <p:cNvPr id="4" name="Resim 3"/>
          <p:cNvPicPr>
            <a:picLocks noChangeAspect="1"/>
          </p:cNvPicPr>
          <p:nvPr/>
        </p:nvPicPr>
        <p:blipFill>
          <a:blip r:embed="rId4"/>
          <a:stretch>
            <a:fillRect/>
          </a:stretch>
        </p:blipFill>
        <p:spPr>
          <a:xfrm>
            <a:off x="1338470" y="4625009"/>
            <a:ext cx="6157034" cy="1647393"/>
          </a:xfrm>
          <a:prstGeom prst="rect">
            <a:avLst/>
          </a:prstGeom>
          <a:ln>
            <a:noFill/>
          </a:ln>
          <a:effectLst>
            <a:softEdge rad="112500"/>
          </a:effectLst>
        </p:spPr>
      </p:pic>
    </p:spTree>
    <p:extLst>
      <p:ext uri="{BB962C8B-B14F-4D97-AF65-F5344CB8AC3E}">
        <p14:creationId xmlns:p14="http://schemas.microsoft.com/office/powerpoint/2010/main" val="359180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a:t>
            </a:r>
          </a:p>
        </p:txBody>
      </p:sp>
      <p:sp>
        <p:nvSpPr>
          <p:cNvPr id="2" name="Content Placeholder 1"/>
          <p:cNvSpPr>
            <a:spLocks noGrp="1"/>
          </p:cNvSpPr>
          <p:nvPr>
            <p:ph idx="1"/>
          </p:nvPr>
        </p:nvSpPr>
        <p:spPr>
          <a:xfrm>
            <a:off x="681038" y="1892853"/>
            <a:ext cx="8354134" cy="4379549"/>
          </a:xfrm>
          <a:ln>
            <a:solidFill>
              <a:schemeClr val="accent2"/>
            </a:solidFill>
          </a:ln>
        </p:spPr>
        <p:style>
          <a:lnRef idx="2">
            <a:schemeClr val="dk1"/>
          </a:lnRef>
          <a:fillRef idx="1">
            <a:schemeClr val="lt1"/>
          </a:fillRef>
          <a:effectRef idx="0">
            <a:schemeClr val="dk1"/>
          </a:effectRef>
          <a:fontRef idx="minor">
            <a:schemeClr val="dk1"/>
          </a:fontRef>
        </p:style>
        <p:txBody>
          <a:bodyPr>
            <a:noAutofit/>
          </a:bodyPr>
          <a:lstStyle/>
          <a:p>
            <a:pPr marL="331464" lvl="1" indent="-285750">
              <a:lnSpc>
                <a:spcPct val="150000"/>
              </a:lnSpc>
              <a:spcBef>
                <a:spcPts val="600"/>
              </a:spcBef>
              <a:spcAft>
                <a:spcPts val="1200"/>
              </a:spcAft>
            </a:pPr>
            <a:endParaRPr lang="tr-TR" dirty="0">
              <a:solidFill>
                <a:schemeClr val="accent2">
                  <a:lumMod val="90000"/>
                  <a:lumOff val="10000"/>
                </a:schemeClr>
              </a:solidFill>
            </a:endParaRPr>
          </a:p>
          <a:p>
            <a:pPr marL="331464" lvl="1" indent="-285750">
              <a:lnSpc>
                <a:spcPct val="150000"/>
              </a:lnSpc>
              <a:spcBef>
                <a:spcPts val="600"/>
              </a:spcBef>
              <a:spcAft>
                <a:spcPts val="1200"/>
              </a:spcAft>
            </a:pPr>
            <a:endParaRPr lang="tr-TR" dirty="0">
              <a:solidFill>
                <a:schemeClr val="accent2">
                  <a:lumMod val="90000"/>
                  <a:lumOff val="10000"/>
                </a:schemeClr>
              </a:solidFill>
            </a:endParaRPr>
          </a:p>
          <a:p>
            <a:pPr marL="331464" lvl="1" indent="-285750">
              <a:lnSpc>
                <a:spcPct val="150000"/>
              </a:lnSpc>
              <a:spcBef>
                <a:spcPts val="600"/>
              </a:spcBef>
              <a:spcAft>
                <a:spcPts val="1200"/>
              </a:spcAft>
            </a:pPr>
            <a:endParaRPr lang="tr-TR" dirty="0">
              <a:solidFill>
                <a:schemeClr val="accent2">
                  <a:lumMod val="90000"/>
                  <a:lumOff val="10000"/>
                </a:schemeClr>
              </a:solidFill>
            </a:endParaRPr>
          </a:p>
          <a:p>
            <a:pPr marL="331464" lvl="1" indent="-285750">
              <a:lnSpc>
                <a:spcPct val="150000"/>
              </a:lnSpc>
              <a:spcBef>
                <a:spcPts val="600"/>
              </a:spcBef>
              <a:spcAft>
                <a:spcPts val="1200"/>
              </a:spcAft>
            </a:pPr>
            <a:endParaRPr lang="tr-TR" dirty="0">
              <a:solidFill>
                <a:schemeClr val="accent2">
                  <a:lumMod val="90000"/>
                  <a:lumOff val="10000"/>
                </a:schemeClr>
              </a:solidFill>
            </a:endParaRPr>
          </a:p>
          <a:p>
            <a:pPr marL="457200" lvl="1" indent="0">
              <a:lnSpc>
                <a:spcPct val="107000"/>
              </a:lnSpc>
              <a:spcAft>
                <a:spcPts val="0"/>
              </a:spcAft>
              <a:buNone/>
            </a:pPr>
            <a:r>
              <a:rPr lang="tr-TR"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AHMET ÇETİN – Yönetim Kurulu Başkanı</a:t>
            </a:r>
            <a:endParaRPr lang="tr-TR"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0"/>
              </a:spcAft>
              <a:buNone/>
            </a:pPr>
            <a:r>
              <a:rPr lang="tr-TR"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MUSTAFA OGÜN ASIL – Yönetim Kurulu Başkan Yardımcısı</a:t>
            </a:r>
            <a:endParaRPr lang="tr-TR"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0"/>
              </a:spcAft>
              <a:buNone/>
            </a:pPr>
            <a:r>
              <a:rPr lang="tr-TR"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UFUK MANGIR – Sayman Üye</a:t>
            </a:r>
            <a:endParaRPr lang="tr-TR"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None/>
            </a:pPr>
            <a:r>
              <a:rPr lang="tr-TR"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ALİ ÇOLAK – Yönetim Kurulu Üyesi</a:t>
            </a:r>
            <a:endParaRPr lang="tr-TR" sz="1400" b="1"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4</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6814466"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 Çerkezköy Ticaret ve Sanayi Odası Katılımcıları</a:t>
            </a:r>
          </a:p>
          <a:p>
            <a:pPr marL="0" indent="0">
              <a:buFont typeface="Calibri" panose="020F0502020204030204" pitchFamily="34" charset="0"/>
              <a:buNone/>
            </a:pPr>
            <a:endParaRPr lang="tr-TR" sz="1800" dirty="0">
              <a:solidFill>
                <a:schemeClr val="accent1"/>
              </a:solidFill>
            </a:endParaRPr>
          </a:p>
        </p:txBody>
      </p:sp>
      <p:pic>
        <p:nvPicPr>
          <p:cNvPr id="4" name="Resim 3"/>
          <p:cNvPicPr>
            <a:picLocks noChangeAspect="1"/>
          </p:cNvPicPr>
          <p:nvPr/>
        </p:nvPicPr>
        <p:blipFill>
          <a:blip r:embed="rId4"/>
          <a:stretch>
            <a:fillRect/>
          </a:stretch>
        </p:blipFill>
        <p:spPr>
          <a:xfrm>
            <a:off x="3076249" y="2003707"/>
            <a:ext cx="3642603" cy="2435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8367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a:t>
            </a:r>
          </a:p>
        </p:txBody>
      </p:sp>
      <p:sp>
        <p:nvSpPr>
          <p:cNvPr id="2" name="Content Placeholder 1"/>
          <p:cNvSpPr>
            <a:spLocks noGrp="1"/>
          </p:cNvSpPr>
          <p:nvPr>
            <p:ph idx="1"/>
          </p:nvPr>
        </p:nvSpPr>
        <p:spPr>
          <a:xfrm>
            <a:off x="681037" y="1892853"/>
            <a:ext cx="8474995" cy="4379549"/>
          </a:xfrm>
        </p:spPr>
        <p:style>
          <a:lnRef idx="2">
            <a:schemeClr val="dk1"/>
          </a:lnRef>
          <a:fillRef idx="1">
            <a:schemeClr val="lt1"/>
          </a:fillRef>
          <a:effectRef idx="0">
            <a:schemeClr val="dk1"/>
          </a:effectRef>
          <a:fontRef idx="minor">
            <a:schemeClr val="dk1"/>
          </a:fontRef>
        </p:style>
        <p:txBody>
          <a:bodyPr>
            <a:noAutofit/>
          </a:bodyPr>
          <a:lstStyle/>
          <a:p>
            <a:r>
              <a:rPr lang="tr-TR" b="1" u="sng" dirty="0">
                <a:solidFill>
                  <a:schemeClr val="accent2"/>
                </a:solidFill>
              </a:rPr>
              <a:t>1.Oturum:</a:t>
            </a:r>
            <a:r>
              <a:rPr lang="tr-TR" sz="1800" b="1" dirty="0">
                <a:solidFill>
                  <a:schemeClr val="accent2"/>
                </a:solidFill>
              </a:rPr>
              <a:t> </a:t>
            </a:r>
            <a:r>
              <a:rPr lang="tr-TR" dirty="0">
                <a:solidFill>
                  <a:schemeClr val="accent2"/>
                </a:solidFill>
              </a:rPr>
              <a:t>Avrupa Programları ve Projeleri kapsamında KOBİ'lere finansman fırsatları</a:t>
            </a:r>
          </a:p>
          <a:p>
            <a:r>
              <a:rPr lang="tr-TR" dirty="0">
                <a:solidFill>
                  <a:schemeClr val="accent2"/>
                </a:solidFill>
              </a:rPr>
              <a:t>Ortak projelerde işbirliği olanakları konusunda sunumlar yapıldı. </a:t>
            </a:r>
          </a:p>
          <a:p>
            <a:endParaRPr lang="tr-TR" dirty="0">
              <a:solidFill>
                <a:schemeClr val="accent2"/>
              </a:solidFill>
            </a:endParaRPr>
          </a:p>
          <a:p>
            <a:r>
              <a:rPr lang="tr-TR" b="1" dirty="0">
                <a:solidFill>
                  <a:schemeClr val="accent2"/>
                </a:solidFill>
              </a:rPr>
              <a:t>İmza Töreni: </a:t>
            </a:r>
            <a:r>
              <a:rPr lang="tr-TR" dirty="0">
                <a:solidFill>
                  <a:schemeClr val="accent2"/>
                </a:solidFill>
              </a:rPr>
              <a:t>BSMEPA (</a:t>
            </a:r>
            <a:r>
              <a:rPr lang="tr-TR" dirty="0" err="1">
                <a:solidFill>
                  <a:schemeClr val="accent2"/>
                </a:solidFill>
              </a:rPr>
              <a:t>Bulgarian</a:t>
            </a:r>
            <a:r>
              <a:rPr lang="tr-TR" dirty="0">
                <a:solidFill>
                  <a:schemeClr val="accent2"/>
                </a:solidFill>
              </a:rPr>
              <a:t> Small </a:t>
            </a:r>
            <a:r>
              <a:rPr lang="tr-TR" dirty="0" err="1">
                <a:solidFill>
                  <a:schemeClr val="accent2"/>
                </a:solidFill>
              </a:rPr>
              <a:t>and</a:t>
            </a:r>
            <a:r>
              <a:rPr lang="tr-TR" dirty="0">
                <a:solidFill>
                  <a:schemeClr val="accent2"/>
                </a:solidFill>
              </a:rPr>
              <a:t> </a:t>
            </a:r>
            <a:r>
              <a:rPr lang="tr-TR" dirty="0" err="1">
                <a:solidFill>
                  <a:schemeClr val="accent2"/>
                </a:solidFill>
              </a:rPr>
              <a:t>Medium</a:t>
            </a:r>
            <a:r>
              <a:rPr lang="tr-TR" dirty="0">
                <a:solidFill>
                  <a:schemeClr val="accent2"/>
                </a:solidFill>
              </a:rPr>
              <a:t> Enterprise </a:t>
            </a:r>
            <a:r>
              <a:rPr lang="tr-TR" dirty="0" err="1">
                <a:solidFill>
                  <a:schemeClr val="accent2"/>
                </a:solidFill>
              </a:rPr>
              <a:t>Promotion</a:t>
            </a:r>
            <a:r>
              <a:rPr lang="tr-TR" dirty="0">
                <a:solidFill>
                  <a:schemeClr val="accent2"/>
                </a:solidFill>
              </a:rPr>
              <a:t> </a:t>
            </a:r>
            <a:r>
              <a:rPr lang="tr-TR" dirty="0" err="1">
                <a:solidFill>
                  <a:schemeClr val="accent2"/>
                </a:solidFill>
              </a:rPr>
              <a:t>Agency</a:t>
            </a:r>
            <a:r>
              <a:rPr lang="tr-TR" dirty="0">
                <a:solidFill>
                  <a:schemeClr val="accent2"/>
                </a:solidFill>
              </a:rPr>
              <a:t>) ile KOSGEB arasında </a:t>
            </a:r>
            <a:r>
              <a:rPr lang="tr-TR" dirty="0" err="1">
                <a:solidFill>
                  <a:schemeClr val="accent2"/>
                </a:solidFill>
              </a:rPr>
              <a:t>MoU</a:t>
            </a:r>
            <a:r>
              <a:rPr lang="tr-TR" dirty="0">
                <a:solidFill>
                  <a:schemeClr val="accent2"/>
                </a:solidFill>
              </a:rPr>
              <a:t> (Mutabakat Zaptı) imzalandı. </a:t>
            </a:r>
          </a:p>
          <a:p>
            <a:endParaRPr lang="tr-TR" dirty="0">
              <a:solidFill>
                <a:schemeClr val="accent2"/>
              </a:solidFill>
            </a:endParaRPr>
          </a:p>
          <a:p>
            <a:r>
              <a:rPr lang="tr-TR" b="1" u="sng" dirty="0">
                <a:solidFill>
                  <a:schemeClr val="accent2"/>
                </a:solidFill>
              </a:rPr>
              <a:t>2. Oturum: </a:t>
            </a:r>
            <a:r>
              <a:rPr lang="tr-TR" dirty="0">
                <a:solidFill>
                  <a:schemeClr val="accent2"/>
                </a:solidFill>
              </a:rPr>
              <a:t>Bulgaristan/Türkiye ekosistemi, lojistik avantajları, e-ticaret fırsatları, </a:t>
            </a:r>
            <a:r>
              <a:rPr lang="tr-TR" dirty="0" err="1">
                <a:solidFill>
                  <a:schemeClr val="accent2"/>
                </a:solidFill>
              </a:rPr>
              <a:t>Nearshoring</a:t>
            </a:r>
            <a:r>
              <a:rPr lang="tr-TR" dirty="0">
                <a:solidFill>
                  <a:schemeClr val="accent2"/>
                </a:solidFill>
              </a:rPr>
              <a:t> (bir işletmenin faaliyetlerini daha uzak bir mesafeden yakındaki bir ülkeye taşınması), ikili ticari ilişkiler ve Türk yatırımcıların Bulgaristan’ı tercih etme nedenleri anlatıldı. </a:t>
            </a:r>
          </a:p>
          <a:p>
            <a:endParaRPr lang="tr-TR" dirty="0">
              <a:solidFill>
                <a:schemeClr val="accent2"/>
              </a:solidFill>
            </a:endParaRPr>
          </a:p>
          <a:p>
            <a:endParaRPr lang="tr-TR" sz="1800" dirty="0">
              <a:solidFill>
                <a:schemeClr val="accent2"/>
              </a:solidFill>
            </a:endParaRPr>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5</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 Program Akışı</a:t>
            </a:r>
          </a:p>
          <a:p>
            <a:pPr marL="0" indent="0">
              <a:buNone/>
            </a:pPr>
            <a:endParaRPr lang="tr-TR" sz="2400" b="1" dirty="0">
              <a:solidFill>
                <a:schemeClr val="accent1"/>
              </a:solidFill>
            </a:endParaRP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2774518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 </a:t>
            </a:r>
          </a:p>
        </p:txBody>
      </p:sp>
      <p:sp>
        <p:nvSpPr>
          <p:cNvPr id="2" name="Content Placeholder 1"/>
          <p:cNvSpPr>
            <a:spLocks noGrp="1"/>
          </p:cNvSpPr>
          <p:nvPr>
            <p:ph idx="1"/>
          </p:nvPr>
        </p:nvSpPr>
        <p:spPr>
          <a:xfrm>
            <a:off x="681036" y="1892853"/>
            <a:ext cx="8920163" cy="4379549"/>
          </a:xfrm>
        </p:spPr>
        <p:style>
          <a:lnRef idx="2">
            <a:schemeClr val="dk1"/>
          </a:lnRef>
          <a:fillRef idx="1">
            <a:schemeClr val="lt1"/>
          </a:fillRef>
          <a:effectRef idx="0">
            <a:schemeClr val="dk1"/>
          </a:effectRef>
          <a:fontRef idx="minor">
            <a:schemeClr val="dk1"/>
          </a:fontRef>
        </p:style>
        <p:txBody>
          <a:bodyPr>
            <a:noAutofit/>
          </a:bodyPr>
          <a:lstStyle/>
          <a:p>
            <a:r>
              <a:rPr lang="tr-TR" b="1" u="sng" dirty="0">
                <a:solidFill>
                  <a:schemeClr val="accent2"/>
                </a:solidFill>
              </a:rPr>
              <a:t>3. Oturum: </a:t>
            </a:r>
            <a:r>
              <a:rPr lang="tr-TR" dirty="0">
                <a:solidFill>
                  <a:schemeClr val="accent2"/>
                </a:solidFill>
              </a:rPr>
              <a:t>Bulgaristan ve Türkiye arasında gelecekteki işbirliği alanları için finansal araçlar</a:t>
            </a:r>
          </a:p>
          <a:p>
            <a:r>
              <a:rPr lang="tr-TR" b="1" dirty="0">
                <a:solidFill>
                  <a:schemeClr val="accent2"/>
                </a:solidFill>
              </a:rPr>
              <a:t>Avrupa Programları:</a:t>
            </a:r>
          </a:p>
          <a:p>
            <a:pPr marL="0" indent="0">
              <a:buNone/>
            </a:pPr>
            <a:r>
              <a:rPr lang="tr-TR" dirty="0">
                <a:solidFill>
                  <a:schemeClr val="accent2"/>
                </a:solidFill>
              </a:rPr>
              <a:t> - INTERREG VI-A Programı IPP Bulgaristan- Türkiye (Çevre Dostu Sınır Ötesi Bölge)</a:t>
            </a:r>
          </a:p>
          <a:p>
            <a:pPr marL="0" indent="0">
              <a:buNone/>
            </a:pPr>
            <a:r>
              <a:rPr lang="tr-TR" dirty="0">
                <a:solidFill>
                  <a:schemeClr val="accent2"/>
                </a:solidFill>
              </a:rPr>
              <a:t> - INTERREG VI-A  IPA Bulgaristan-Türkiye Programı 2021-2027 Kapsamında Bölgesel Strateji</a:t>
            </a:r>
          </a:p>
          <a:p>
            <a:pPr marL="0" indent="0">
              <a:buNone/>
            </a:pPr>
            <a:r>
              <a:rPr lang="tr-TR" dirty="0">
                <a:solidFill>
                  <a:schemeClr val="accent2"/>
                </a:solidFill>
              </a:rPr>
              <a:t> - </a:t>
            </a:r>
            <a:r>
              <a:rPr lang="tr-TR" dirty="0" err="1">
                <a:solidFill>
                  <a:schemeClr val="accent2"/>
                </a:solidFill>
              </a:rPr>
              <a:t>İnovasyon</a:t>
            </a:r>
            <a:r>
              <a:rPr lang="tr-TR" dirty="0">
                <a:solidFill>
                  <a:schemeClr val="accent2"/>
                </a:solidFill>
              </a:rPr>
              <a:t> Ekosistemi ve Türkiye’deki ‘</a:t>
            </a:r>
            <a:r>
              <a:rPr lang="tr-TR" dirty="0" err="1">
                <a:solidFill>
                  <a:schemeClr val="accent2"/>
                </a:solidFill>
              </a:rPr>
              <a:t>İnovasyonla</a:t>
            </a:r>
            <a:r>
              <a:rPr lang="tr-TR" dirty="0">
                <a:solidFill>
                  <a:schemeClr val="accent2"/>
                </a:solidFill>
              </a:rPr>
              <a:t> İlgili AB Finansmanı’ uygulamaları</a:t>
            </a:r>
          </a:p>
          <a:p>
            <a:pPr marL="0" indent="0">
              <a:buNone/>
            </a:pPr>
            <a:r>
              <a:rPr lang="tr-TR" dirty="0">
                <a:solidFill>
                  <a:schemeClr val="accent2"/>
                </a:solidFill>
              </a:rPr>
              <a:t> - HORİZONT 2020 Türkiye’den Tek Pazar COSME Programı ve Deneyimleri</a:t>
            </a:r>
          </a:p>
          <a:p>
            <a:endParaRPr lang="tr-TR" b="1" dirty="0">
              <a:solidFill>
                <a:schemeClr val="accent2"/>
              </a:solidFill>
            </a:endParaRPr>
          </a:p>
          <a:p>
            <a:endParaRPr lang="tr-TR" dirty="0">
              <a:solidFill>
                <a:schemeClr val="accent2"/>
              </a:solidFill>
            </a:endParaRPr>
          </a:p>
          <a:p>
            <a:endParaRPr lang="tr-TR" sz="1800" dirty="0">
              <a:solidFill>
                <a:schemeClr val="accent2"/>
              </a:solidFill>
            </a:endParaRPr>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6</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 Program Akışı</a:t>
            </a:r>
          </a:p>
          <a:p>
            <a:pPr marL="0" indent="0">
              <a:buNone/>
            </a:pPr>
            <a:endParaRPr lang="tr-TR" sz="2400" b="1" dirty="0">
              <a:solidFill>
                <a:schemeClr val="accent1"/>
              </a:solidFill>
            </a:endParaRPr>
          </a:p>
          <a:p>
            <a:pPr marL="0" indent="0">
              <a:buFont typeface="Calibri" panose="020F0502020204030204" pitchFamily="34" charset="0"/>
              <a:buNone/>
            </a:pPr>
            <a:endParaRPr lang="tr-TR" sz="1800" dirty="0">
              <a:solidFill>
                <a:schemeClr val="accent1"/>
              </a:solidFill>
            </a:endParaRPr>
          </a:p>
        </p:txBody>
      </p:sp>
    </p:spTree>
    <p:extLst>
      <p:ext uri="{BB962C8B-B14F-4D97-AF65-F5344CB8AC3E}">
        <p14:creationId xmlns:p14="http://schemas.microsoft.com/office/powerpoint/2010/main" val="1090862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 </a:t>
            </a:r>
          </a:p>
        </p:txBody>
      </p:sp>
      <p:sp>
        <p:nvSpPr>
          <p:cNvPr id="2" name="Content Placeholder 1"/>
          <p:cNvSpPr>
            <a:spLocks noGrp="1"/>
          </p:cNvSpPr>
          <p:nvPr>
            <p:ph idx="1"/>
          </p:nvPr>
        </p:nvSpPr>
        <p:spPr>
          <a:xfrm>
            <a:off x="681036" y="1892853"/>
            <a:ext cx="8920163" cy="4379549"/>
          </a:xfrm>
        </p:spPr>
        <p:style>
          <a:lnRef idx="2">
            <a:schemeClr val="dk1"/>
          </a:lnRef>
          <a:fillRef idx="1">
            <a:schemeClr val="lt1"/>
          </a:fillRef>
          <a:effectRef idx="0">
            <a:schemeClr val="dk1"/>
          </a:effectRef>
          <a:fontRef idx="minor">
            <a:schemeClr val="dk1"/>
          </a:fontRef>
        </p:style>
        <p:txBody>
          <a:bodyPr>
            <a:noAutofit/>
          </a:bodyPr>
          <a:lstStyle/>
          <a:p>
            <a:r>
              <a:rPr lang="tr-TR" b="1" dirty="0">
                <a:solidFill>
                  <a:schemeClr val="accent2"/>
                </a:solidFill>
              </a:rPr>
              <a:t>INTERREG VI-A Programı IPP Bulgaristan- Türkiye (Çevre Dostu Sınır Ötesi Bölge)</a:t>
            </a:r>
          </a:p>
          <a:p>
            <a:pPr marL="0" indent="0">
              <a:buNone/>
            </a:pPr>
            <a:r>
              <a:rPr lang="tr-TR" dirty="0">
                <a:solidFill>
                  <a:schemeClr val="accent2"/>
                </a:solidFill>
              </a:rPr>
              <a:t> - </a:t>
            </a:r>
            <a:r>
              <a:rPr lang="tr-TR" sz="1800" dirty="0">
                <a:solidFill>
                  <a:schemeClr val="accent2"/>
                </a:solidFill>
              </a:rPr>
              <a:t>Bulgaristan-Türkiye Sınır Ötesi İşbirliği Programı, Türkiye ile Avrupa Birliği arasındaki mali işbirliği sürecindeki sınır ötesi işbirliği programlarından biridir. Program, Avrupa Bölgesel Kalkınma Fonu kapsamındaki yeni "Avrupa Bölgesel İşbirliği" hedefinden ve Katılım Öncesi Yardım Aracından eşit miktarda fon tahsisi ile müştereken finanse edilmektedir.  </a:t>
            </a:r>
            <a:endParaRPr lang="tr-TR" sz="1800" b="1" dirty="0">
              <a:solidFill>
                <a:schemeClr val="accent2"/>
              </a:solidFill>
            </a:endParaRPr>
          </a:p>
          <a:p>
            <a:r>
              <a:rPr lang="tr-TR" sz="1800" dirty="0">
                <a:solidFill>
                  <a:schemeClr val="accent2"/>
                </a:solidFill>
              </a:rPr>
              <a:t>- Programın amacı daha güçlü bir Avrupa işbirliği ve bütünleşmesine hizmet etmek için Bulgaristan-Türkiye Sınır Ötesi İşbirliği alanında her iki ülkenin güçlü olduğu ana noktalar üzerine kurulu sürdürülebilir ve dengeli bir kalkınma sağlamaktır.</a:t>
            </a:r>
          </a:p>
          <a:p>
            <a:r>
              <a:rPr lang="tr-TR" sz="1800" dirty="0">
                <a:solidFill>
                  <a:schemeClr val="accent2"/>
                </a:solidFill>
              </a:rPr>
              <a:t>- Programın Yönetim Makamı Bulgaristan Bölgesel Kalkınma ve Bayındırlık Bakanlığı olup, Ulusal Otorite görevini Türkiye Cumhuriyeti Dışişleri Bakanlığı Avrupa Birliği Başkanlığı yürütmektedir.</a:t>
            </a:r>
          </a:p>
          <a:p>
            <a:r>
              <a:rPr lang="tr-TR" sz="1800" dirty="0">
                <a:solidFill>
                  <a:schemeClr val="accent2"/>
                </a:solidFill>
              </a:rPr>
              <a:t>- Program alanı Türkiye'de Edirne ve Kırklareli illerini Bulgaristan'da ise Hasköy, </a:t>
            </a:r>
            <a:r>
              <a:rPr lang="tr-TR" sz="1800" dirty="0" err="1">
                <a:solidFill>
                  <a:schemeClr val="accent2"/>
                </a:solidFill>
              </a:rPr>
              <a:t>Yambol</a:t>
            </a:r>
            <a:r>
              <a:rPr lang="tr-TR" sz="1800" dirty="0">
                <a:solidFill>
                  <a:schemeClr val="accent2"/>
                </a:solidFill>
              </a:rPr>
              <a:t> ve Burgaz idare bölgelerini kapsamaktadır.</a:t>
            </a:r>
          </a:p>
          <a:p>
            <a:pPr marL="45714" lvl="1" indent="0">
              <a:lnSpc>
                <a:spcPct val="150000"/>
              </a:lnSpc>
              <a:spcBef>
                <a:spcPts val="600"/>
              </a:spcBef>
              <a:spcAft>
                <a:spcPts val="1200"/>
              </a:spcAft>
              <a:buNone/>
            </a:pP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7</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 Avrupa Programları</a:t>
            </a:r>
          </a:p>
          <a:p>
            <a:pPr marL="0" indent="0">
              <a:buNone/>
            </a:pPr>
            <a:endParaRPr lang="tr-TR" sz="2400" b="1" dirty="0">
              <a:solidFill>
                <a:schemeClr val="accent1"/>
              </a:solidFill>
            </a:endParaRPr>
          </a:p>
        </p:txBody>
      </p:sp>
    </p:spTree>
    <p:extLst>
      <p:ext uri="{BB962C8B-B14F-4D97-AF65-F5344CB8AC3E}">
        <p14:creationId xmlns:p14="http://schemas.microsoft.com/office/powerpoint/2010/main" val="103392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 </a:t>
            </a:r>
          </a:p>
        </p:txBody>
      </p:sp>
      <p:sp>
        <p:nvSpPr>
          <p:cNvPr id="2" name="Content Placeholder 1"/>
          <p:cNvSpPr>
            <a:spLocks noGrp="1"/>
          </p:cNvSpPr>
          <p:nvPr>
            <p:ph idx="1"/>
          </p:nvPr>
        </p:nvSpPr>
        <p:spPr>
          <a:xfrm>
            <a:off x="681036" y="1892853"/>
            <a:ext cx="8920163" cy="4379549"/>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tr-TR" sz="2400" b="1" dirty="0">
                <a:solidFill>
                  <a:schemeClr val="accent2"/>
                </a:solidFill>
              </a:rPr>
              <a:t>HORIZONT EUROPE 2020 </a:t>
            </a:r>
          </a:p>
          <a:p>
            <a:pPr marL="0" indent="0">
              <a:buNone/>
            </a:pPr>
            <a:r>
              <a:rPr lang="tr-TR" sz="1800" dirty="0">
                <a:solidFill>
                  <a:schemeClr val="accent2"/>
                </a:solidFill>
              </a:rPr>
              <a:t>- Avrupa Birliği Çerçeve Programları (AB ÇP) Avrupa’nın bilim ve teknoloji politika ve uygulamalarının</a:t>
            </a:r>
          </a:p>
          <a:p>
            <a:pPr marL="0" indent="0">
              <a:buNone/>
            </a:pPr>
            <a:r>
              <a:rPr lang="tr-TR" sz="1800" dirty="0">
                <a:solidFill>
                  <a:schemeClr val="accent2"/>
                </a:solidFill>
              </a:rPr>
              <a:t>uyumlaştırılması amacıyla oluşturulan bir programdır.</a:t>
            </a:r>
          </a:p>
          <a:p>
            <a:pPr marL="0" indent="0">
              <a:buNone/>
            </a:pPr>
            <a:r>
              <a:rPr lang="tr-TR" sz="1800" dirty="0">
                <a:solidFill>
                  <a:schemeClr val="accent2"/>
                </a:solidFill>
              </a:rPr>
              <a:t>- </a:t>
            </a:r>
            <a:r>
              <a:rPr lang="tr-TR" sz="1800" dirty="0" err="1">
                <a:solidFill>
                  <a:schemeClr val="accent2"/>
                </a:solidFill>
              </a:rPr>
              <a:t>Horizon</a:t>
            </a:r>
            <a:r>
              <a:rPr lang="tr-TR" sz="1800" dirty="0">
                <a:solidFill>
                  <a:schemeClr val="accent2"/>
                </a:solidFill>
              </a:rPr>
              <a:t> 2020 Programının Ulusal Koordinasyonu TÜBİTAK tarafından yürütülmektedir.</a:t>
            </a:r>
          </a:p>
          <a:p>
            <a:pPr marL="0" indent="0">
              <a:buNone/>
            </a:pPr>
            <a:r>
              <a:rPr lang="tr-TR" sz="1800" dirty="0">
                <a:solidFill>
                  <a:schemeClr val="accent2"/>
                </a:solidFill>
              </a:rPr>
              <a:t> - Sanayi Kuruluşları, KOBİ’ler ve KOBİ Birlikleri </a:t>
            </a:r>
            <a:r>
              <a:rPr lang="tr-TR" sz="1800" dirty="0" err="1">
                <a:solidFill>
                  <a:schemeClr val="accent2"/>
                </a:solidFill>
              </a:rPr>
              <a:t>Horizon</a:t>
            </a:r>
            <a:r>
              <a:rPr lang="tr-TR" sz="1800" dirty="0">
                <a:solidFill>
                  <a:schemeClr val="accent2"/>
                </a:solidFill>
              </a:rPr>
              <a:t> 2020 Programından faydalanabilen kuruluşlar arasındadır</a:t>
            </a:r>
          </a:p>
          <a:p>
            <a:pPr marL="0" indent="0">
              <a:buNone/>
            </a:pPr>
            <a:r>
              <a:rPr lang="tr-TR" sz="1800" dirty="0">
                <a:solidFill>
                  <a:schemeClr val="accent2"/>
                </a:solidFill>
              </a:rPr>
              <a:t> - Programın amacı yeni ürün, süreç ve teknolojiler geliştirmek, planlanan araştırmaya saygınlığı yüksek mali destek, Ar-Ge çalışmalarında riski düşürmek, kilit oyuncularla ve müşterilerle Ar-Ge işbirliği, kısa zamanda daha fazla bilgiye ve yeni pazarlara erişim, tanınırlığı artırmak, rekabet yeteneğini yükseltmek, ileri düzey araştırma yeteneğini geliştirmek, en iyi altyapılara erişim, kariyer gelişimini desteklemek, uluslararası ve sektörler arası dolaşımı geliştirmektir.</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8</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Avrupa Programları</a:t>
            </a:r>
          </a:p>
          <a:p>
            <a:pPr marL="0" indent="0">
              <a:buNone/>
            </a:pPr>
            <a:endParaRPr lang="tr-TR" sz="2400" b="1" dirty="0">
              <a:solidFill>
                <a:schemeClr val="accent1"/>
              </a:solidFill>
            </a:endParaRPr>
          </a:p>
        </p:txBody>
      </p:sp>
    </p:spTree>
    <p:extLst>
      <p:ext uri="{BB962C8B-B14F-4D97-AF65-F5344CB8AC3E}">
        <p14:creationId xmlns:p14="http://schemas.microsoft.com/office/powerpoint/2010/main" val="73486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pPr algn="ctr"/>
            <a:r>
              <a:rPr lang="tr-TR" sz="3000" b="1" dirty="0">
                <a:solidFill>
                  <a:schemeClr val="accent2">
                    <a:lumMod val="90000"/>
                    <a:lumOff val="10000"/>
                  </a:schemeClr>
                </a:solidFill>
                <a:cs typeface="Arial" panose="020B0604020202020204" pitchFamily="34" charset="0"/>
              </a:rPr>
              <a:t>BULTISAD Bulgar-Türk İş Forumu </a:t>
            </a:r>
          </a:p>
        </p:txBody>
      </p:sp>
      <p:sp>
        <p:nvSpPr>
          <p:cNvPr id="2" name="Content Placeholder 1"/>
          <p:cNvSpPr>
            <a:spLocks noGrp="1"/>
          </p:cNvSpPr>
          <p:nvPr>
            <p:ph idx="1"/>
          </p:nvPr>
        </p:nvSpPr>
        <p:spPr>
          <a:xfrm>
            <a:off x="681036" y="1892853"/>
            <a:ext cx="8920163" cy="4379549"/>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tr-TR" sz="2800" b="1" dirty="0">
                <a:solidFill>
                  <a:schemeClr val="accent2"/>
                </a:solidFill>
              </a:rPr>
              <a:t>Tek Pazar COSME Programı</a:t>
            </a:r>
          </a:p>
          <a:p>
            <a:pPr marL="0" indent="0">
              <a:buNone/>
            </a:pPr>
            <a:r>
              <a:rPr lang="tr-TR" dirty="0">
                <a:solidFill>
                  <a:schemeClr val="accent2"/>
                </a:solidFill>
              </a:rPr>
              <a:t> - COSME İşletmelerin ve Kobilerin Rekabet Edebilirliği Programı</a:t>
            </a:r>
          </a:p>
          <a:p>
            <a:pPr marL="0" indent="0">
              <a:buNone/>
            </a:pPr>
            <a:r>
              <a:rPr lang="tr-TR" dirty="0">
                <a:solidFill>
                  <a:schemeClr val="accent2"/>
                </a:solidFill>
              </a:rPr>
              <a:t> - COSME Programının ulusal koordinasyonunu KOSGEB yapmaktadır. </a:t>
            </a:r>
          </a:p>
          <a:p>
            <a:pPr marL="0" indent="0">
              <a:buNone/>
            </a:pPr>
            <a:r>
              <a:rPr lang="tr-TR" dirty="0">
                <a:solidFill>
                  <a:schemeClr val="accent2"/>
                </a:solidFill>
              </a:rPr>
              <a:t> - Programının amacı, KOBİ'lerin finansmana erişiminin arttırılması, Pazarlara erişiminin iyileştirilmesi, Çerçeve koşulların geliştirilmesi ve Girişimciliğin teşvik edilmesidir. </a:t>
            </a:r>
          </a:p>
          <a:p>
            <a:pPr marL="0" indent="0">
              <a:buNone/>
            </a:pPr>
            <a:r>
              <a:rPr lang="tr-TR" dirty="0">
                <a:solidFill>
                  <a:schemeClr val="accent2"/>
                </a:solidFill>
              </a:rPr>
              <a:t> - Program ayrıca, KOBİ'lerin, kümelerdeki diğer aktörlerin ortaklar bulmasını, ulusal, bölgesel ve </a:t>
            </a:r>
            <a:r>
              <a:rPr lang="tr-TR" dirty="0" err="1">
                <a:solidFill>
                  <a:schemeClr val="accent2"/>
                </a:solidFill>
              </a:rPr>
              <a:t>sektörel</a:t>
            </a:r>
            <a:r>
              <a:rPr lang="tr-TR" dirty="0">
                <a:solidFill>
                  <a:schemeClr val="accent2"/>
                </a:solidFill>
              </a:rPr>
              <a:t> sınırları aşan değer zincirlerine erişmelerini ve teknoloji merkezlerine erişimlerini kolaylaştırmasını sağlamayı amaçlar. Farklı ekonomik gelişim seviyelerine sahip bölgelerden aktörlerin iletişim kurmasını hedefler.</a:t>
            </a:r>
          </a:p>
          <a:p>
            <a:pPr marL="0" indent="0">
              <a:buNone/>
            </a:pPr>
            <a:r>
              <a:rPr lang="tr-TR" sz="1600" dirty="0">
                <a:solidFill>
                  <a:schemeClr val="accent2"/>
                </a:solidFill>
              </a:rPr>
              <a:t> </a:t>
            </a:r>
            <a:endParaRPr lang="tr-TR" dirty="0">
              <a:solidFill>
                <a:schemeClr val="accent2">
                  <a:lumMod val="90000"/>
                  <a:lumOff val="10000"/>
                </a:schemeClr>
              </a:solidFill>
            </a:endParaRP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9</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7243762"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 Avrupa Programları</a:t>
            </a:r>
          </a:p>
          <a:p>
            <a:pPr marL="0" indent="0">
              <a:buNone/>
            </a:pPr>
            <a:endParaRPr lang="tr-TR" sz="2400" b="1" dirty="0">
              <a:solidFill>
                <a:schemeClr val="accent1"/>
              </a:solidFill>
            </a:endParaRPr>
          </a:p>
          <a:p>
            <a:pPr marL="0" indent="0">
              <a:buNone/>
            </a:pPr>
            <a:endParaRPr lang="tr-TR" sz="2400" b="1" dirty="0">
              <a:solidFill>
                <a:schemeClr val="accent1"/>
              </a:solidFill>
            </a:endParaRPr>
          </a:p>
        </p:txBody>
      </p:sp>
    </p:spTree>
    <p:extLst>
      <p:ext uri="{BB962C8B-B14F-4D97-AF65-F5344CB8AC3E}">
        <p14:creationId xmlns:p14="http://schemas.microsoft.com/office/powerpoint/2010/main" val="783874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çmişe bakış">
  <a:themeElements>
    <a:clrScheme name="Özel 7">
      <a:dk1>
        <a:srgbClr val="E7E6E6"/>
      </a:dk1>
      <a:lt1>
        <a:sysClr val="window" lastClr="FFFFFF"/>
      </a:lt1>
      <a:dk2>
        <a:srgbClr val="D7AED3"/>
      </a:dk2>
      <a:lt2>
        <a:srgbClr val="E7E6E6"/>
      </a:lt2>
      <a:accent1>
        <a:srgbClr val="FFC000"/>
      </a:accent1>
      <a:accent2>
        <a:srgbClr val="171616"/>
      </a:accent2>
      <a:accent3>
        <a:srgbClr val="FFFF66"/>
      </a:accent3>
      <a:accent4>
        <a:srgbClr val="FFFF00"/>
      </a:accent4>
      <a:accent5>
        <a:srgbClr val="CCCC00"/>
      </a:accent5>
      <a:accent6>
        <a:srgbClr val="808000"/>
      </a:accent6>
      <a:hlink>
        <a:srgbClr val="666633"/>
      </a:hlink>
      <a:folHlink>
        <a:srgbClr val="33330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953</Words>
  <Application>Microsoft Office PowerPoint</Application>
  <PresentationFormat>A4 Kağıt (210x297 mm)</PresentationFormat>
  <Paragraphs>151</Paragraphs>
  <Slides>14</Slides>
  <Notes>2</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Geçmişe bakış</vt:lpstr>
      <vt:lpstr>BULTISAD Bulgar-Türk İş Forumu</vt:lpstr>
      <vt:lpstr>                                             İÇERİK </vt:lpstr>
      <vt:lpstr>BULTISAD Bulgar-Türk İş Forumu</vt:lpstr>
      <vt:lpstr>BULTISAD Bulgar-Türk İş Forumu</vt:lpstr>
      <vt:lpstr>BULTISAD Bulgar-Türk İş Forumu</vt:lpstr>
      <vt:lpstr>BULTISAD Bulgar-Türk İş Forumu </vt:lpstr>
      <vt:lpstr>BULTISAD Bulgar-Türk İş Forumu </vt:lpstr>
      <vt:lpstr>BULTISAD Bulgar-Türk İş Forumu </vt:lpstr>
      <vt:lpstr>BULTISAD Bulgar-Türk İş Forumu </vt:lpstr>
      <vt:lpstr>BULTISAD Bulgar-Türk İş Forumu</vt:lpstr>
      <vt:lpstr>BULTISAD Bulgar-Türk İş Forumu</vt:lpstr>
      <vt:lpstr>BULTISAD Bulgar-Türk İş Forumu</vt:lpstr>
      <vt:lpstr>BULTISAD Bulgar-Türk İş Forumu</vt:lpstr>
      <vt:lpstr>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2013-05-28T07:56:56Z</dcterms:created>
  <dcterms:modified xsi:type="dcterms:W3CDTF">2023-03-31T13:25:07Z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