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8" r:id="rId2"/>
  </p:sldMasterIdLst>
  <p:notesMasterIdLst>
    <p:notesMasterId r:id="rId25"/>
  </p:notesMasterIdLst>
  <p:handoutMasterIdLst>
    <p:handoutMasterId r:id="rId26"/>
  </p:handoutMasterIdLst>
  <p:sldIdLst>
    <p:sldId id="256" r:id="rId3"/>
    <p:sldId id="397" r:id="rId4"/>
    <p:sldId id="437" r:id="rId5"/>
    <p:sldId id="463" r:id="rId6"/>
    <p:sldId id="464" r:id="rId7"/>
    <p:sldId id="465" r:id="rId8"/>
    <p:sldId id="466" r:id="rId9"/>
    <p:sldId id="467" r:id="rId10"/>
    <p:sldId id="468" r:id="rId11"/>
    <p:sldId id="469" r:id="rId12"/>
    <p:sldId id="470" r:id="rId13"/>
    <p:sldId id="471" r:id="rId14"/>
    <p:sldId id="472" r:id="rId15"/>
    <p:sldId id="473" r:id="rId16"/>
    <p:sldId id="474" r:id="rId17"/>
    <p:sldId id="475" r:id="rId18"/>
    <p:sldId id="476" r:id="rId19"/>
    <p:sldId id="477" r:id="rId20"/>
    <p:sldId id="478" r:id="rId21"/>
    <p:sldId id="479" r:id="rId22"/>
    <p:sldId id="480" r:id="rId23"/>
    <p:sldId id="462" r:id="rId24"/>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guide id="3" pos="312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Yazar" initials="Y"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9652" autoAdjust="0"/>
  </p:normalViewPr>
  <p:slideViewPr>
    <p:cSldViewPr snapToGrid="0">
      <p:cViewPr>
        <p:scale>
          <a:sx n="81" d="100"/>
          <a:sy n="81" d="100"/>
        </p:scale>
        <p:origin x="-1086" y="114"/>
      </p:cViewPr>
      <p:guideLst>
        <p:guide orient="horz" pos="2160"/>
        <p:guide pos="3840"/>
        <p:guide pos="312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snapToGrid="0" showGuides="1">
      <p:cViewPr varScale="1">
        <p:scale>
          <a:sx n="55" d="100"/>
          <a:sy n="55" d="100"/>
        </p:scale>
        <p:origin x="28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2"/>
            <a:ext cx="2945659" cy="498055"/>
          </a:xfrm>
          <a:prstGeom prst="rect">
            <a:avLst/>
          </a:prstGeom>
        </p:spPr>
        <p:txBody>
          <a:bodyPr vert="horz" lIns="91440" tIns="45720" rIns="91440" bIns="45720" rtlCol="0"/>
          <a:lstStyle>
            <a:lvl1pPr algn="r">
              <a:defRPr sz="1200"/>
            </a:lvl1pPr>
          </a:lstStyle>
          <a:p>
            <a:fld id="{CF8C66D5-35F2-4B2B-B66A-28018F619124}" type="datetimeFigureOut">
              <a:rPr lang="en-US" smtClean="0"/>
              <a:t>12/12/2022</a:t>
            </a:fld>
            <a:endParaRPr lang="en-US"/>
          </a:p>
        </p:txBody>
      </p:sp>
      <p:sp>
        <p:nvSpPr>
          <p:cNvPr id="4" name="Footer Placeholder 3"/>
          <p:cNvSpPr>
            <a:spLocks noGrp="1"/>
          </p:cNvSpPr>
          <p:nvPr>
            <p:ph type="ftr" sz="quarter" idx="2"/>
          </p:nvPr>
        </p:nvSpPr>
        <p:spPr>
          <a:xfrm>
            <a:off x="1"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4"/>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2"/>
            <a:ext cx="2945659" cy="498055"/>
          </a:xfrm>
          <a:prstGeom prst="rect">
            <a:avLst/>
          </a:prstGeom>
        </p:spPr>
        <p:txBody>
          <a:bodyPr vert="horz" lIns="91440" tIns="45720" rIns="91440" bIns="45720" rtlCol="0"/>
          <a:lstStyle>
            <a:lvl1pPr algn="r">
              <a:defRPr sz="1200"/>
            </a:lvl1pPr>
          </a:lstStyle>
          <a:p>
            <a:fld id="{654B7E8A-1102-47A1-B1C3-36AE88809383}" type="datetimeFigureOut">
              <a:rPr lang="en-US" smtClean="0"/>
              <a:t>12/12/2022</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4"/>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dirty="0"/>
          </a:p>
        </p:txBody>
      </p:sp>
    </p:spTree>
    <p:extLst>
      <p:ext uri="{BB962C8B-B14F-4D97-AF65-F5344CB8AC3E}">
        <p14:creationId xmlns:p14="http://schemas.microsoft.com/office/powerpoint/2010/main" val="80353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5A11EAB-687D-4AE4-B775-678A923E9436}" type="slidenum">
              <a:rPr lang="en-US" smtClean="0"/>
              <a:t>22</a:t>
            </a:fld>
            <a:endParaRPr lang="en-US" dirty="0"/>
          </a:p>
        </p:txBody>
      </p:sp>
    </p:spTree>
    <p:extLst>
      <p:ext uri="{BB962C8B-B14F-4D97-AF65-F5344CB8AC3E}">
        <p14:creationId xmlns:p14="http://schemas.microsoft.com/office/powerpoint/2010/main" val="216042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749530C4-4F41-4D50-B2C5-0B9EDCF885B8}" type="datetime1">
              <a:rPr lang="en-US" smtClean="0"/>
              <a:t>12/12/2022</a:t>
            </a:fld>
            <a:endParaRPr lang="en-US" dirty="0"/>
          </a:p>
        </p:txBody>
      </p:sp>
      <p:sp>
        <p:nvSpPr>
          <p:cNvPr id="5" name="Footer Placeholder 4"/>
          <p:cNvSpPr>
            <a:spLocks noGrp="1"/>
          </p:cNvSpPr>
          <p:nvPr>
            <p:ph type="ftr" sz="quarter" idx="11"/>
          </p:nvPr>
        </p:nvSpPr>
        <p:spPr/>
        <p:txBody>
          <a:bodyPr/>
          <a:lstStyle/>
          <a:p>
            <a:r>
              <a:rPr lang="en-US"/>
              <a:t>ÇERKEZKÖY TİCARET VE SANAYİ ODASI</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260223"/>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4BC956B-8CD8-4DBD-A47E-73F7FA943FC3}" type="datetime1">
              <a:rPr lang="en-US" smtClean="0"/>
              <a:t>12/12/2022</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307331079"/>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5006E3-5E67-4B9B-AFC3-AB4F77C2B824}" type="datetime1">
              <a:rPr lang="en-US" smtClean="0"/>
              <a:t>12/12/2022</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577887232"/>
      </p:ext>
    </p:extLst>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ki İçe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46800" y="1368110"/>
            <a:ext cx="4329000" cy="4588555"/>
          </a:xfrm>
          <a:prstGeom prst="rect">
            <a:avLst/>
          </a:prstGeom>
        </p:spPr>
        <p:txBody>
          <a:bodyPr/>
          <a:lstStyle>
            <a:lvl1pPr>
              <a:defRPr sz="2800">
                <a:solidFill>
                  <a:schemeClr val="tx1"/>
                </a:solidFill>
                <a:latin typeface="+mn-lt"/>
                <a:ea typeface="Verdana" panose="020B0604030504040204" pitchFamily="34" charset="0"/>
                <a:cs typeface="Verdana" panose="020B0604030504040204" pitchFamily="34" charset="0"/>
              </a:defRPr>
            </a:lvl1pPr>
            <a:lvl2pPr>
              <a:defRPr sz="2400">
                <a:solidFill>
                  <a:schemeClr val="tx1"/>
                </a:solidFill>
                <a:latin typeface="+mn-lt"/>
                <a:ea typeface="Verdana" panose="020B0604030504040204" pitchFamily="34" charset="0"/>
                <a:cs typeface="Verdana" panose="020B0604030504040204" pitchFamily="34" charset="0"/>
              </a:defRPr>
            </a:lvl2pPr>
            <a:lvl3pPr>
              <a:defRPr sz="2000">
                <a:solidFill>
                  <a:schemeClr val="tx1"/>
                </a:solidFill>
                <a:latin typeface="+mn-lt"/>
                <a:ea typeface="Verdana" panose="020B0604030504040204" pitchFamily="34" charset="0"/>
                <a:cs typeface="Verdana" panose="020B0604030504040204" pitchFamily="34" charset="0"/>
              </a:defRPr>
            </a:lvl3pPr>
            <a:lvl4pPr>
              <a:defRPr sz="1800">
                <a:solidFill>
                  <a:schemeClr val="tx1"/>
                </a:solidFill>
                <a:latin typeface="+mn-lt"/>
                <a:ea typeface="Verdana" panose="020B0604030504040204" pitchFamily="34" charset="0"/>
                <a:cs typeface="Verdana" panose="020B0604030504040204" pitchFamily="34" charset="0"/>
              </a:defRPr>
            </a:lvl4pPr>
            <a:lvl5pPr>
              <a:defRPr sz="1800">
                <a:solidFill>
                  <a:schemeClr val="tx1"/>
                </a:solidFill>
                <a:latin typeface="+mn-lt"/>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3" name="Content Placeholder 2"/>
          <p:cNvSpPr>
            <a:spLocks noGrp="1"/>
          </p:cNvSpPr>
          <p:nvPr>
            <p:ph sz="half" idx="1"/>
          </p:nvPr>
        </p:nvSpPr>
        <p:spPr>
          <a:xfrm>
            <a:off x="681037" y="1368110"/>
            <a:ext cx="4329000" cy="4588555"/>
          </a:xfrm>
          <a:prstGeom prst="rect">
            <a:avLst/>
          </a:prstGeom>
        </p:spPr>
        <p:txBody>
          <a:bodyPr/>
          <a:lstStyle>
            <a:lvl1pPr>
              <a:defRPr sz="2800">
                <a:solidFill>
                  <a:schemeClr val="tx1"/>
                </a:solidFill>
                <a:latin typeface="+mn-lt"/>
                <a:ea typeface="Verdana" panose="020B0604030504040204" pitchFamily="34" charset="0"/>
                <a:cs typeface="Verdana" panose="020B0604030504040204" pitchFamily="34" charset="0"/>
              </a:defRPr>
            </a:lvl1pPr>
            <a:lvl2pPr>
              <a:defRPr sz="2400">
                <a:solidFill>
                  <a:schemeClr val="tx1"/>
                </a:solidFill>
                <a:latin typeface="+mn-lt"/>
                <a:ea typeface="Verdana" panose="020B0604030504040204" pitchFamily="34" charset="0"/>
                <a:cs typeface="Verdana" panose="020B0604030504040204" pitchFamily="34" charset="0"/>
              </a:defRPr>
            </a:lvl2pPr>
            <a:lvl3pPr>
              <a:defRPr sz="2000">
                <a:solidFill>
                  <a:schemeClr val="tx1"/>
                </a:solidFill>
                <a:latin typeface="+mn-lt"/>
                <a:ea typeface="Verdana" panose="020B0604030504040204" pitchFamily="34" charset="0"/>
                <a:cs typeface="Verdana" panose="020B0604030504040204" pitchFamily="34" charset="0"/>
              </a:defRPr>
            </a:lvl3pPr>
            <a:lvl4pPr>
              <a:defRPr sz="1800">
                <a:solidFill>
                  <a:schemeClr val="tx1"/>
                </a:solidFill>
                <a:latin typeface="+mn-lt"/>
                <a:ea typeface="Verdana" panose="020B0604030504040204" pitchFamily="34" charset="0"/>
                <a:cs typeface="Verdana" panose="020B0604030504040204" pitchFamily="34" charset="0"/>
              </a:defRPr>
            </a:lvl4pPr>
            <a:lvl5pPr>
              <a:defRPr sz="1800">
                <a:solidFill>
                  <a:schemeClr val="tx1"/>
                </a:solidFill>
                <a:latin typeface="+mn-lt"/>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14"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10"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1"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1717809488"/>
      </p:ext>
    </p:extLst>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arşılaştırma">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46800" y="2109020"/>
            <a:ext cx="4329000" cy="3898174"/>
          </a:xfrm>
          <a:prstGeom prst="rect">
            <a:avLst/>
          </a:prstGeom>
        </p:spPr>
        <p:txBody>
          <a:bodyPr>
            <a:normAutofit/>
          </a:bodyPr>
          <a:lstStyle>
            <a:lvl1pPr>
              <a:defRPr sz="2000">
                <a:latin typeface="+mn-lt"/>
                <a:ea typeface="Verdana" panose="020B0604030504040204" pitchFamily="34" charset="0"/>
                <a:cs typeface="Verdana" panose="020B0604030504040204" pitchFamily="34" charset="0"/>
              </a:defRPr>
            </a:lvl1pPr>
            <a:lvl2pPr>
              <a:defRPr sz="1800">
                <a:latin typeface="+mn-lt"/>
                <a:ea typeface="Verdana" panose="020B0604030504040204" pitchFamily="34" charset="0"/>
                <a:cs typeface="Verdana" panose="020B0604030504040204" pitchFamily="34" charset="0"/>
              </a:defRPr>
            </a:lvl2pPr>
            <a:lvl3pPr>
              <a:defRPr sz="1600">
                <a:latin typeface="+mn-lt"/>
                <a:ea typeface="Verdana" panose="020B0604030504040204" pitchFamily="34" charset="0"/>
                <a:cs typeface="Verdana" panose="020B0604030504040204" pitchFamily="34" charset="0"/>
              </a:defRPr>
            </a:lvl3pPr>
            <a:lvl4pPr>
              <a:defRPr sz="1400">
                <a:latin typeface="+mn-lt"/>
                <a:ea typeface="Verdana" panose="020B0604030504040204" pitchFamily="34" charset="0"/>
                <a:cs typeface="Verdana" panose="020B0604030504040204" pitchFamily="34" charset="0"/>
              </a:defRPr>
            </a:lvl4pPr>
            <a:lvl5pPr>
              <a:defRPr sz="1400">
                <a:latin typeface="+mn-lt"/>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5246800" y="1341308"/>
            <a:ext cx="4329000" cy="641350"/>
          </a:xfrm>
          <a:prstGeom prst="rect">
            <a:avLst/>
          </a:prstGeom>
        </p:spPr>
        <p:txBody>
          <a:bodyPr anchor="b">
            <a:normAutofit/>
          </a:bodyPr>
          <a:lstStyle>
            <a:lvl1pPr marL="0" indent="0">
              <a:buNone/>
              <a:defRPr sz="2000" b="1">
                <a:latin typeface="+mj-lt"/>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dirty="0"/>
              <a:t>Asıl metin stillerini düzenlemek için tıklatın</a:t>
            </a:r>
          </a:p>
        </p:txBody>
      </p:sp>
      <p:sp>
        <p:nvSpPr>
          <p:cNvPr id="4" name="Content Placeholder 3"/>
          <p:cNvSpPr>
            <a:spLocks noGrp="1"/>
          </p:cNvSpPr>
          <p:nvPr>
            <p:ph sz="half" idx="2"/>
          </p:nvPr>
        </p:nvSpPr>
        <p:spPr>
          <a:xfrm>
            <a:off x="675879" y="2110742"/>
            <a:ext cx="4329000" cy="3898174"/>
          </a:xfrm>
          <a:prstGeom prst="rect">
            <a:avLst/>
          </a:prstGeom>
        </p:spPr>
        <p:txBody>
          <a:bodyPr>
            <a:normAutofit/>
          </a:bodyPr>
          <a:lstStyle>
            <a:lvl1pPr>
              <a:defRPr sz="2000">
                <a:latin typeface="+mn-lt"/>
                <a:ea typeface="Verdana" panose="020B0604030504040204" pitchFamily="34" charset="0"/>
                <a:cs typeface="Verdana" panose="020B0604030504040204" pitchFamily="34" charset="0"/>
              </a:defRPr>
            </a:lvl1pPr>
            <a:lvl2pPr>
              <a:defRPr sz="1800">
                <a:latin typeface="+mn-lt"/>
                <a:ea typeface="Verdana" panose="020B0604030504040204" pitchFamily="34" charset="0"/>
                <a:cs typeface="Verdana" panose="020B0604030504040204" pitchFamily="34" charset="0"/>
              </a:defRPr>
            </a:lvl2pPr>
            <a:lvl3pPr>
              <a:defRPr sz="1600">
                <a:latin typeface="+mn-lt"/>
                <a:ea typeface="Verdana" panose="020B0604030504040204" pitchFamily="34" charset="0"/>
                <a:cs typeface="Verdana" panose="020B0604030504040204" pitchFamily="34" charset="0"/>
              </a:defRPr>
            </a:lvl3pPr>
            <a:lvl4pPr>
              <a:defRPr sz="1400">
                <a:latin typeface="+mn-lt"/>
                <a:ea typeface="Verdana" panose="020B0604030504040204" pitchFamily="34" charset="0"/>
                <a:cs typeface="Verdana" panose="020B0604030504040204" pitchFamily="34" charset="0"/>
              </a:defRPr>
            </a:lvl4pPr>
            <a:lvl5pPr>
              <a:defRPr sz="1400">
                <a:latin typeface="+mn-lt"/>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3" name="Text Placeholder 2"/>
          <p:cNvSpPr>
            <a:spLocks noGrp="1"/>
          </p:cNvSpPr>
          <p:nvPr>
            <p:ph type="body" idx="1"/>
          </p:nvPr>
        </p:nvSpPr>
        <p:spPr>
          <a:xfrm>
            <a:off x="675879" y="1339308"/>
            <a:ext cx="4329000" cy="641350"/>
          </a:xfrm>
          <a:prstGeom prst="rect">
            <a:avLst/>
          </a:prstGeom>
        </p:spPr>
        <p:txBody>
          <a:bodyPr anchor="b">
            <a:normAutofit/>
          </a:bodyPr>
          <a:lstStyle>
            <a:lvl1pPr marL="0" indent="0">
              <a:buNone/>
              <a:defRPr sz="2000" b="1">
                <a:latin typeface="+mj-lt"/>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dirty="0"/>
              <a:t>Asıl metin stillerini düzenlemek için tıklatın</a:t>
            </a:r>
          </a:p>
        </p:txBody>
      </p:sp>
      <p:sp>
        <p:nvSpPr>
          <p:cNvPr id="16"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12" name="Footer Placeholder 4"/>
          <p:cNvSpPr>
            <a:spLocks noGrp="1"/>
          </p:cNvSpPr>
          <p:nvPr>
            <p:ph type="ftr" sz="quarter" idx="10"/>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3" name="Slide Number Placeholder 5"/>
          <p:cNvSpPr>
            <a:spLocks noGrp="1"/>
          </p:cNvSpPr>
          <p:nvPr>
            <p:ph type="sldNum" sz="quarter" idx="11"/>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510624659"/>
      </p:ext>
    </p:extLst>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Yalnızca Başlık">
    <p:spTree>
      <p:nvGrpSpPr>
        <p:cNvPr id="1" name=""/>
        <p:cNvGrpSpPr/>
        <p:nvPr/>
      </p:nvGrpSpPr>
      <p:grpSpPr>
        <a:xfrm>
          <a:off x="0" y="0"/>
          <a:ext cx="0" cy="0"/>
          <a:chOff x="0" y="0"/>
          <a:chExt cx="0" cy="0"/>
        </a:xfrm>
      </p:grpSpPr>
      <p:sp>
        <p:nvSpPr>
          <p:cNvPr id="12"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8"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9"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94028468"/>
      </p:ext>
    </p:extLst>
  </p:cSld>
  <p:clrMapOvr>
    <a:masterClrMapping/>
  </p:clrMapOvr>
  <p:transition spd="slow">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şlık, Dikey Metin">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1039" y="1349832"/>
            <a:ext cx="8894925" cy="4580707"/>
          </a:xfrm>
          <a:prstGeom prst="rect">
            <a:avLst/>
          </a:prstGeom>
        </p:spPr>
        <p:txBody>
          <a:bodyPr vert="eaVert"/>
          <a:lstStyle>
            <a:lvl1pPr>
              <a:defRPr>
                <a:solidFill>
                  <a:schemeClr val="tx1"/>
                </a:solidFill>
                <a:latin typeface="+mn-lt"/>
                <a:ea typeface="Verdana" panose="020B0604030504040204" pitchFamily="34" charset="0"/>
                <a:cs typeface="Verdana" panose="020B0604030504040204" pitchFamily="34" charset="0"/>
              </a:defRPr>
            </a:lvl1pPr>
            <a:lvl2pPr>
              <a:defRPr>
                <a:solidFill>
                  <a:schemeClr val="tx1"/>
                </a:solidFill>
                <a:latin typeface="+mn-lt"/>
                <a:ea typeface="Verdana" panose="020B0604030504040204" pitchFamily="34" charset="0"/>
                <a:cs typeface="Verdana" panose="020B0604030504040204" pitchFamily="34" charset="0"/>
              </a:defRPr>
            </a:lvl2pPr>
            <a:lvl3pPr>
              <a:defRPr>
                <a:solidFill>
                  <a:schemeClr val="tx1"/>
                </a:solidFill>
                <a:latin typeface="+mn-lt"/>
                <a:ea typeface="Verdana" panose="020B0604030504040204" pitchFamily="34" charset="0"/>
                <a:cs typeface="Verdana" panose="020B0604030504040204" pitchFamily="34" charset="0"/>
              </a:defRPr>
            </a:lvl3pPr>
            <a:lvl4pPr>
              <a:defRPr>
                <a:solidFill>
                  <a:schemeClr val="tx1"/>
                </a:solidFill>
                <a:latin typeface="+mn-lt"/>
                <a:ea typeface="Verdana" panose="020B0604030504040204" pitchFamily="34" charset="0"/>
                <a:cs typeface="Verdana" panose="020B0604030504040204" pitchFamily="34" charset="0"/>
              </a:defRPr>
            </a:lvl4pPr>
            <a:lvl5pPr>
              <a:defRPr>
                <a:solidFill>
                  <a:schemeClr val="tx1"/>
                </a:solidFill>
                <a:latin typeface="+mn-lt"/>
                <a:ea typeface="Verdana" panose="020B0604030504040204" pitchFamily="34" charset="0"/>
                <a:cs typeface="Verdana" panose="020B0604030504040204"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13"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9"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0"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439293398"/>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ACF503-839E-4D0E-99BB-9CE37162A560}" type="datetime1">
              <a:rPr lang="en-US" smtClean="0"/>
              <a:t>12/12/2022</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238854430"/>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401FA40-1978-4A0C-B377-0CCB2DF7432A}" type="datetime1">
              <a:rPr lang="en-US" smtClean="0"/>
              <a:t>12/12/2022</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53591"/>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0F1E73B-AC2D-40EC-9456-8A2014F58F06}" type="datetime1">
              <a:rPr lang="en-US" smtClean="0"/>
              <a:t>12/12/2022</a:t>
            </a:fld>
            <a:endParaRPr lang="en-US" dirty="0"/>
          </a:p>
        </p:txBody>
      </p:sp>
      <p:sp>
        <p:nvSpPr>
          <p:cNvPr id="6" name="Footer Placeholder 5"/>
          <p:cNvSpPr>
            <a:spLocks noGrp="1"/>
          </p:cNvSpPr>
          <p:nvPr>
            <p:ph type="ftr" sz="quarter" idx="11"/>
          </p:nvPr>
        </p:nvSpPr>
        <p:spPr/>
        <p:txBody>
          <a:body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059557999"/>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9154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5206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E2B06B5-E00C-4655-9D31-1FB9980AEDCD}" type="datetime1">
              <a:rPr lang="en-US" smtClean="0"/>
              <a:t>12/12/2022</a:t>
            </a:fld>
            <a:endParaRPr lang="en-US" dirty="0"/>
          </a:p>
        </p:txBody>
      </p:sp>
      <p:sp>
        <p:nvSpPr>
          <p:cNvPr id="8" name="Footer Placeholder 7"/>
          <p:cNvSpPr>
            <a:spLocks noGrp="1"/>
          </p:cNvSpPr>
          <p:nvPr>
            <p:ph type="ftr" sz="quarter" idx="11"/>
          </p:nvPr>
        </p:nvSpPr>
        <p:spPr/>
        <p:txBody>
          <a:bodyPr/>
          <a:lstStyle/>
          <a:p>
            <a:r>
              <a:rPr lang="tr-TR"/>
              <a:t>ÇERKEZKÖY TİCARET VE SANAYİ ODASI</a:t>
            </a:r>
            <a:endParaRPr lang="tr-TR" dirty="0"/>
          </a:p>
        </p:txBody>
      </p:sp>
      <p:sp>
        <p:nvSpPr>
          <p:cNvPr id="9" name="Slide Number Placeholder 8"/>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90932021"/>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EA10DBF-C297-47E1-9B22-3B0C2F30AF34}" type="datetime1">
              <a:rPr lang="en-US" smtClean="0"/>
              <a:t>12/12/2022</a:t>
            </a:fld>
            <a:endParaRPr lang="en-US" dirty="0"/>
          </a:p>
        </p:txBody>
      </p:sp>
      <p:sp>
        <p:nvSpPr>
          <p:cNvPr id="4" name="Footer Placeholder 3"/>
          <p:cNvSpPr>
            <a:spLocks noGrp="1"/>
          </p:cNvSpPr>
          <p:nvPr>
            <p:ph type="ftr" sz="quarter" idx="11"/>
          </p:nvPr>
        </p:nvSpPr>
        <p:spPr/>
        <p:txBody>
          <a:bodyPr/>
          <a:lstStyle/>
          <a:p>
            <a:r>
              <a:rPr lang="tr-TR"/>
              <a:t>ÇERKEZKÖY TİCARET VE SANAYİ ODASI</a:t>
            </a:r>
            <a:endParaRPr lang="tr-TR" dirty="0"/>
          </a:p>
        </p:txBody>
      </p:sp>
      <p:sp>
        <p:nvSpPr>
          <p:cNvPr id="5" name="Slide Number Placeholder 4"/>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4237986970"/>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E87E49-D24C-4CD0-904E-14169CE7A9A0}" type="datetime1">
              <a:rPr lang="en-US" smtClean="0"/>
              <a:t>12/12/2022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a:t>ÇERKEZKÖY TİCARET VE SANAYİ ODASI</a:t>
            </a:r>
            <a:endParaRPr lang="tr-TR" dirty="0"/>
          </a:p>
        </p:txBody>
      </p:sp>
      <p:sp>
        <p:nvSpPr>
          <p:cNvPr id="9" name="Slide Number Placeholder 8"/>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4210259932"/>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7358F86D-8E38-4338-8784-CF4AE8BCA7E6}" type="datetime1">
              <a:rPr lang="en-US" smtClean="0"/>
              <a:t>12/12/2022</a:t>
            </a:fld>
            <a:endParaRPr lang="en-US" dirty="0"/>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259688817"/>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4" y="0"/>
            <a:ext cx="9905988"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547D2E6-0A25-4123-8BED-26031483FB01}" type="datetime1">
              <a:rPr lang="en-US" smtClean="0"/>
              <a:t>12/12/2022</a:t>
            </a:fld>
            <a:endParaRPr lang="en-US" dirty="0"/>
          </a:p>
        </p:txBody>
      </p:sp>
      <p:sp>
        <p:nvSpPr>
          <p:cNvPr id="6" name="Footer Placeholder 5"/>
          <p:cNvSpPr>
            <a:spLocks noGrp="1"/>
          </p:cNvSpPr>
          <p:nvPr>
            <p:ph type="ftr" sz="quarter" idx="11"/>
          </p:nvPr>
        </p:nvSpPr>
        <p:spPr/>
        <p:txBody>
          <a:body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077678588"/>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795F13C2-F409-4DA1-95F3-1889D2A99D2C}" type="datetime1">
              <a:rPr lang="en-US" smtClean="0"/>
              <a:t>12/12/2022</a:t>
            </a:fld>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ÇERKEZKÖY TİCARET VE SANAYİ ODASI</a:t>
            </a:r>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768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00" r:id="rId12"/>
    <p:sldLayoutId id="2147483701" r:id="rId13"/>
    <p:sldLayoutId id="2147483702" r:id="rId14"/>
    <p:sldLayoutId id="2147483706" r:id="rId15"/>
  </p:sldLayoutIdLst>
  <p:transition spd="slow">
    <p:wheel spokes="1"/>
  </p:transition>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fi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erji.gov.tr/bilgi-merkezi-enerji-verimliligi-destekleri"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5782" y="2961243"/>
            <a:ext cx="8534667" cy="1172875"/>
          </a:xfrm>
        </p:spPr>
        <p:style>
          <a:lnRef idx="0">
            <a:scrgbClr r="0" g="0" b="0"/>
          </a:lnRef>
          <a:fillRef idx="1001">
            <a:schemeClr val="lt2"/>
          </a:fillRef>
          <a:effectRef idx="0">
            <a:scrgbClr r="0" g="0" b="0"/>
          </a:effectRef>
          <a:fontRef idx="major"/>
        </p:style>
        <p:txBody>
          <a:bodyPr>
            <a:noAutofit/>
          </a:bodyPr>
          <a:lstStyle/>
          <a:p>
            <a:pPr algn="ctr"/>
            <a:r>
              <a:rPr lang="tr-TR" sz="4400" b="1" dirty="0">
                <a:solidFill>
                  <a:schemeClr val="bg2">
                    <a:lumMod val="10000"/>
                  </a:schemeClr>
                </a:solidFill>
                <a:latin typeface="+mn-lt"/>
                <a:cs typeface="Arial" panose="020B0604020202020204" pitchFamily="34" charset="0"/>
              </a:rPr>
              <a:t>ENERJİ VERİMLİLİĞİ</a:t>
            </a:r>
            <a:br>
              <a:rPr lang="tr-TR" sz="4400" b="1" dirty="0">
                <a:solidFill>
                  <a:schemeClr val="bg2">
                    <a:lumMod val="10000"/>
                  </a:schemeClr>
                </a:solidFill>
                <a:latin typeface="+mn-lt"/>
                <a:cs typeface="Arial" panose="020B0604020202020204" pitchFamily="34" charset="0"/>
              </a:rPr>
            </a:br>
            <a:endParaRPr lang="tr-TR" sz="2800" b="1" dirty="0">
              <a:solidFill>
                <a:schemeClr val="bg2">
                  <a:lumMod val="10000"/>
                </a:schemeClr>
              </a:solidFill>
              <a:latin typeface="+mn-lt"/>
              <a:cs typeface="Arial" panose="020B0604020202020204" pitchFamily="34" charset="0"/>
            </a:endParaRPr>
          </a:p>
        </p:txBody>
      </p:sp>
      <p:sp>
        <p:nvSpPr>
          <p:cNvPr id="2" name="Subtitle 1"/>
          <p:cNvSpPr>
            <a:spLocks noGrp="1"/>
          </p:cNvSpPr>
          <p:nvPr>
            <p:ph type="subTitle" idx="1"/>
          </p:nvPr>
        </p:nvSpPr>
        <p:spPr>
          <a:xfrm>
            <a:off x="715782" y="4634126"/>
            <a:ext cx="8534667" cy="1641210"/>
          </a:xfrm>
        </p:spPr>
        <p:style>
          <a:lnRef idx="0">
            <a:scrgbClr r="0" g="0" b="0"/>
          </a:lnRef>
          <a:fillRef idx="1001">
            <a:schemeClr val="lt2"/>
          </a:fillRef>
          <a:effectRef idx="0">
            <a:scrgbClr r="0" g="0" b="0"/>
          </a:effectRef>
          <a:fontRef idx="major"/>
        </p:style>
        <p:txBody>
          <a:bodyPr>
            <a:noAutofit/>
          </a:bodyPr>
          <a:lstStyle/>
          <a:p>
            <a:pPr algn="r"/>
            <a:r>
              <a:rPr lang="tr-TR" sz="1800" b="1" dirty="0">
                <a:solidFill>
                  <a:schemeClr val="bg2">
                    <a:lumMod val="10000"/>
                  </a:schemeClr>
                </a:solidFill>
                <a:latin typeface="+mn-lt"/>
                <a:cs typeface="Arial" panose="020B0604020202020204" pitchFamily="34" charset="0"/>
              </a:rPr>
              <a:t>Çerkezköy Ticaret ve Sanayi Odası</a:t>
            </a:r>
          </a:p>
          <a:p>
            <a:pPr algn="r"/>
            <a:r>
              <a:rPr lang="tr-TR" sz="1800" b="1" dirty="0">
                <a:solidFill>
                  <a:schemeClr val="bg2">
                    <a:lumMod val="10000"/>
                  </a:schemeClr>
                </a:solidFill>
                <a:latin typeface="+mn-lt"/>
                <a:cs typeface="Arial" panose="020B0604020202020204" pitchFamily="34" charset="0"/>
              </a:rPr>
              <a:t>DIŞ İLİŞKİLER VE PROJE Birimi</a:t>
            </a:r>
          </a:p>
          <a:p>
            <a:pPr algn="r"/>
            <a:r>
              <a:rPr lang="tr-TR" sz="1800" b="1" dirty="0">
                <a:solidFill>
                  <a:schemeClr val="bg2">
                    <a:lumMod val="10000"/>
                  </a:schemeClr>
                </a:solidFill>
                <a:latin typeface="+mn-lt"/>
                <a:cs typeface="Arial" panose="020B0604020202020204" pitchFamily="34" charset="0"/>
              </a:rPr>
              <a:t>Çerkezköy, Tekirdağ – ARALIK-2022</a:t>
            </a:r>
          </a:p>
        </p:txBody>
      </p:sp>
      <p:pic>
        <p:nvPicPr>
          <p:cNvPr id="9" name="Resim 8"/>
          <p:cNvPicPr>
            <a:picLocks noChangeAspect="1"/>
          </p:cNvPicPr>
          <p:nvPr/>
        </p:nvPicPr>
        <p:blipFill rotWithShape="1">
          <a:blip r:embed="rId3"/>
          <a:srcRect l="24602" t="4885" r="24619" b="4799"/>
          <a:stretch/>
        </p:blipFill>
        <p:spPr>
          <a:xfrm>
            <a:off x="115910" y="6400566"/>
            <a:ext cx="444194" cy="444194"/>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15535" t="11205" r="13974" b="23732"/>
          <a:stretch/>
        </p:blipFill>
        <p:spPr>
          <a:xfrm>
            <a:off x="3515932" y="191506"/>
            <a:ext cx="3000778" cy="2769737"/>
          </a:xfrm>
          <a:prstGeom prst="rect">
            <a:avLst/>
          </a:prstGeom>
        </p:spPr>
      </p:pic>
      <p:sp>
        <p:nvSpPr>
          <p:cNvPr id="4" name="Dikdörtgen 3"/>
          <p:cNvSpPr/>
          <p:nvPr/>
        </p:nvSpPr>
        <p:spPr>
          <a:xfrm>
            <a:off x="715782" y="4636552"/>
            <a:ext cx="1615294" cy="16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2"/>
              </a:solidFill>
            </a:endParaRPr>
          </a:p>
        </p:txBody>
      </p:sp>
    </p:spTree>
    <p:extLst>
      <p:ext uri="{BB962C8B-B14F-4D97-AF65-F5344CB8AC3E}">
        <p14:creationId xmlns:p14="http://schemas.microsoft.com/office/powerpoint/2010/main" val="1933108692"/>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892853"/>
            <a:ext cx="8354134" cy="4379549"/>
          </a:xfrm>
        </p:spPr>
        <p:style>
          <a:lnRef idx="2">
            <a:schemeClr val="dk1"/>
          </a:lnRef>
          <a:fillRef idx="1">
            <a:schemeClr val="lt1"/>
          </a:fillRef>
          <a:effectRef idx="0">
            <a:schemeClr val="dk1"/>
          </a:effectRef>
          <a:fontRef idx="minor">
            <a:schemeClr val="dk1"/>
          </a:fontRef>
        </p:style>
        <p:txBody>
          <a:bodyPr>
            <a:noAutofit/>
          </a:bodyPr>
          <a:lstStyle/>
          <a:p>
            <a:pPr marL="45714" lvl="1" indent="0">
              <a:lnSpc>
                <a:spcPct val="150000"/>
              </a:lnSpc>
              <a:spcBef>
                <a:spcPts val="600"/>
              </a:spcBef>
              <a:spcAft>
                <a:spcPts val="1200"/>
              </a:spcAft>
              <a:buNone/>
            </a:pPr>
            <a:r>
              <a:rPr lang="tr-TR" sz="3200" b="1" dirty="0">
                <a:solidFill>
                  <a:schemeClr val="accent1"/>
                </a:solidFill>
              </a:rPr>
              <a:t>Soğutma;</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Değişken kondenser yüksek basınç kontrolu ile elektrik faturasında yaklaşık %20 tasarruf sağlanabilir.</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Soğutmada sistem sıcaklık seviyesini 1°C yükseltmek enerji tüketimini %2 oranında azaltacaktır. </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Klima sistemlerinde şartlandırılmış hava taşıyan kanalların sızdırmazlığı sağlanmalıdır. Böylece %10-%15 arasında elektrik tasarrufu sağlanır.</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10</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1974515506"/>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892853"/>
            <a:ext cx="8354134" cy="4379549"/>
          </a:xfrm>
        </p:spPr>
        <p:style>
          <a:lnRef idx="2">
            <a:schemeClr val="dk1"/>
          </a:lnRef>
          <a:fillRef idx="1">
            <a:schemeClr val="lt1"/>
          </a:fillRef>
          <a:effectRef idx="0">
            <a:schemeClr val="dk1"/>
          </a:effectRef>
          <a:fontRef idx="minor">
            <a:schemeClr val="dk1"/>
          </a:fontRef>
        </p:style>
        <p:txBody>
          <a:bodyPr>
            <a:noAutofit/>
          </a:bodyPr>
          <a:lstStyle/>
          <a:p>
            <a:pPr marL="45714" lvl="1" indent="0">
              <a:lnSpc>
                <a:spcPct val="150000"/>
              </a:lnSpc>
              <a:spcBef>
                <a:spcPts val="600"/>
              </a:spcBef>
              <a:spcAft>
                <a:spcPts val="1200"/>
              </a:spcAft>
              <a:buNone/>
            </a:pPr>
            <a:r>
              <a:rPr lang="tr-TR" sz="3200" b="1" dirty="0">
                <a:solidFill>
                  <a:schemeClr val="accent1"/>
                </a:solidFill>
              </a:rPr>
              <a:t>Kazan &amp; Buhar;</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Sıcaklık ve basınç ayarı kullanıma uygun olarak yapılmış mı? </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Brülörlerde yanma ayarları yılda iki kez yaptırılıyor mu? </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Buhar ve sıcak su hatlarında ve vanalardaki ısı yalıtımının durumu uygun mu ve buhar kaçakları oluyor mu?</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Buhar kapanları işlevlerini yerine getiriyor mu?</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Isı transfer yüzeyleri temiz tutuluyor mu?</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11</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136446967"/>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712617"/>
            <a:ext cx="8354134" cy="4578655"/>
          </a:xfrm>
        </p:spPr>
        <p:style>
          <a:lnRef idx="2">
            <a:schemeClr val="dk1"/>
          </a:lnRef>
          <a:fillRef idx="1">
            <a:schemeClr val="lt1"/>
          </a:fillRef>
          <a:effectRef idx="0">
            <a:schemeClr val="dk1"/>
          </a:effectRef>
          <a:fontRef idx="minor">
            <a:schemeClr val="dk1"/>
          </a:fontRef>
        </p:style>
        <p:txBody>
          <a:bodyPr anchor="b">
            <a:noAutofit/>
          </a:bodyPr>
          <a:lstStyle/>
          <a:p>
            <a:pPr marL="45714" lvl="1" indent="0">
              <a:lnSpc>
                <a:spcPct val="100000"/>
              </a:lnSpc>
              <a:spcBef>
                <a:spcPts val="600"/>
              </a:spcBef>
              <a:spcAft>
                <a:spcPts val="1200"/>
              </a:spcAft>
              <a:buNone/>
            </a:pPr>
            <a:r>
              <a:rPr lang="tr-TR" sz="3200" b="1" dirty="0">
                <a:solidFill>
                  <a:schemeClr val="accent1"/>
                </a:solidFill>
              </a:rPr>
              <a:t>Kazan &amp; Buhar;</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Yalnızca işletme şartlarını ve kazan bakım işlemlerini iyileştirilerek bile %7’nin üzerinde enerji tasarrufu sağlanabilir.</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Kazan suyunun sıcaklığını proses işlemi için, gerekli minimum sıcaklığa ayarlanmalı. Örneğin: sıcak su tankının derecesini 64 °C den 60 °C’ye düşürerek oluşan ısı kayıplarını %9 oranında azaltmak mümkün.</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Kazanlarda kondens geri kazanım sistemi sayesinde %15 civarında tasarruf elde etmek mümkündür.</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Dağıtım hattına doğru yalıtım uygulayarak enerji kayıplarınızı %70 azaltılabilir.</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Baca gazındaki atık ısıyı geri kazanmak ve besleme suyunun ön ısıtmasını gerçekleştirmek için  kullanılan ekonomi zerler yakıt tüketiminizi %6 oranında azaltma potansiyeline sahiptir.</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12</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2633985778"/>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712617"/>
            <a:ext cx="8354134" cy="4578655"/>
          </a:xfrm>
        </p:spPr>
        <p:style>
          <a:lnRef idx="2">
            <a:schemeClr val="dk1"/>
          </a:lnRef>
          <a:fillRef idx="1">
            <a:schemeClr val="lt1"/>
          </a:fillRef>
          <a:effectRef idx="0">
            <a:schemeClr val="dk1"/>
          </a:effectRef>
          <a:fontRef idx="minor">
            <a:schemeClr val="dk1"/>
          </a:fontRef>
        </p:style>
        <p:txBody>
          <a:bodyPr anchor="t">
            <a:noAutofit/>
          </a:bodyPr>
          <a:lstStyle/>
          <a:p>
            <a:pPr marL="45714" lvl="1" indent="0">
              <a:lnSpc>
                <a:spcPct val="100000"/>
              </a:lnSpc>
              <a:spcBef>
                <a:spcPts val="600"/>
              </a:spcBef>
              <a:spcAft>
                <a:spcPts val="1200"/>
              </a:spcAft>
              <a:buNone/>
            </a:pPr>
            <a:r>
              <a:rPr lang="tr-TR" sz="3200" b="1" dirty="0">
                <a:solidFill>
                  <a:schemeClr val="accent1"/>
                </a:solidFill>
              </a:rPr>
              <a:t>Basınçlı Hava;</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Hava kaçakları izleniyor mu?</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Kompresörün basınç seviyesi ihtiyacın üzerinde bir değerde mi, uygun olarak ayarlanabiliyor mu?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Kompresörün giriş havası kuru, serin ve temiz mi?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Filtre sık sık temizleniyor veya değiştiriliyor mu?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Üretim durduğunda kompresörler devreden çıkarılıyor mu?</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Emiş hava sıcaklığındaki her 4 °C artış %1 daha fazla enerji tüketimine sebep olur.</a:t>
            </a:r>
          </a:p>
          <a:p>
            <a:pPr marL="45714" lvl="1" indent="0">
              <a:lnSpc>
                <a:spcPct val="100000"/>
              </a:lnSpc>
              <a:spcBef>
                <a:spcPts val="600"/>
              </a:spcBef>
              <a:spcAft>
                <a:spcPts val="1200"/>
              </a:spcAft>
              <a:buNone/>
            </a:pPr>
            <a:endParaRPr lang="tr-TR" dirty="0">
              <a:solidFill>
                <a:srgbClr val="020202"/>
              </a:solidFill>
              <a:latin typeface="Roboto" panose="02000000000000000000" pitchFamily="2" charset="0"/>
            </a:endParaRPr>
          </a:p>
          <a:p>
            <a:pPr marL="45714" lvl="1" indent="0">
              <a:lnSpc>
                <a:spcPct val="100000"/>
              </a:lnSpc>
              <a:spcBef>
                <a:spcPts val="600"/>
              </a:spcBef>
              <a:spcAft>
                <a:spcPts val="1200"/>
              </a:spcAft>
              <a:buNone/>
            </a:pPr>
            <a:endParaRPr lang="tr-TR" dirty="0">
              <a:solidFill>
                <a:srgbClr val="020202"/>
              </a:solidFill>
              <a:latin typeface="Roboto" panose="02000000000000000000" pitchFamily="2" charset="0"/>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13</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156918428"/>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712617"/>
            <a:ext cx="8354134" cy="4578655"/>
          </a:xfrm>
        </p:spPr>
        <p:style>
          <a:lnRef idx="2">
            <a:schemeClr val="dk1"/>
          </a:lnRef>
          <a:fillRef idx="1">
            <a:schemeClr val="lt1"/>
          </a:fillRef>
          <a:effectRef idx="0">
            <a:schemeClr val="dk1"/>
          </a:effectRef>
          <a:fontRef idx="minor">
            <a:schemeClr val="dk1"/>
          </a:fontRef>
        </p:style>
        <p:txBody>
          <a:bodyPr anchor="t">
            <a:noAutofit/>
          </a:bodyPr>
          <a:lstStyle/>
          <a:p>
            <a:pPr marL="45714" lvl="1" indent="0">
              <a:lnSpc>
                <a:spcPct val="100000"/>
              </a:lnSpc>
              <a:spcBef>
                <a:spcPts val="600"/>
              </a:spcBef>
              <a:spcAft>
                <a:spcPts val="1200"/>
              </a:spcAft>
              <a:buNone/>
            </a:pPr>
            <a:r>
              <a:rPr lang="tr-TR" sz="3200" b="1" dirty="0">
                <a:solidFill>
                  <a:schemeClr val="accent1"/>
                </a:solidFill>
              </a:rPr>
              <a:t>Basınçlı Hava;</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Basınç set değerini (seviyesini) gerçek ihtiyacınıza göre ayarlayın. Basınçta 1 barlık bir azalma kompresörün elektrik tüketiminde %15’lik azalma sağlar. Belirli bir uygulamada basıncı artırmak için tüm sistemin basıncını artırmak yerine yardımcı kompresör kullanmak %8 daha ekonomiktir.</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DHS kompresörünüzde %15-%25 arasında enerji tasarrufu sağlayabilir.</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Kompresörün çıkış havasındaki ısıyı başka bir yerde kullanmak için, kompresörün ısı geri kazanım sistemi kurmayı düşünün.</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Verimli bir sistemde kompresör çıkışı ile nihai kullanım noktası arasındaki basınç farkı %10’dan az olmalıdır.</a:t>
            </a:r>
          </a:p>
          <a:p>
            <a:pPr marL="45714" lvl="1" indent="0">
              <a:lnSpc>
                <a:spcPct val="100000"/>
              </a:lnSpc>
              <a:spcBef>
                <a:spcPts val="600"/>
              </a:spcBef>
              <a:spcAft>
                <a:spcPts val="1200"/>
              </a:spcAft>
              <a:buNone/>
            </a:pPr>
            <a:endParaRPr lang="tr-TR" dirty="0">
              <a:solidFill>
                <a:srgbClr val="020202"/>
              </a:solidFill>
              <a:latin typeface="Roboto" panose="02000000000000000000" pitchFamily="2" charset="0"/>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14</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2444804872"/>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712617"/>
            <a:ext cx="8354134" cy="4578655"/>
          </a:xfrm>
        </p:spPr>
        <p:style>
          <a:lnRef idx="2">
            <a:schemeClr val="dk1"/>
          </a:lnRef>
          <a:fillRef idx="1">
            <a:schemeClr val="lt1"/>
          </a:fillRef>
          <a:effectRef idx="0">
            <a:schemeClr val="dk1"/>
          </a:effectRef>
          <a:fontRef idx="minor">
            <a:schemeClr val="dk1"/>
          </a:fontRef>
        </p:style>
        <p:txBody>
          <a:bodyPr anchor="t">
            <a:noAutofit/>
          </a:bodyPr>
          <a:lstStyle/>
          <a:p>
            <a:pPr marL="45714" lvl="1" indent="0">
              <a:lnSpc>
                <a:spcPct val="100000"/>
              </a:lnSpc>
              <a:spcBef>
                <a:spcPts val="600"/>
              </a:spcBef>
              <a:spcAft>
                <a:spcPts val="1200"/>
              </a:spcAft>
              <a:buNone/>
            </a:pPr>
            <a:r>
              <a:rPr lang="tr-TR" sz="3200" b="1" dirty="0">
                <a:solidFill>
                  <a:schemeClr val="accent1"/>
                </a:solidFill>
              </a:rPr>
              <a:t>Akışkanlar;</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İşletmede kullanılan soğuk su, sıcak su, buhar, hava vb. akışkanların kullanımı etkin olarak yönetilebiliyor mu? </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Pompa ve fanların ne kadar süreyle tam kapasitede çalıştığı izlenebiliyor mu? </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Pompa ve fan motorlarında dikkat çekici bir ses, aşırı ısınma, vb. bir aksaklık var mı? </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Cihazların ve filtrelerin temizliğine özen gösteriliyor mu?</a:t>
            </a:r>
          </a:p>
          <a:p>
            <a:pPr marL="45714" lvl="1" indent="0">
              <a:lnSpc>
                <a:spcPct val="100000"/>
              </a:lnSpc>
              <a:spcBef>
                <a:spcPts val="600"/>
              </a:spcBef>
              <a:spcAft>
                <a:spcPts val="1200"/>
              </a:spcAft>
              <a:buNone/>
            </a:pPr>
            <a:endParaRPr lang="tr-TR" dirty="0">
              <a:solidFill>
                <a:srgbClr val="020202"/>
              </a:solidFill>
              <a:latin typeface="Roboto" panose="02000000000000000000" pitchFamily="2" charset="0"/>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15</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pic>
        <p:nvPicPr>
          <p:cNvPr id="6" name="Resim 5">
            <a:extLst>
              <a:ext uri="{FF2B5EF4-FFF2-40B4-BE49-F238E27FC236}">
                <a16:creationId xmlns:a16="http://schemas.microsoft.com/office/drawing/2014/main" xmlns="" id="{F5AF3F44-4763-FEE8-5161-E1F4FAC3A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7339" y="4810539"/>
            <a:ext cx="4982817" cy="1386455"/>
          </a:xfrm>
          <a:prstGeom prst="rect">
            <a:avLst/>
          </a:prstGeom>
          <a:ln>
            <a:noFill/>
          </a:ln>
          <a:effectLst>
            <a:softEdge rad="112500"/>
          </a:effectLst>
        </p:spPr>
      </p:pic>
    </p:spTree>
    <p:extLst>
      <p:ext uri="{BB962C8B-B14F-4D97-AF65-F5344CB8AC3E}">
        <p14:creationId xmlns:p14="http://schemas.microsoft.com/office/powerpoint/2010/main" val="1764371013"/>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712617"/>
            <a:ext cx="8354134" cy="4578655"/>
          </a:xfrm>
        </p:spPr>
        <p:style>
          <a:lnRef idx="2">
            <a:schemeClr val="dk1"/>
          </a:lnRef>
          <a:fillRef idx="1">
            <a:schemeClr val="lt1"/>
          </a:fillRef>
          <a:effectRef idx="0">
            <a:schemeClr val="dk1"/>
          </a:effectRef>
          <a:fontRef idx="minor">
            <a:schemeClr val="dk1"/>
          </a:fontRef>
        </p:style>
        <p:txBody>
          <a:bodyPr anchor="t">
            <a:noAutofit/>
          </a:bodyPr>
          <a:lstStyle/>
          <a:p>
            <a:pPr marL="45714" lvl="1" indent="0">
              <a:lnSpc>
                <a:spcPct val="100000"/>
              </a:lnSpc>
              <a:spcBef>
                <a:spcPts val="600"/>
              </a:spcBef>
              <a:spcAft>
                <a:spcPts val="1200"/>
              </a:spcAft>
              <a:buNone/>
            </a:pPr>
            <a:r>
              <a:rPr lang="tr-TR" sz="3200" b="1" dirty="0">
                <a:solidFill>
                  <a:schemeClr val="accent1"/>
                </a:solidFill>
              </a:rPr>
              <a:t>Fırın Sistemleri;</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Atık ısı geri kazanım imkanı kullanılıyor mu?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Yanma verimini (yakıt –hava karışımını) kontrol ediliyor mu?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Brülör sisteminin kontrolünü yapılıyor mu?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Baca gazı bileşenleri kontrol ediliyor mu?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Fırın yüzeyi ve sıcak hatlar yalıtımlı mı?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Tüm bu bahsedilen metotların uygulanması ile toplam ısıl verim %90 mertebesine</a:t>
            </a:r>
            <a:r>
              <a:rPr lang="tr-TR" dirty="0"/>
              <a:t> </a:t>
            </a:r>
            <a:r>
              <a:rPr lang="tr-TR" dirty="0">
                <a:solidFill>
                  <a:srgbClr val="020202"/>
                </a:solidFill>
                <a:latin typeface="Roboto" panose="02000000000000000000" pitchFamily="2" charset="0"/>
              </a:rPr>
              <a:t>ulaşabilir.</a:t>
            </a:r>
          </a:p>
          <a:p>
            <a:pPr marL="331464" lvl="1" indent="-285750">
              <a:lnSpc>
                <a:spcPct val="100000"/>
              </a:lnSpc>
              <a:spcBef>
                <a:spcPts val="600"/>
              </a:spcBef>
              <a:spcAft>
                <a:spcPts val="1200"/>
              </a:spcAft>
              <a:buFont typeface="Wingdings" panose="05000000000000000000" pitchFamily="2" charset="2"/>
              <a:buChar char="v"/>
            </a:pPr>
            <a:endParaRPr lang="tr-TR" dirty="0">
              <a:solidFill>
                <a:srgbClr val="020202"/>
              </a:solidFill>
              <a:latin typeface="Roboto" panose="02000000000000000000" pitchFamily="2" charset="0"/>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16</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1890472455"/>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712617"/>
            <a:ext cx="8354134" cy="4578655"/>
          </a:xfrm>
        </p:spPr>
        <p:style>
          <a:lnRef idx="2">
            <a:schemeClr val="dk1"/>
          </a:lnRef>
          <a:fillRef idx="1">
            <a:schemeClr val="lt1"/>
          </a:fillRef>
          <a:effectRef idx="0">
            <a:schemeClr val="dk1"/>
          </a:effectRef>
          <a:fontRef idx="minor">
            <a:schemeClr val="dk1"/>
          </a:fontRef>
        </p:style>
        <p:txBody>
          <a:bodyPr anchor="t">
            <a:noAutofit/>
          </a:bodyPr>
          <a:lstStyle/>
          <a:p>
            <a:pPr marL="45714" lvl="1" indent="0">
              <a:lnSpc>
                <a:spcPct val="100000"/>
              </a:lnSpc>
              <a:spcBef>
                <a:spcPts val="600"/>
              </a:spcBef>
              <a:spcAft>
                <a:spcPts val="1200"/>
              </a:spcAft>
              <a:buNone/>
            </a:pPr>
            <a:r>
              <a:rPr lang="tr-TR" sz="3200" b="1" dirty="0">
                <a:solidFill>
                  <a:schemeClr val="accent1"/>
                </a:solidFill>
              </a:rPr>
              <a:t>Elektrik Motorları;</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Motorlar ihtiyaca uygun büyüklükte ve özellikte mi?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Motorlar boşta ve/veya düşük yüklerde çalışıyor mu?</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Motorlar hangi verim sınıfında yer aldığı biliniyor mu?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Yanan motorlar sardırılıyor mu, verimlisi ile değiştiriliyor mu?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Motorlara düzenli olarak bakım-onarım programı uygulanıyor mu?</a:t>
            </a:r>
          </a:p>
          <a:p>
            <a:pPr marL="45714" lvl="1" indent="0">
              <a:lnSpc>
                <a:spcPct val="100000"/>
              </a:lnSpc>
              <a:spcBef>
                <a:spcPts val="600"/>
              </a:spcBef>
              <a:spcAft>
                <a:spcPts val="1200"/>
              </a:spcAft>
              <a:buNone/>
            </a:pPr>
            <a:endParaRPr lang="tr-TR" dirty="0">
              <a:solidFill>
                <a:srgbClr val="020202"/>
              </a:solidFill>
              <a:latin typeface="Roboto" panose="02000000000000000000" pitchFamily="2" charset="0"/>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17</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pic>
        <p:nvPicPr>
          <p:cNvPr id="6" name="Resim 5">
            <a:extLst>
              <a:ext uri="{FF2B5EF4-FFF2-40B4-BE49-F238E27FC236}">
                <a16:creationId xmlns:a16="http://schemas.microsoft.com/office/drawing/2014/main" xmlns="" id="{64AD9FF2-8522-1EBC-EAD6-AC32436EF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3026" y="4837781"/>
            <a:ext cx="4890051" cy="1407736"/>
          </a:xfrm>
          <a:prstGeom prst="rect">
            <a:avLst/>
          </a:prstGeom>
          <a:ln>
            <a:noFill/>
          </a:ln>
          <a:effectLst>
            <a:softEdge rad="112500"/>
          </a:effectLst>
        </p:spPr>
      </p:pic>
    </p:spTree>
    <p:extLst>
      <p:ext uri="{BB962C8B-B14F-4D97-AF65-F5344CB8AC3E}">
        <p14:creationId xmlns:p14="http://schemas.microsoft.com/office/powerpoint/2010/main" val="4184199150"/>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712617"/>
            <a:ext cx="8354134" cy="4578655"/>
          </a:xfrm>
        </p:spPr>
        <p:style>
          <a:lnRef idx="2">
            <a:schemeClr val="dk1"/>
          </a:lnRef>
          <a:fillRef idx="1">
            <a:schemeClr val="lt1"/>
          </a:fillRef>
          <a:effectRef idx="0">
            <a:schemeClr val="dk1"/>
          </a:effectRef>
          <a:fontRef idx="minor">
            <a:schemeClr val="dk1"/>
          </a:fontRef>
        </p:style>
        <p:txBody>
          <a:bodyPr anchor="t">
            <a:noAutofit/>
          </a:bodyPr>
          <a:lstStyle/>
          <a:p>
            <a:pPr marL="45714" lvl="1" indent="0">
              <a:lnSpc>
                <a:spcPct val="100000"/>
              </a:lnSpc>
              <a:spcBef>
                <a:spcPts val="600"/>
              </a:spcBef>
              <a:spcAft>
                <a:spcPts val="1200"/>
              </a:spcAft>
              <a:buNone/>
            </a:pPr>
            <a:r>
              <a:rPr lang="tr-TR" sz="3200" b="1" dirty="0">
                <a:solidFill>
                  <a:schemeClr val="accent1"/>
                </a:solidFill>
              </a:rPr>
              <a:t>Elektrik Motorları;</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Motorlarda DHS kullanarak %25-80 arasında tasarruf sağlayabilir.</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İyi bir koruyucu bakımla motor verimleri %10 arttırılabilir.</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IE2 veya IE3 motorlar standart motorlara göre %4-5 daha yüksek verime sahiptir. Motorların verimli motorlarla değişimine doğru atılacak adımlar firmanıza önemli mali tasarruf sağlayabilir. Yüksek verimli motorlar, daha yüksek güvenirlikleri ve daha düşük bakım masrafları ile hem üretim riskini minimize ederler hem de işletme maliyetlerini düşürürler.</a:t>
            </a:r>
          </a:p>
          <a:p>
            <a:pPr marL="45714" lvl="1" indent="0">
              <a:lnSpc>
                <a:spcPct val="100000"/>
              </a:lnSpc>
              <a:spcBef>
                <a:spcPts val="600"/>
              </a:spcBef>
              <a:spcAft>
                <a:spcPts val="1200"/>
              </a:spcAft>
              <a:buNone/>
            </a:pPr>
            <a:endParaRPr lang="tr-TR" dirty="0">
              <a:solidFill>
                <a:srgbClr val="020202"/>
              </a:solidFill>
              <a:latin typeface="Roboto" panose="02000000000000000000" pitchFamily="2" charset="0"/>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18</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pic>
        <p:nvPicPr>
          <p:cNvPr id="6" name="Resim 5">
            <a:extLst>
              <a:ext uri="{FF2B5EF4-FFF2-40B4-BE49-F238E27FC236}">
                <a16:creationId xmlns:a16="http://schemas.microsoft.com/office/drawing/2014/main" xmlns="" id="{EA3211EB-D1B3-B217-8C9C-792BF024C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165" y="4903304"/>
            <a:ext cx="3392557" cy="1387968"/>
          </a:xfrm>
          <a:prstGeom prst="rect">
            <a:avLst/>
          </a:prstGeom>
          <a:ln>
            <a:noFill/>
          </a:ln>
          <a:effectLst>
            <a:softEdge rad="112500"/>
          </a:effectLst>
        </p:spPr>
      </p:pic>
    </p:spTree>
    <p:extLst>
      <p:ext uri="{BB962C8B-B14F-4D97-AF65-F5344CB8AC3E}">
        <p14:creationId xmlns:p14="http://schemas.microsoft.com/office/powerpoint/2010/main" val="2530575991"/>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712617"/>
            <a:ext cx="8354134" cy="4578655"/>
          </a:xfrm>
        </p:spPr>
        <p:style>
          <a:lnRef idx="2">
            <a:schemeClr val="dk1"/>
          </a:lnRef>
          <a:fillRef idx="1">
            <a:schemeClr val="lt1"/>
          </a:fillRef>
          <a:effectRef idx="0">
            <a:schemeClr val="dk1"/>
          </a:effectRef>
          <a:fontRef idx="minor">
            <a:schemeClr val="dk1"/>
          </a:fontRef>
        </p:style>
        <p:txBody>
          <a:bodyPr anchor="t">
            <a:noAutofit/>
          </a:bodyPr>
          <a:lstStyle/>
          <a:p>
            <a:pPr marL="45714" lvl="1" indent="0">
              <a:lnSpc>
                <a:spcPct val="100000"/>
              </a:lnSpc>
              <a:spcBef>
                <a:spcPts val="600"/>
              </a:spcBef>
              <a:spcAft>
                <a:spcPts val="1200"/>
              </a:spcAft>
              <a:buNone/>
            </a:pPr>
            <a:r>
              <a:rPr lang="tr-TR" sz="3200" b="1" dirty="0">
                <a:solidFill>
                  <a:schemeClr val="accent1"/>
                </a:solidFill>
              </a:rPr>
              <a:t>Aydınlatma;</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Hala eski tip verimsiz lamba, (büyük çaplı floresan, cıva, buharlı vb.) balast ve armatürleri mi kullanılıyor?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Lamba, armatür ve çatı ışıkları yeterince temiz mi? </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Yeterli gün ışığı varken ya da odaların kullanımda olmadığı zamanlarda ışıkları kapatılıyor mu?</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Yapay aydınlatma talebi azaltılmalı. Gün ışığı özellikle büyük açık alanlı, geniş çatı alanlarına sahip depolarda en etkin aydınlatma seçeneğidir.</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Eski tip bir manyetik balast elektronik balastla değiştirildiğinde balast verimi %20-%25 arttırılabilir.</a:t>
            </a:r>
          </a:p>
          <a:p>
            <a:pPr marL="45714" lvl="1" indent="0">
              <a:lnSpc>
                <a:spcPct val="100000"/>
              </a:lnSpc>
              <a:spcBef>
                <a:spcPts val="600"/>
              </a:spcBef>
              <a:spcAft>
                <a:spcPts val="1200"/>
              </a:spcAft>
              <a:buNone/>
            </a:pPr>
            <a:endParaRPr lang="tr-TR" dirty="0">
              <a:solidFill>
                <a:srgbClr val="020202"/>
              </a:solidFill>
              <a:latin typeface="Roboto" panose="02000000000000000000" pitchFamily="2" charset="0"/>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19</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234458080"/>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solidFill>
          <a:ln>
            <a:noFill/>
          </a:ln>
        </p:spPr>
        <p:style>
          <a:lnRef idx="1">
            <a:schemeClr val="accent1"/>
          </a:lnRef>
          <a:fillRef idx="1001">
            <a:schemeClr val="lt2"/>
          </a:fillRef>
          <a:effectRef idx="1">
            <a:schemeClr val="accent1"/>
          </a:effectRef>
          <a:fontRef idx="minor">
            <a:schemeClr val="dk1"/>
          </a:fontRef>
        </p:style>
        <p:txBody>
          <a:bodyPr>
            <a:noAutofit/>
          </a:bodyPr>
          <a:lstStyle/>
          <a:p>
            <a:pPr algn="ctr">
              <a:lnSpc>
                <a:spcPct val="100000"/>
              </a:lnSpc>
            </a:pPr>
            <a:r>
              <a:rPr lang="tr-TR" sz="3000" b="1" dirty="0">
                <a:solidFill>
                  <a:schemeClr val="accent2">
                    <a:lumMod val="90000"/>
                    <a:lumOff val="10000"/>
                  </a:schemeClr>
                </a:solidFill>
                <a:cs typeface="Arial" panose="020B0604020202020204" pitchFamily="34" charset="0"/>
              </a:rPr>
              <a:t>İÇERİK</a:t>
            </a:r>
          </a:p>
        </p:txBody>
      </p:sp>
      <p:sp>
        <p:nvSpPr>
          <p:cNvPr id="25" name="İçerik Yer Tutucusu 24">
            <a:extLst>
              <a:ext uri="{FF2B5EF4-FFF2-40B4-BE49-F238E27FC236}">
                <a16:creationId xmlns:a16="http://schemas.microsoft.com/office/drawing/2014/main" xmlns="" id="{406F9CCB-F255-4842-9D37-07DCFFB9EEAF}"/>
              </a:ext>
            </a:extLst>
          </p:cNvPr>
          <p:cNvSpPr>
            <a:spLocks noGrp="1"/>
          </p:cNvSpPr>
          <p:nvPr>
            <p:ph idx="1"/>
          </p:nvPr>
        </p:nvSpPr>
        <p:spPr/>
        <p:txBody>
          <a:bodyPr>
            <a:normAutofit lnSpcReduction="10000"/>
          </a:bodyPr>
          <a:lstStyle/>
          <a:p>
            <a:pPr marL="457200" indent="-457200">
              <a:lnSpc>
                <a:spcPct val="100000"/>
              </a:lnSpc>
              <a:buFont typeface="+mj-lt"/>
              <a:buAutoNum type="arabicPeriod"/>
            </a:pPr>
            <a:r>
              <a:rPr lang="tr-TR" b="1" dirty="0">
                <a:solidFill>
                  <a:schemeClr val="accent2"/>
                </a:solidFill>
              </a:rPr>
              <a:t>KİMLİK</a:t>
            </a:r>
          </a:p>
          <a:p>
            <a:pPr marL="457200" indent="-457200">
              <a:lnSpc>
                <a:spcPct val="100000"/>
              </a:lnSpc>
              <a:buFont typeface="+mj-lt"/>
              <a:buAutoNum type="arabicPeriod"/>
            </a:pPr>
            <a:r>
              <a:rPr lang="tr-TR" b="1" dirty="0">
                <a:solidFill>
                  <a:schemeClr val="accent2"/>
                </a:solidFill>
              </a:rPr>
              <a:t>İÇERİK</a:t>
            </a:r>
          </a:p>
          <a:p>
            <a:pPr marL="457200" indent="-457200">
              <a:lnSpc>
                <a:spcPct val="100000"/>
              </a:lnSpc>
              <a:buFont typeface="+mj-lt"/>
              <a:buAutoNum type="arabicPeriod"/>
            </a:pPr>
            <a:r>
              <a:rPr lang="tr-TR" b="1" dirty="0">
                <a:solidFill>
                  <a:schemeClr val="accent2"/>
                </a:solidFill>
              </a:rPr>
              <a:t>ENERJİ NEDİR ?</a:t>
            </a:r>
          </a:p>
          <a:p>
            <a:pPr marL="457200" indent="-457200">
              <a:lnSpc>
                <a:spcPct val="100000"/>
              </a:lnSpc>
              <a:buFont typeface="+mj-lt"/>
              <a:buAutoNum type="arabicPeriod"/>
            </a:pPr>
            <a:r>
              <a:rPr lang="tr-TR" b="1" dirty="0">
                <a:solidFill>
                  <a:schemeClr val="accent2"/>
                </a:solidFill>
              </a:rPr>
              <a:t>ENERJİ TÜRLERİ NELERDİR ?</a:t>
            </a:r>
          </a:p>
          <a:p>
            <a:pPr marL="457200" indent="-457200">
              <a:lnSpc>
                <a:spcPct val="100000"/>
              </a:lnSpc>
              <a:buFont typeface="+mj-lt"/>
              <a:buAutoNum type="arabicPeriod"/>
            </a:pPr>
            <a:r>
              <a:rPr lang="tr-TR" b="1" dirty="0">
                <a:solidFill>
                  <a:schemeClr val="accent2"/>
                </a:solidFill>
              </a:rPr>
              <a:t>ENERJİ VERİMLİLİĞİ HAKKINDA BİLGİLER</a:t>
            </a:r>
          </a:p>
          <a:p>
            <a:pPr marL="457200" indent="-457200">
              <a:lnSpc>
                <a:spcPct val="100000"/>
              </a:lnSpc>
              <a:buFont typeface="+mj-lt"/>
              <a:buAutoNum type="arabicPeriod"/>
            </a:pPr>
            <a:r>
              <a:rPr lang="tr-TR" b="1" dirty="0">
                <a:solidFill>
                  <a:schemeClr val="accent2"/>
                </a:solidFill>
              </a:rPr>
              <a:t>BASİT İŞLETME ÖNLEMLERİ: ISITMA-SOĞUTMA-KAZAN&amp;BUHAR-BAŞINÇLI HAVA- AKIŞKANLAR-ELEKTİRKLİ MOTORLAR-AYDINLATMA</a:t>
            </a:r>
          </a:p>
          <a:p>
            <a:pPr marL="457200" indent="-457200">
              <a:lnSpc>
                <a:spcPct val="100000"/>
              </a:lnSpc>
              <a:buFont typeface="+mj-lt"/>
              <a:buAutoNum type="arabicPeriod"/>
            </a:pPr>
            <a:r>
              <a:rPr lang="tr-TR" b="1" dirty="0">
                <a:solidFill>
                  <a:schemeClr val="accent2"/>
                </a:solidFill>
              </a:rPr>
              <a:t>FAYDALI LİNKLER</a:t>
            </a:r>
          </a:p>
          <a:p>
            <a:pPr marL="457200" indent="-457200">
              <a:lnSpc>
                <a:spcPct val="100000"/>
              </a:lnSpc>
              <a:buFont typeface="+mj-lt"/>
              <a:buAutoNum type="arabicPeriod"/>
            </a:pPr>
            <a:r>
              <a:rPr lang="tr-TR" b="1" dirty="0">
                <a:solidFill>
                  <a:schemeClr val="accent2"/>
                </a:solidFill>
              </a:rPr>
              <a:t>TEŞEKKÜR</a:t>
            </a:r>
          </a:p>
          <a:p>
            <a:pPr marL="457200" indent="-457200">
              <a:lnSpc>
                <a:spcPct val="100000"/>
              </a:lnSpc>
              <a:buFont typeface="+mj-lt"/>
              <a:buAutoNum type="arabicPeriod"/>
            </a:pPr>
            <a:endParaRPr lang="tr-TR" dirty="0"/>
          </a:p>
          <a:p>
            <a:pPr marL="457200" indent="-457200">
              <a:buFont typeface="+mj-lt"/>
              <a:buAutoNum type="arabicPeriod"/>
            </a:pPr>
            <a:endParaRPr lang="tr-TR" b="1" dirty="0">
              <a:solidFill>
                <a:schemeClr val="accent2"/>
              </a:solidFill>
            </a:endParaRPr>
          </a:p>
        </p:txBody>
      </p:sp>
      <p:sp>
        <p:nvSpPr>
          <p:cNvPr id="12" name="Footer Placeholder 3"/>
          <p:cNvSpPr>
            <a:spLocks noGrp="1"/>
          </p:cNvSpPr>
          <p:nvPr>
            <p:ph type="ftr" sz="quarter" idx="11"/>
          </p:nvPr>
        </p:nvSpPr>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5" name="Slayt Numarası Yer Tutucusu 4"/>
          <p:cNvSpPr>
            <a:spLocks noGrp="1"/>
          </p:cNvSpPr>
          <p:nvPr>
            <p:ph type="sldNum" sz="quarter" idx="12"/>
          </p:nvPr>
        </p:nvSpPr>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2</a:t>
            </a:fld>
            <a:endParaRPr lang="tr-TR" dirty="0">
              <a:solidFill>
                <a:schemeClr val="accent1"/>
              </a:solidFill>
              <a:latin typeface="Helv"/>
              <a:cs typeface="Arial" panose="020B0604020202020204" pitchFamily="34" charset="0"/>
            </a:endParaRP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pic>
        <p:nvPicPr>
          <p:cNvPr id="11" name="Resim 10"/>
          <p:cNvPicPr>
            <a:picLocks noChangeAspect="1"/>
          </p:cNvPicPr>
          <p:nvPr/>
        </p:nvPicPr>
        <p:blipFill rotWithShape="1">
          <a:blip r:embed="rId3"/>
          <a:srcRect l="24602" t="4885" r="24619" b="4799"/>
          <a:stretch/>
        </p:blipFill>
        <p:spPr>
          <a:xfrm>
            <a:off x="115910" y="6400566"/>
            <a:ext cx="444194" cy="444194"/>
          </a:xfrm>
          <a:prstGeom prst="rect">
            <a:avLst/>
          </a:prstGeom>
        </p:spPr>
      </p:pic>
    </p:spTree>
    <p:extLst>
      <p:ext uri="{BB962C8B-B14F-4D97-AF65-F5344CB8AC3E}">
        <p14:creationId xmlns:p14="http://schemas.microsoft.com/office/powerpoint/2010/main" val="383536239"/>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712617"/>
            <a:ext cx="8354134" cy="4578655"/>
          </a:xfrm>
        </p:spPr>
        <p:style>
          <a:lnRef idx="2">
            <a:schemeClr val="dk1"/>
          </a:lnRef>
          <a:fillRef idx="1">
            <a:schemeClr val="lt1"/>
          </a:fillRef>
          <a:effectRef idx="0">
            <a:schemeClr val="dk1"/>
          </a:effectRef>
          <a:fontRef idx="minor">
            <a:schemeClr val="dk1"/>
          </a:fontRef>
        </p:style>
        <p:txBody>
          <a:bodyPr anchor="t">
            <a:noAutofit/>
          </a:bodyPr>
          <a:lstStyle/>
          <a:p>
            <a:pPr marL="45714" lvl="1" indent="0">
              <a:lnSpc>
                <a:spcPct val="100000"/>
              </a:lnSpc>
              <a:spcBef>
                <a:spcPts val="600"/>
              </a:spcBef>
              <a:spcAft>
                <a:spcPts val="1200"/>
              </a:spcAft>
              <a:buNone/>
            </a:pPr>
            <a:r>
              <a:rPr lang="tr-TR" sz="3200" b="1" dirty="0">
                <a:solidFill>
                  <a:schemeClr val="accent1"/>
                </a:solidFill>
              </a:rPr>
              <a:t>Aydınlatma;</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Aydınlatma da istenen enerji verimliliğine ulaşmak için, aydınlatma verimini ciddi olarak etkileyen yerleştirme düzenini, balast ve armatür verimli lambaların yanı sıra incelemeyi unutmayın.</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Kompakt floresan (CFL) ve ışık yayan (LED) gibi aydınlatma teknolojileri akkor flamanlı lambalara göre %75-90 daha verimlidir.</a:t>
            </a:r>
          </a:p>
          <a:p>
            <a:pPr marL="502914" lvl="1" indent="-45720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Yüksek verimli floresan tüplerin yatırımı ve 5 yıllık işletme maliyetlerinin toplamı geleneksel floresan tüplerle karşılaştırıldığında %20-25 daha ucuzdur.</a:t>
            </a:r>
          </a:p>
          <a:p>
            <a:pPr marL="45714" lvl="1" indent="0">
              <a:lnSpc>
                <a:spcPct val="100000"/>
              </a:lnSpc>
              <a:spcBef>
                <a:spcPts val="600"/>
              </a:spcBef>
              <a:spcAft>
                <a:spcPts val="1200"/>
              </a:spcAft>
              <a:buNone/>
            </a:pPr>
            <a:endParaRPr lang="tr-TR" dirty="0">
              <a:solidFill>
                <a:srgbClr val="020202"/>
              </a:solidFill>
              <a:latin typeface="Roboto" panose="02000000000000000000" pitchFamily="2" charset="0"/>
            </a:endParaRPr>
          </a:p>
          <a:p>
            <a:pPr marL="502914" lvl="1" indent="-457200">
              <a:lnSpc>
                <a:spcPct val="100000"/>
              </a:lnSpc>
              <a:spcBef>
                <a:spcPts val="600"/>
              </a:spcBef>
              <a:spcAft>
                <a:spcPts val="1200"/>
              </a:spcAft>
              <a:buFont typeface="Wingdings" panose="05000000000000000000" pitchFamily="2" charset="2"/>
              <a:buChar char="v"/>
            </a:pPr>
            <a:endParaRPr lang="tr-TR" dirty="0">
              <a:solidFill>
                <a:srgbClr val="020202"/>
              </a:solidFill>
              <a:latin typeface="Roboto" panose="02000000000000000000" pitchFamily="2" charset="0"/>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20</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pic>
        <p:nvPicPr>
          <p:cNvPr id="8" name="Resim 7">
            <a:extLst>
              <a:ext uri="{FF2B5EF4-FFF2-40B4-BE49-F238E27FC236}">
                <a16:creationId xmlns:a16="http://schemas.microsoft.com/office/drawing/2014/main" xmlns="" id="{07C0C5E3-B553-C283-DD3E-607C28D29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26" y="4903304"/>
            <a:ext cx="7580244" cy="1311758"/>
          </a:xfrm>
          <a:prstGeom prst="rect">
            <a:avLst/>
          </a:prstGeom>
          <a:ln>
            <a:noFill/>
          </a:ln>
          <a:effectLst>
            <a:softEdge rad="112500"/>
          </a:effectLst>
        </p:spPr>
      </p:pic>
    </p:spTree>
    <p:extLst>
      <p:ext uri="{BB962C8B-B14F-4D97-AF65-F5344CB8AC3E}">
        <p14:creationId xmlns:p14="http://schemas.microsoft.com/office/powerpoint/2010/main" val="1448956678"/>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712617"/>
            <a:ext cx="8354134" cy="4578655"/>
          </a:xfrm>
        </p:spPr>
        <p:style>
          <a:lnRef idx="2">
            <a:schemeClr val="dk1"/>
          </a:lnRef>
          <a:fillRef idx="1">
            <a:schemeClr val="lt1"/>
          </a:fillRef>
          <a:effectRef idx="0">
            <a:schemeClr val="dk1"/>
          </a:effectRef>
          <a:fontRef idx="minor">
            <a:schemeClr val="dk1"/>
          </a:fontRef>
        </p:style>
        <p:txBody>
          <a:bodyPr anchor="t">
            <a:noAutofit/>
          </a:bodyPr>
          <a:lstStyle/>
          <a:p>
            <a:pPr marL="45714" lvl="1" indent="0">
              <a:lnSpc>
                <a:spcPct val="100000"/>
              </a:lnSpc>
              <a:spcBef>
                <a:spcPts val="600"/>
              </a:spcBef>
              <a:spcAft>
                <a:spcPts val="1200"/>
              </a:spcAft>
              <a:buNone/>
            </a:pPr>
            <a:endParaRPr lang="tr-TR" dirty="0">
              <a:solidFill>
                <a:srgbClr val="020202"/>
              </a:solidFill>
              <a:latin typeface="Roboto" panose="02000000000000000000" pitchFamily="2" charset="0"/>
            </a:endParaRPr>
          </a:p>
          <a:p>
            <a:pPr marL="45714" lvl="1" indent="0">
              <a:lnSpc>
                <a:spcPct val="100000"/>
              </a:lnSpc>
              <a:spcBef>
                <a:spcPts val="600"/>
              </a:spcBef>
              <a:spcAft>
                <a:spcPts val="1200"/>
              </a:spcAft>
              <a:buNone/>
            </a:pPr>
            <a:r>
              <a:rPr lang="tr-TR" dirty="0">
                <a:solidFill>
                  <a:srgbClr val="020202"/>
                </a:solidFill>
                <a:latin typeface="Roboto" panose="02000000000000000000" pitchFamily="2" charset="0"/>
              </a:rPr>
              <a:t>   Enerji verimliliği hakkında  T.C Enerji ve Tabii Kaynaklar Bakanlığı  tarafından verimlilik artırıcı proje destekleri, Eğitimler, Yetkilendirme, Ölçme ve değerlendirme, Etütler, Eylem planlarına ve  Tanıtım ve bilinçlendirme faaliyetlerinin detaylı bir şekilde açıklandığı linke aşağıdan ulaşabilirsiniz.</a:t>
            </a:r>
          </a:p>
          <a:p>
            <a:pPr marL="45714" lvl="1" indent="0">
              <a:lnSpc>
                <a:spcPct val="100000"/>
              </a:lnSpc>
              <a:spcBef>
                <a:spcPts val="600"/>
              </a:spcBef>
              <a:spcAft>
                <a:spcPts val="1200"/>
              </a:spcAft>
              <a:buNone/>
            </a:pPr>
            <a:r>
              <a:rPr lang="tr-TR" dirty="0">
                <a:solidFill>
                  <a:srgbClr val="020202"/>
                </a:solidFill>
                <a:latin typeface="Roboto" panose="02000000000000000000" pitchFamily="2" charset="0"/>
                <a:hlinkClick r:id="rId2"/>
              </a:rPr>
              <a:t>https://enerji.gov.tr/bilgi-merkezi-enerji-verimliligi-destekleri</a:t>
            </a:r>
            <a:r>
              <a:rPr lang="tr-TR" dirty="0">
                <a:solidFill>
                  <a:srgbClr val="020202"/>
                </a:solidFill>
                <a:latin typeface="Roboto" panose="02000000000000000000" pitchFamily="2" charset="0"/>
              </a:rPr>
              <a:t>   </a:t>
            </a:r>
          </a:p>
          <a:p>
            <a:pPr marL="45714" lvl="1" indent="0">
              <a:lnSpc>
                <a:spcPct val="100000"/>
              </a:lnSpc>
              <a:spcBef>
                <a:spcPts val="600"/>
              </a:spcBef>
              <a:spcAft>
                <a:spcPts val="1200"/>
              </a:spcAft>
              <a:buNone/>
            </a:pPr>
            <a:endParaRPr lang="tr-TR" dirty="0">
              <a:solidFill>
                <a:srgbClr val="020202"/>
              </a:solidFill>
              <a:latin typeface="Roboto" panose="02000000000000000000" pitchFamily="2" charset="0"/>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21</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3"/>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4"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Faydalı Linkler				</a:t>
            </a:r>
          </a:p>
          <a:p>
            <a:pPr marL="0" indent="0">
              <a:buFont typeface="Calibri" panose="020F0502020204030204" pitchFamily="34" charset="0"/>
              <a:buNone/>
            </a:pPr>
            <a:endParaRPr lang="tr-TR" sz="1800" dirty="0">
              <a:solidFill>
                <a:schemeClr val="accent1"/>
              </a:solidFill>
            </a:endParaRPr>
          </a:p>
        </p:txBody>
      </p:sp>
      <p:pic>
        <p:nvPicPr>
          <p:cNvPr id="6" name="Resim 5">
            <a:extLst>
              <a:ext uri="{FF2B5EF4-FFF2-40B4-BE49-F238E27FC236}">
                <a16:creationId xmlns:a16="http://schemas.microsoft.com/office/drawing/2014/main" xmlns="" id="{2986D7C6-8A8D-5694-C654-5CD7EDB26B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38" y="3992114"/>
            <a:ext cx="8354135" cy="2295845"/>
          </a:xfrm>
          <a:prstGeom prst="rect">
            <a:avLst/>
          </a:prstGeom>
        </p:spPr>
      </p:pic>
    </p:spTree>
    <p:extLst>
      <p:ext uri="{BB962C8B-B14F-4D97-AF65-F5344CB8AC3E}">
        <p14:creationId xmlns:p14="http://schemas.microsoft.com/office/powerpoint/2010/main" val="317431306"/>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5782" y="2961243"/>
            <a:ext cx="8534667" cy="1172875"/>
          </a:xfrm>
        </p:spPr>
        <p:style>
          <a:lnRef idx="0">
            <a:scrgbClr r="0" g="0" b="0"/>
          </a:lnRef>
          <a:fillRef idx="1001">
            <a:schemeClr val="lt2"/>
          </a:fillRef>
          <a:effectRef idx="0">
            <a:scrgbClr r="0" g="0" b="0"/>
          </a:effectRef>
          <a:fontRef idx="major"/>
        </p:style>
        <p:txBody>
          <a:bodyPr>
            <a:noAutofit/>
          </a:bodyPr>
          <a:lstStyle/>
          <a:p>
            <a:pPr algn="ctr"/>
            <a:r>
              <a:rPr lang="tr-TR" sz="4400" b="1" dirty="0">
                <a:solidFill>
                  <a:schemeClr val="bg2">
                    <a:lumMod val="10000"/>
                  </a:schemeClr>
                </a:solidFill>
                <a:latin typeface="+mn-lt"/>
                <a:cs typeface="Arial" panose="020B0604020202020204" pitchFamily="34" charset="0"/>
              </a:rPr>
              <a:t/>
            </a:r>
            <a:br>
              <a:rPr lang="tr-TR" sz="4400" b="1" dirty="0">
                <a:solidFill>
                  <a:schemeClr val="bg2">
                    <a:lumMod val="10000"/>
                  </a:schemeClr>
                </a:solidFill>
                <a:latin typeface="+mn-lt"/>
                <a:cs typeface="Arial" panose="020B0604020202020204" pitchFamily="34" charset="0"/>
              </a:rPr>
            </a:br>
            <a:r>
              <a:rPr lang="tr-TR" sz="4400" b="1" dirty="0">
                <a:solidFill>
                  <a:schemeClr val="bg2">
                    <a:lumMod val="10000"/>
                  </a:schemeClr>
                </a:solidFill>
                <a:latin typeface="+mn-lt"/>
                <a:cs typeface="Arial" panose="020B0604020202020204" pitchFamily="34" charset="0"/>
              </a:rPr>
              <a:t/>
            </a:r>
            <a:br>
              <a:rPr lang="tr-TR" sz="4400" b="1" dirty="0">
                <a:solidFill>
                  <a:schemeClr val="bg2">
                    <a:lumMod val="10000"/>
                  </a:schemeClr>
                </a:solidFill>
                <a:latin typeface="+mn-lt"/>
                <a:cs typeface="Arial" panose="020B0604020202020204" pitchFamily="34" charset="0"/>
              </a:rPr>
            </a:br>
            <a:r>
              <a:rPr lang="tr-TR" sz="4400" b="1" dirty="0">
                <a:solidFill>
                  <a:schemeClr val="bg2">
                    <a:lumMod val="10000"/>
                  </a:schemeClr>
                </a:solidFill>
                <a:latin typeface="+mn-lt"/>
                <a:cs typeface="Arial" panose="020B0604020202020204" pitchFamily="34" charset="0"/>
              </a:rPr>
              <a:t>TEŞEKKÜRLER</a:t>
            </a:r>
            <a:endParaRPr lang="tr-TR" sz="2800" b="1" dirty="0">
              <a:solidFill>
                <a:schemeClr val="bg2">
                  <a:lumMod val="10000"/>
                </a:schemeClr>
              </a:solidFill>
              <a:latin typeface="+mn-lt"/>
              <a:cs typeface="Arial" panose="020B0604020202020204" pitchFamily="34" charset="0"/>
            </a:endParaRPr>
          </a:p>
        </p:txBody>
      </p:sp>
      <p:sp>
        <p:nvSpPr>
          <p:cNvPr id="2" name="Subtitle 1"/>
          <p:cNvSpPr>
            <a:spLocks noGrp="1"/>
          </p:cNvSpPr>
          <p:nvPr>
            <p:ph type="subTitle" idx="1"/>
          </p:nvPr>
        </p:nvSpPr>
        <p:spPr>
          <a:xfrm>
            <a:off x="715782" y="4634126"/>
            <a:ext cx="8534667" cy="1641210"/>
          </a:xfrm>
        </p:spPr>
        <p:style>
          <a:lnRef idx="0">
            <a:scrgbClr r="0" g="0" b="0"/>
          </a:lnRef>
          <a:fillRef idx="1001">
            <a:schemeClr val="lt2"/>
          </a:fillRef>
          <a:effectRef idx="0">
            <a:scrgbClr r="0" g="0" b="0"/>
          </a:effectRef>
          <a:fontRef idx="major"/>
        </p:style>
        <p:txBody>
          <a:bodyPr>
            <a:noAutofit/>
          </a:bodyPr>
          <a:lstStyle/>
          <a:p>
            <a:pPr algn="r"/>
            <a:r>
              <a:rPr lang="tr-TR" sz="1800" b="1" dirty="0">
                <a:solidFill>
                  <a:schemeClr val="bg2">
                    <a:lumMod val="10000"/>
                  </a:schemeClr>
                </a:solidFill>
                <a:latin typeface="+mn-lt"/>
                <a:cs typeface="Arial" panose="020B0604020202020204" pitchFamily="34" charset="0"/>
              </a:rPr>
              <a:t>Çerkezköy Ticaret ve Sanayi Odası</a:t>
            </a:r>
          </a:p>
          <a:p>
            <a:pPr algn="r"/>
            <a:r>
              <a:rPr lang="tr-TR" sz="1800" b="1" dirty="0">
                <a:solidFill>
                  <a:schemeClr val="bg2">
                    <a:lumMod val="10000"/>
                  </a:schemeClr>
                </a:solidFill>
                <a:latin typeface="+mn-lt"/>
                <a:cs typeface="Arial" panose="020B0604020202020204" pitchFamily="34" charset="0"/>
              </a:rPr>
              <a:t>Dış ilişkiler ve proje birimi</a:t>
            </a:r>
          </a:p>
          <a:p>
            <a:pPr algn="r"/>
            <a:r>
              <a:rPr lang="tr-TR" sz="1800" b="1" dirty="0">
                <a:solidFill>
                  <a:schemeClr val="bg2">
                    <a:lumMod val="10000"/>
                  </a:schemeClr>
                </a:solidFill>
                <a:latin typeface="+mn-lt"/>
                <a:cs typeface="Arial" panose="020B0604020202020204" pitchFamily="34" charset="0"/>
              </a:rPr>
              <a:t>Veysel dönmez</a:t>
            </a:r>
          </a:p>
          <a:p>
            <a:pPr algn="r"/>
            <a:r>
              <a:rPr lang="tr-TR" sz="1800" b="1" dirty="0">
                <a:solidFill>
                  <a:schemeClr val="bg2">
                    <a:lumMod val="10000"/>
                  </a:schemeClr>
                </a:solidFill>
                <a:latin typeface="+mn-lt"/>
                <a:cs typeface="Arial" panose="020B0604020202020204" pitchFamily="34" charset="0"/>
              </a:rPr>
              <a:t>Çerkezköy, Tekirdağ – aralık/2022</a:t>
            </a:r>
          </a:p>
        </p:txBody>
      </p:sp>
      <p:pic>
        <p:nvPicPr>
          <p:cNvPr id="9" name="Resim 8"/>
          <p:cNvPicPr>
            <a:picLocks noChangeAspect="1"/>
          </p:cNvPicPr>
          <p:nvPr/>
        </p:nvPicPr>
        <p:blipFill rotWithShape="1">
          <a:blip r:embed="rId3"/>
          <a:srcRect l="24602" t="4885" r="24619" b="4799"/>
          <a:stretch/>
        </p:blipFill>
        <p:spPr>
          <a:xfrm>
            <a:off x="115910" y="6400566"/>
            <a:ext cx="444194" cy="444194"/>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15535" t="11205" r="13974" b="23732"/>
          <a:stretch/>
        </p:blipFill>
        <p:spPr>
          <a:xfrm>
            <a:off x="3515932" y="191506"/>
            <a:ext cx="3000778" cy="2769737"/>
          </a:xfrm>
          <a:prstGeom prst="rect">
            <a:avLst/>
          </a:prstGeom>
        </p:spPr>
      </p:pic>
      <p:sp>
        <p:nvSpPr>
          <p:cNvPr id="4" name="Dikdörtgen 3"/>
          <p:cNvSpPr/>
          <p:nvPr/>
        </p:nvSpPr>
        <p:spPr>
          <a:xfrm>
            <a:off x="715782" y="4636552"/>
            <a:ext cx="1615294" cy="16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2"/>
              </a:solidFill>
            </a:endParaRPr>
          </a:p>
        </p:txBody>
      </p:sp>
    </p:spTree>
    <p:extLst>
      <p:ext uri="{BB962C8B-B14F-4D97-AF65-F5344CB8AC3E}">
        <p14:creationId xmlns:p14="http://schemas.microsoft.com/office/powerpoint/2010/main" val="10849087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892853"/>
            <a:ext cx="8354134" cy="4379549"/>
          </a:xfrm>
        </p:spPr>
        <p:style>
          <a:lnRef idx="2">
            <a:schemeClr val="dk1"/>
          </a:lnRef>
          <a:fillRef idx="1">
            <a:schemeClr val="lt1"/>
          </a:fillRef>
          <a:effectRef idx="0">
            <a:schemeClr val="dk1"/>
          </a:effectRef>
          <a:fontRef idx="minor">
            <a:schemeClr val="dk1"/>
          </a:fontRef>
        </p:style>
        <p:txBody>
          <a:bodyPr>
            <a:noAutofit/>
          </a:bodyPr>
          <a:lstStyle/>
          <a:p>
            <a:pPr marL="45714" lvl="1" indent="0">
              <a:lnSpc>
                <a:spcPct val="150000"/>
              </a:lnSpc>
              <a:spcBef>
                <a:spcPts val="600"/>
              </a:spcBef>
              <a:spcAft>
                <a:spcPts val="1200"/>
              </a:spcAft>
              <a:buNone/>
            </a:pPr>
            <a:r>
              <a:rPr lang="tr-TR" dirty="0">
                <a:solidFill>
                  <a:srgbClr val="020202"/>
                </a:solidFill>
                <a:latin typeface="Roboto" panose="02000000000000000000" pitchFamily="2" charset="0"/>
              </a:rPr>
              <a:t>   </a:t>
            </a:r>
            <a:r>
              <a:rPr lang="tr-TR" b="1" i="0" dirty="0">
                <a:solidFill>
                  <a:srgbClr val="020202"/>
                </a:solidFill>
                <a:effectLst/>
                <a:latin typeface="Roboto" panose="02000000000000000000" pitchFamily="2" charset="0"/>
              </a:rPr>
              <a:t>Enerjiyi tam olarak tanımlamak fizik bilimindeki en zor şeylerden biri olsa da en basit tanımıyla enerji, etrafımızda olup biten her şeyin meydana gelmesini mümkün kılan şeydir. Eğer bugün arabalar hareket ediyorsa, eviniz ısınıyorsa, fabrikalar üretim yapabiliyor, çiçekler açıyor ve güneş içinizi ısıtabiliyorsa nedeni enerjidir.</a:t>
            </a:r>
            <a:endParaRPr lang="tr-TR" b="1" i="0" dirty="0">
              <a:solidFill>
                <a:schemeClr val="accent2">
                  <a:lumMod val="90000"/>
                  <a:lumOff val="10000"/>
                </a:schemeClr>
              </a:solidFill>
              <a:effectLst/>
              <a:latin typeface="Roboto" panose="02000000000000000000" pitchFamily="2" charset="0"/>
            </a:endParaRPr>
          </a:p>
          <a:p>
            <a:pPr marL="45714" lvl="1" indent="0">
              <a:lnSpc>
                <a:spcPct val="150000"/>
              </a:lnSpc>
              <a:spcBef>
                <a:spcPts val="600"/>
              </a:spcBef>
              <a:spcAft>
                <a:spcPts val="1200"/>
              </a:spcAft>
              <a:buNone/>
            </a:pPr>
            <a:endParaRPr lang="tr-TR" b="0" i="0" dirty="0">
              <a:solidFill>
                <a:srgbClr val="020202"/>
              </a:solidFill>
              <a:effectLst/>
              <a:latin typeface="Roboto" panose="02000000000000000000" pitchFamily="2" charset="0"/>
            </a:endParaRPr>
          </a:p>
        </p:txBody>
      </p:sp>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3</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Enerji Nedir ?</a:t>
            </a:r>
          </a:p>
          <a:p>
            <a:pPr marL="0" indent="0">
              <a:buFont typeface="Calibri" panose="020F0502020204030204" pitchFamily="34" charset="0"/>
              <a:buNone/>
            </a:pPr>
            <a:endParaRPr lang="tr-TR" sz="1800" dirty="0">
              <a:solidFill>
                <a:schemeClr val="accent1"/>
              </a:solidFill>
            </a:endParaRPr>
          </a:p>
        </p:txBody>
      </p:sp>
      <p:pic>
        <p:nvPicPr>
          <p:cNvPr id="9" name="Resim 8">
            <a:extLst>
              <a:ext uri="{FF2B5EF4-FFF2-40B4-BE49-F238E27FC236}">
                <a16:creationId xmlns:a16="http://schemas.microsoft.com/office/drawing/2014/main" xmlns="" id="{93F72CBB-3D80-508F-5870-14CDFCD08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522" y="3856383"/>
            <a:ext cx="5838981" cy="2416019"/>
          </a:xfrm>
          <a:prstGeom prst="ellipse">
            <a:avLst/>
          </a:prstGeom>
          <a:ln>
            <a:noFill/>
          </a:ln>
          <a:effectLst>
            <a:softEdge rad="112500"/>
          </a:effectLst>
        </p:spPr>
      </p:pic>
    </p:spTree>
    <p:extLst>
      <p:ext uri="{BB962C8B-B14F-4D97-AF65-F5344CB8AC3E}">
        <p14:creationId xmlns:p14="http://schemas.microsoft.com/office/powerpoint/2010/main" val="3591804019"/>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892853"/>
            <a:ext cx="8354134" cy="4379549"/>
          </a:xfrm>
        </p:spPr>
        <p:style>
          <a:lnRef idx="2">
            <a:schemeClr val="dk1"/>
          </a:lnRef>
          <a:fillRef idx="1">
            <a:schemeClr val="lt1"/>
          </a:fillRef>
          <a:effectRef idx="0">
            <a:schemeClr val="dk1"/>
          </a:effectRef>
          <a:fontRef idx="minor">
            <a:schemeClr val="dk1"/>
          </a:fontRef>
        </p:style>
        <p:txBody>
          <a:bodyPr>
            <a:noAutofit/>
          </a:bodyPr>
          <a:lstStyle/>
          <a:p>
            <a:pPr marL="45714" lvl="1" indent="0">
              <a:lnSpc>
                <a:spcPct val="150000"/>
              </a:lnSpc>
              <a:spcBef>
                <a:spcPts val="600"/>
              </a:spcBef>
              <a:spcAft>
                <a:spcPts val="1200"/>
              </a:spcAft>
              <a:buNone/>
            </a:pPr>
            <a:r>
              <a:rPr lang="tr-TR" dirty="0">
                <a:solidFill>
                  <a:srgbClr val="020202"/>
                </a:solidFill>
                <a:latin typeface="Roboto" panose="02000000000000000000" pitchFamily="2" charset="0"/>
              </a:rPr>
              <a:t>   </a:t>
            </a:r>
            <a:r>
              <a:rPr lang="tr-TR" b="0" i="0" dirty="0">
                <a:solidFill>
                  <a:srgbClr val="020202"/>
                </a:solidFill>
                <a:effectLst/>
                <a:latin typeface="Roboto" panose="02000000000000000000" pitchFamily="2" charset="0"/>
              </a:rPr>
              <a:t>Enerji pek çok farklı yerde ve şekilde bulunabilir. Doğada bulunan çok sayıda enerji türünden bahsetmek mümkün. Bilim insanlarının yıllarca farklı enerjileri tanımlama çalışmaları sonucunda belli başlı enerji türleri ifade edilse de, zaman içerisinde bilim ve teknoloji ilerledikçe yeni enerji türleri tanımlanıyor.</a:t>
            </a:r>
          </a:p>
          <a:p>
            <a:pPr marL="45714" lvl="1" indent="0">
              <a:lnSpc>
                <a:spcPct val="150000"/>
              </a:lnSpc>
              <a:spcBef>
                <a:spcPts val="600"/>
              </a:spcBef>
              <a:spcAft>
                <a:spcPts val="1200"/>
              </a:spcAft>
              <a:buNone/>
            </a:pPr>
            <a:r>
              <a:rPr lang="tr-TR" b="0" i="0" dirty="0">
                <a:solidFill>
                  <a:srgbClr val="020202"/>
                </a:solidFill>
                <a:effectLst/>
                <a:latin typeface="Roboto" panose="02000000000000000000" pitchFamily="2" charset="0"/>
              </a:rPr>
              <a:t>Günümüzde en yaygın olarak tanımlanmış enerji türleri şunlardır:</a:t>
            </a:r>
          </a:p>
          <a:p>
            <a:pPr marL="331464" lvl="1" indent="-285750">
              <a:lnSpc>
                <a:spcPts val="120"/>
              </a:lnSpc>
              <a:spcBef>
                <a:spcPts val="600"/>
              </a:spcBef>
              <a:spcAft>
                <a:spcPts val="1200"/>
              </a:spcAft>
              <a:buFont typeface="Wingdings" panose="05000000000000000000" pitchFamily="2" charset="2"/>
              <a:buChar char="v"/>
            </a:pPr>
            <a:r>
              <a:rPr lang="tr-TR" b="0" i="0" dirty="0">
                <a:solidFill>
                  <a:srgbClr val="020202"/>
                </a:solidFill>
                <a:effectLst/>
                <a:latin typeface="Roboto" panose="02000000000000000000" pitchFamily="2" charset="0"/>
              </a:rPr>
              <a:t>Mekanik </a:t>
            </a:r>
            <a:r>
              <a:rPr lang="tr-TR" dirty="0">
                <a:solidFill>
                  <a:srgbClr val="020202"/>
                </a:solidFill>
                <a:latin typeface="Roboto" panose="02000000000000000000" pitchFamily="2" charset="0"/>
              </a:rPr>
              <a:t>enerji</a:t>
            </a:r>
          </a:p>
          <a:p>
            <a:pPr marL="331464" lvl="1" indent="-285750">
              <a:lnSpc>
                <a:spcPts val="12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Elektrik enerjisi</a:t>
            </a:r>
          </a:p>
          <a:p>
            <a:pPr marL="331464" lvl="1" indent="-285750">
              <a:lnSpc>
                <a:spcPts val="12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Nükleer enerji</a:t>
            </a:r>
          </a:p>
          <a:p>
            <a:pPr marL="331464" lvl="1" indent="-285750">
              <a:lnSpc>
                <a:spcPts val="12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Kimyasal enerji</a:t>
            </a:r>
          </a:p>
          <a:p>
            <a:pPr marL="331464" lvl="1" indent="-285750">
              <a:lnSpc>
                <a:spcPts val="12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Manyetik enerji</a:t>
            </a:r>
          </a:p>
          <a:p>
            <a:pPr marL="331464" lvl="1" indent="-285750">
              <a:lnSpc>
                <a:spcPts val="12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Isı enerjisi</a:t>
            </a:r>
          </a:p>
          <a:p>
            <a:pPr marL="331464" lvl="1" indent="-285750">
              <a:lnSpc>
                <a:spcPts val="12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Işık enerjisi</a:t>
            </a:r>
          </a:p>
          <a:p>
            <a:pPr marL="331464" lvl="1" indent="-285750">
              <a:lnSpc>
                <a:spcPts val="12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Ses enerjisi</a:t>
            </a:r>
          </a:p>
          <a:p>
            <a:pPr marL="331464" lvl="1" indent="-285750">
              <a:lnSpc>
                <a:spcPct val="150000"/>
              </a:lnSpc>
              <a:spcBef>
                <a:spcPts val="600"/>
              </a:spcBef>
              <a:spcAft>
                <a:spcPts val="1200"/>
              </a:spcAft>
              <a:buFont typeface="Wingdings" panose="05000000000000000000" pitchFamily="2" charset="2"/>
              <a:buChar char="v"/>
            </a:pPr>
            <a:endParaRPr lang="tr-TR" b="0" i="0" dirty="0">
              <a:solidFill>
                <a:srgbClr val="020202"/>
              </a:solidFill>
              <a:effectLst/>
              <a:latin typeface="Roboto" panose="02000000000000000000" pitchFamily="2" charset="0"/>
            </a:endParaRPr>
          </a:p>
          <a:p>
            <a:pPr marL="45714" lvl="1" indent="0">
              <a:lnSpc>
                <a:spcPct val="150000"/>
              </a:lnSpc>
              <a:spcBef>
                <a:spcPts val="600"/>
              </a:spcBef>
              <a:spcAft>
                <a:spcPts val="1200"/>
              </a:spcAft>
              <a:buNone/>
            </a:pPr>
            <a:endParaRPr lang="tr-TR" dirty="0">
              <a:solidFill>
                <a:srgbClr val="020202"/>
              </a:solidFill>
              <a:latin typeface="Roboto" panose="02000000000000000000" pitchFamily="2" charset="0"/>
            </a:endParaRPr>
          </a:p>
        </p:txBody>
      </p:sp>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4</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Enerji Türleri Nelerdir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1464139954"/>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892853"/>
            <a:ext cx="8354134" cy="4379549"/>
          </a:xfrm>
        </p:spPr>
        <p:style>
          <a:lnRef idx="2">
            <a:schemeClr val="dk1"/>
          </a:lnRef>
          <a:fillRef idx="1">
            <a:schemeClr val="lt1"/>
          </a:fillRef>
          <a:effectRef idx="0">
            <a:schemeClr val="dk1"/>
          </a:effectRef>
          <a:fontRef idx="minor">
            <a:schemeClr val="dk1"/>
          </a:fontRef>
        </p:style>
        <p:txBody>
          <a:bodyPr>
            <a:noAutofit/>
          </a:bodyPr>
          <a:lstStyle/>
          <a:p>
            <a:pPr marL="331464" lvl="1" indent="-285750">
              <a:lnSpc>
                <a:spcPct val="15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Binalarda yaşam standardı ve hizmet kalitesinin, endüstriyel işletmelerde ise üretim kalitesi ve miktarının düşüşüne yol açmadan, birim veya ürün miktarı başına enerji tüketiminin azaltılmasıdır.</a:t>
            </a:r>
          </a:p>
          <a:p>
            <a:pPr marL="331464" lvl="1" indent="-285750">
              <a:lnSpc>
                <a:spcPct val="15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Enerji verimliliği politikaları, bir taraftan ekonomik büyüme ve sosyal kalkınma hedeflerinin sürdürülebilirliği ile doğrudan ilişkili olması diğer taraftan ise toplam sera gazı salımlarının azaltılmasında oynadığı kilit rol nedeniyle, hassasiyetle ele alınması gereken alanların başında gelmektedir.</a:t>
            </a:r>
          </a:p>
        </p:txBody>
      </p:sp>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5</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Enerji Verimliliği</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3967587969"/>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892853"/>
            <a:ext cx="8354134" cy="4379549"/>
          </a:xfrm>
        </p:spPr>
        <p:style>
          <a:lnRef idx="2">
            <a:schemeClr val="dk1"/>
          </a:lnRef>
          <a:fillRef idx="1">
            <a:schemeClr val="lt1"/>
          </a:fillRef>
          <a:effectRef idx="0">
            <a:schemeClr val="dk1"/>
          </a:effectRef>
          <a:fontRef idx="minor">
            <a:schemeClr val="dk1"/>
          </a:fontRef>
        </p:style>
        <p:txBody>
          <a:bodyPr>
            <a:noAutofit/>
          </a:bodyPr>
          <a:lstStyle/>
          <a:p>
            <a:pPr marL="331464" lvl="1" indent="-285750">
              <a:lnSpc>
                <a:spcPct val="15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Enerji tasarrufu ve verimliliği, enerji arz güvenliğinin sağlanması, dışa bağımlılık risklerinin azaltılması, çevrenin korunması ve iklim değişikliğine karşı mücadelenin etkinliğinin arttırılmasının sağlanması gibi 2023 yılı ulusal strateji hedeflerimizin ve enerji politikalarımızın en önemli bileşenlerinden biridir.</a:t>
            </a:r>
          </a:p>
          <a:p>
            <a:pPr marL="45714" lvl="1" indent="0">
              <a:lnSpc>
                <a:spcPct val="100000"/>
              </a:lnSpc>
              <a:spcBef>
                <a:spcPts val="600"/>
              </a:spcBef>
              <a:spcAft>
                <a:spcPts val="1200"/>
              </a:spcAft>
              <a:buNone/>
            </a:pPr>
            <a:r>
              <a:rPr lang="tr-TR" sz="2000" b="1" dirty="0">
                <a:solidFill>
                  <a:schemeClr val="accent1"/>
                </a:solidFill>
              </a:rPr>
              <a:t>Enerji tasarrufu </a:t>
            </a:r>
            <a:r>
              <a:rPr lang="tr-TR" sz="1800" b="1" dirty="0">
                <a:solidFill>
                  <a:schemeClr val="accent1"/>
                </a:solidFill>
              </a:rPr>
              <a:t>: </a:t>
            </a:r>
            <a:r>
              <a:rPr lang="tr-TR" dirty="0">
                <a:solidFill>
                  <a:srgbClr val="020202"/>
                </a:solidFill>
                <a:latin typeface="Roboto" panose="02000000000000000000" pitchFamily="2" charset="0"/>
              </a:rPr>
              <a:t>Belli önlemler uygulayarak harcanan enerji miktarında sağlanan azalmadır. Güvenlik, konfor, üretim, kalitede azalma olabilir. Bunlar dikkate alınmayabilir.</a:t>
            </a:r>
          </a:p>
          <a:p>
            <a:pPr marL="45714" lvl="1" indent="0">
              <a:lnSpc>
                <a:spcPct val="100000"/>
              </a:lnSpc>
              <a:spcBef>
                <a:spcPts val="600"/>
              </a:spcBef>
              <a:spcAft>
                <a:spcPts val="1200"/>
              </a:spcAft>
              <a:buNone/>
            </a:pPr>
            <a:r>
              <a:rPr lang="tr-TR" sz="2000" b="1" dirty="0">
                <a:solidFill>
                  <a:schemeClr val="accent1"/>
                </a:solidFill>
              </a:rPr>
              <a:t>Enerji yoğunluğu </a:t>
            </a:r>
            <a:r>
              <a:rPr lang="tr-TR" sz="1800" b="1" dirty="0">
                <a:solidFill>
                  <a:schemeClr val="accent1"/>
                </a:solidFill>
              </a:rPr>
              <a:t>:</a:t>
            </a:r>
            <a:r>
              <a:rPr lang="tr-TR" dirty="0"/>
              <a:t> </a:t>
            </a:r>
            <a:r>
              <a:rPr lang="tr-TR" dirty="0">
                <a:solidFill>
                  <a:srgbClr val="020202"/>
                </a:solidFill>
                <a:latin typeface="Roboto" panose="02000000000000000000" pitchFamily="2" charset="0"/>
              </a:rPr>
              <a:t>Bir birim hasıla üretebilmek için tüketilen enerji miktarını, Tüm dünyada enerji verimliliğinin takip ve karşılaştırılmasında kullanılan bir araçtır. Enerji Yoğunluğu: Toplam Birincil Enerji Tüketimi /Gayri Safi Yurt İçi Hasıla</a:t>
            </a:r>
          </a:p>
          <a:p>
            <a:pPr marL="45714" lvl="1" indent="0">
              <a:lnSpc>
                <a:spcPct val="150000"/>
              </a:lnSpc>
              <a:spcBef>
                <a:spcPts val="600"/>
              </a:spcBef>
              <a:spcAft>
                <a:spcPts val="1200"/>
              </a:spcAft>
              <a:buNone/>
            </a:pPr>
            <a:endParaRPr lang="tr-TR" dirty="0">
              <a:solidFill>
                <a:srgbClr val="020202"/>
              </a:solidFill>
              <a:latin typeface="Roboto" panose="02000000000000000000" pitchFamily="2" charset="0"/>
            </a:endParaRPr>
          </a:p>
        </p:txBody>
      </p:sp>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6</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Enerji Verimliliği</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2834228367"/>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892853"/>
            <a:ext cx="8354134" cy="4379549"/>
          </a:xfrm>
        </p:spPr>
        <p:style>
          <a:lnRef idx="2">
            <a:schemeClr val="dk1"/>
          </a:lnRef>
          <a:fillRef idx="1">
            <a:schemeClr val="lt1"/>
          </a:fillRef>
          <a:effectRef idx="0">
            <a:schemeClr val="dk1"/>
          </a:effectRef>
          <a:fontRef idx="minor">
            <a:schemeClr val="dk1"/>
          </a:fontRef>
        </p:style>
        <p:txBody>
          <a:bodyPr>
            <a:noAutofit/>
          </a:bodyPr>
          <a:lstStyle/>
          <a:p>
            <a:pPr marL="331464" lvl="1" indent="-285750">
              <a:lnSpc>
                <a:spcPct val="15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Enerji maliyetleri kontrol edilemez giderler değil, aksine işletmelerde en kolay ve en etkin şekilde yönetebilecek giderler arasında yer alır.</a:t>
            </a:r>
          </a:p>
          <a:p>
            <a:pPr marL="331464" lvl="1" indent="-285750">
              <a:lnSpc>
                <a:spcPct val="15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İşletmelerde enerji verimliliğini arttırarak enerji tüketimleri azaltılabilir, kısa sürede rakip firmalarla rekabette üstünlük sağlanabilir.</a:t>
            </a:r>
          </a:p>
          <a:p>
            <a:pPr marL="331464" lvl="1" indent="-285750">
              <a:lnSpc>
                <a:spcPct val="15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Enerji tasarrufu, çoğu zaman büyük bir yatırım gerektirmez. Gerekli önlemler alınabilir, bu önlemlerin etkileri kısa sürede hissedilebilir. Minimum maliyetlerde enerji faturalarında %20’ye varan tasarruflar sağlanabilir.</a:t>
            </a:r>
          </a:p>
        </p:txBody>
      </p:sp>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7</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Enerji Tasarrufu Düşündüğünüzden Daha Çok Kazandırabilir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1038975039"/>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892853"/>
            <a:ext cx="8354134" cy="4379549"/>
          </a:xfrm>
        </p:spPr>
        <p:style>
          <a:lnRef idx="2">
            <a:schemeClr val="dk1"/>
          </a:lnRef>
          <a:fillRef idx="1">
            <a:schemeClr val="lt1"/>
          </a:fillRef>
          <a:effectRef idx="0">
            <a:schemeClr val="dk1"/>
          </a:effectRef>
          <a:fontRef idx="minor">
            <a:schemeClr val="dk1"/>
          </a:fontRef>
        </p:style>
        <p:txBody>
          <a:bodyPr>
            <a:noAutofit/>
          </a:bodyPr>
          <a:lstStyle/>
          <a:p>
            <a:pPr marL="45714" lvl="1" indent="0">
              <a:lnSpc>
                <a:spcPct val="100000"/>
              </a:lnSpc>
              <a:spcBef>
                <a:spcPts val="600"/>
              </a:spcBef>
              <a:spcAft>
                <a:spcPts val="1200"/>
              </a:spcAft>
              <a:buNone/>
            </a:pPr>
            <a:r>
              <a:rPr lang="tr-TR" sz="3200" b="1" dirty="0">
                <a:solidFill>
                  <a:schemeClr val="accent1"/>
                </a:solidFill>
              </a:rPr>
              <a:t>Isıtma;</a:t>
            </a:r>
          </a:p>
          <a:p>
            <a:pPr marL="331464" lvl="1" indent="-285750">
              <a:lnSpc>
                <a:spcPct val="15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Termostatlar çalışır durumda ve en düşük konfor sıcaklığında ayarlı mı?</a:t>
            </a:r>
          </a:p>
          <a:p>
            <a:pPr marL="331464" lvl="1" indent="-285750">
              <a:lnSpc>
                <a:spcPct val="15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Isıtma ve soğutma yapılırken kapı ve pencerelerden hava sızıntısı oluyor mu?</a:t>
            </a:r>
          </a:p>
          <a:p>
            <a:pPr marL="331464" lvl="1" indent="-285750">
              <a:lnSpc>
                <a:spcPct val="15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Kapı ve pencereler ısıtma ve soğutma yapılan alanlarda kapalı tutuluyor mu?</a:t>
            </a:r>
          </a:p>
          <a:p>
            <a:pPr marL="45714" lvl="1" indent="0">
              <a:lnSpc>
                <a:spcPct val="100000"/>
              </a:lnSpc>
              <a:spcBef>
                <a:spcPts val="600"/>
              </a:spcBef>
              <a:spcAft>
                <a:spcPts val="1200"/>
              </a:spcAft>
              <a:buNone/>
            </a:pPr>
            <a:r>
              <a:rPr lang="tr-TR" sz="3200" b="1" dirty="0">
                <a:solidFill>
                  <a:schemeClr val="accent1"/>
                </a:solidFill>
              </a:rPr>
              <a:t>Farkında mısınız ?</a:t>
            </a:r>
          </a:p>
          <a:p>
            <a:pPr marL="45714" lvl="1" indent="0">
              <a:lnSpc>
                <a:spcPct val="150000"/>
              </a:lnSpc>
              <a:spcBef>
                <a:spcPts val="600"/>
              </a:spcBef>
              <a:spcAft>
                <a:spcPts val="1200"/>
              </a:spcAft>
              <a:buNone/>
            </a:pPr>
            <a:r>
              <a:rPr lang="tr-TR" dirty="0">
                <a:solidFill>
                  <a:srgbClr val="020202"/>
                </a:solidFill>
                <a:latin typeface="Roboto" panose="02000000000000000000" pitchFamily="2" charset="0"/>
              </a:rPr>
              <a:t>Tesisteki herhangi bir proseste 1°C’lik fazla ısıtma ile prosesin ısıtma giderlerinde %8’lik bir artışa sebep olabilir.</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8</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1234274098"/>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ENERJİ VERİMLİLİĞİ</a:t>
            </a:r>
          </a:p>
        </p:txBody>
      </p:sp>
      <p:sp>
        <p:nvSpPr>
          <p:cNvPr id="2" name="Content Placeholder 1"/>
          <p:cNvSpPr>
            <a:spLocks noGrp="1"/>
          </p:cNvSpPr>
          <p:nvPr>
            <p:ph idx="1"/>
          </p:nvPr>
        </p:nvSpPr>
        <p:spPr>
          <a:xfrm>
            <a:off x="681038" y="1892853"/>
            <a:ext cx="8354134" cy="4379549"/>
          </a:xfrm>
        </p:spPr>
        <p:style>
          <a:lnRef idx="2">
            <a:schemeClr val="dk1"/>
          </a:lnRef>
          <a:fillRef idx="1">
            <a:schemeClr val="lt1"/>
          </a:fillRef>
          <a:effectRef idx="0">
            <a:schemeClr val="dk1"/>
          </a:effectRef>
          <a:fontRef idx="minor">
            <a:schemeClr val="dk1"/>
          </a:fontRef>
        </p:style>
        <p:txBody>
          <a:bodyPr>
            <a:noAutofit/>
          </a:bodyPr>
          <a:lstStyle/>
          <a:p>
            <a:pPr marL="45714" lvl="1" indent="0">
              <a:lnSpc>
                <a:spcPct val="150000"/>
              </a:lnSpc>
              <a:spcBef>
                <a:spcPts val="600"/>
              </a:spcBef>
              <a:spcAft>
                <a:spcPts val="1200"/>
              </a:spcAft>
              <a:buNone/>
            </a:pPr>
            <a:r>
              <a:rPr lang="tr-TR" sz="3200" b="1" dirty="0">
                <a:solidFill>
                  <a:schemeClr val="accent1"/>
                </a:solidFill>
              </a:rPr>
              <a:t>Soğutma;</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Isı eşanjörlerinin temizliği periyodik aralıklarla yapılıyor mu? </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Soğutma ünitesi ihtiyaç dışında kapalı tutuluyor mu?</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Sıcaklık ayarı kullanıma göre yapılıyor mu?</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Isı değiştiricileri (evaporatör ve kondenser) temizleniyor mu? </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İhtiyaca göre DHS kullanarak pompa gücü ayarlanıyor mu? </a:t>
            </a:r>
          </a:p>
          <a:p>
            <a:pPr marL="331464" lvl="1" indent="-285750">
              <a:lnSpc>
                <a:spcPct val="100000"/>
              </a:lnSpc>
              <a:spcBef>
                <a:spcPts val="600"/>
              </a:spcBef>
              <a:spcAft>
                <a:spcPts val="1200"/>
              </a:spcAft>
              <a:buFont typeface="Wingdings" panose="05000000000000000000" pitchFamily="2" charset="2"/>
              <a:buChar char="v"/>
            </a:pPr>
            <a:r>
              <a:rPr lang="tr-TR" dirty="0">
                <a:solidFill>
                  <a:srgbClr val="020202"/>
                </a:solidFill>
                <a:latin typeface="Roboto" panose="02000000000000000000" pitchFamily="2" charset="0"/>
              </a:rPr>
              <a:t>Soğutma kanallarında ısı yalıtımı yapılmış mı?</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9</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97263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Basit işletme Önlemleri		</a:t>
            </a: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2652475384"/>
      </p:ext>
    </p:extLst>
  </p:cSld>
  <p:clrMapOvr>
    <a:masterClrMapping/>
  </p:clrMapOvr>
  <p:transition spd="slow">
    <p:wheel spokes="1"/>
  </p:transition>
</p:sld>
</file>

<file path=ppt/theme/theme1.xml><?xml version="1.0" encoding="utf-8"?>
<a:theme xmlns:a="http://schemas.openxmlformats.org/drawingml/2006/main" name="Geçmişe bakış">
  <a:themeElements>
    <a:clrScheme name="Özel 7">
      <a:dk1>
        <a:srgbClr val="E7E6E6"/>
      </a:dk1>
      <a:lt1>
        <a:sysClr val="window" lastClr="FFFFFF"/>
      </a:lt1>
      <a:dk2>
        <a:srgbClr val="D7AED3"/>
      </a:dk2>
      <a:lt2>
        <a:srgbClr val="E7E6E6"/>
      </a:lt2>
      <a:accent1>
        <a:srgbClr val="FFC000"/>
      </a:accent1>
      <a:accent2>
        <a:srgbClr val="171616"/>
      </a:accent2>
      <a:accent3>
        <a:srgbClr val="FFFF66"/>
      </a:accent3>
      <a:accent4>
        <a:srgbClr val="FFFF00"/>
      </a:accent4>
      <a:accent5>
        <a:srgbClr val="CCCC00"/>
      </a:accent5>
      <a:accent6>
        <a:srgbClr val="808000"/>
      </a:accent6>
      <a:hlink>
        <a:srgbClr val="666633"/>
      </a:hlink>
      <a:folHlink>
        <a:srgbClr val="33330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1565</Words>
  <Application>Microsoft Office PowerPoint</Application>
  <PresentationFormat>A4 Kağıt (210x297 mm)</PresentationFormat>
  <Paragraphs>193</Paragraphs>
  <Slides>22</Slides>
  <Notes>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Geçmişe bakış</vt:lpstr>
      <vt:lpstr>ENERJİ VERİMLİLİĞİ </vt:lpstr>
      <vt:lpstr>İÇERİK</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ENERJİ VERİMLİLİĞİ</vt:lpstr>
      <vt:lpstr>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2013-05-28T07:56:56Z</dcterms:created>
  <dcterms:modified xsi:type="dcterms:W3CDTF">2022-12-12T13:50:18Z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