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35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8"/>
  </p:notesMasterIdLst>
  <p:sldIdLst>
    <p:sldId id="1658" r:id="rId2"/>
    <p:sldId id="258" r:id="rId3"/>
    <p:sldId id="259" r:id="rId4"/>
    <p:sldId id="266" r:id="rId5"/>
    <p:sldId id="1709" r:id="rId6"/>
    <p:sldId id="1707" r:id="rId7"/>
    <p:sldId id="289" r:id="rId8"/>
    <p:sldId id="286" r:id="rId9"/>
    <p:sldId id="263" r:id="rId10"/>
    <p:sldId id="1728" r:id="rId11"/>
    <p:sldId id="1725" r:id="rId12"/>
    <p:sldId id="1686" r:id="rId13"/>
    <p:sldId id="1714" r:id="rId14"/>
    <p:sldId id="1720" r:id="rId15"/>
    <p:sldId id="1719" r:id="rId16"/>
    <p:sldId id="308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ster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C5"/>
    <a:srgbClr val="FF7C80"/>
    <a:srgbClr val="387280"/>
    <a:srgbClr val="ED7D31"/>
    <a:srgbClr val="CC0000"/>
    <a:srgbClr val="99CCFF"/>
    <a:srgbClr val="FF9999"/>
    <a:srgbClr val="D85446"/>
    <a:srgbClr val="F2365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2" autoAdjust="0"/>
    <p:restoredTop sz="96283" autoAdjust="0"/>
  </p:normalViewPr>
  <p:slideViewPr>
    <p:cSldViewPr snapToGrid="0" snapToObjects="1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D1732-B7B6-4F76-8578-BF4F5D96FC3C}" type="datetimeFigureOut">
              <a:rPr lang="tr-TR" smtClean="0"/>
              <a:t>29.05.2024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03444-7C17-45C7-826A-DB08F6EBDD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91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25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>
          <a:extLst>
            <a:ext uri="{FF2B5EF4-FFF2-40B4-BE49-F238E27FC236}">
              <a16:creationId xmlns:a16="http://schemas.microsoft.com/office/drawing/2014/main" xmlns="" id="{AFA9E777-DFAE-687A-77E3-7A7B5028C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7:notes">
            <a:extLst>
              <a:ext uri="{FF2B5EF4-FFF2-40B4-BE49-F238E27FC236}">
                <a16:creationId xmlns:a16="http://schemas.microsoft.com/office/drawing/2014/main" xmlns="" id="{28129C4F-2673-DFCE-AC56-3CCD8312AC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67:notes">
            <a:extLst>
              <a:ext uri="{FF2B5EF4-FFF2-40B4-BE49-F238E27FC236}">
                <a16:creationId xmlns:a16="http://schemas.microsoft.com/office/drawing/2014/main" xmlns="" id="{FFBF1B29-028C-C983-2E32-7CDA50B8F8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79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>
          <a:extLst>
            <a:ext uri="{FF2B5EF4-FFF2-40B4-BE49-F238E27FC236}">
              <a16:creationId xmlns:a16="http://schemas.microsoft.com/office/drawing/2014/main" xmlns="" id="{1DAC7E67-48D8-25D7-8A37-D206B36F5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7:notes">
            <a:extLst>
              <a:ext uri="{FF2B5EF4-FFF2-40B4-BE49-F238E27FC236}">
                <a16:creationId xmlns:a16="http://schemas.microsoft.com/office/drawing/2014/main" xmlns="" id="{FDE94AC5-84B1-44D4-1087-B4EC15B9D5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67:notes">
            <a:extLst>
              <a:ext uri="{FF2B5EF4-FFF2-40B4-BE49-F238E27FC236}">
                <a16:creationId xmlns:a16="http://schemas.microsoft.com/office/drawing/2014/main" xmlns="" id="{A37C0031-618D-CA38-B739-BC789810DD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61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6" name="Google Shape;9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42715" y="254888"/>
            <a:ext cx="308927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7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AC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45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AC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3295" y="1263522"/>
            <a:ext cx="4051300" cy="437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7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AC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68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19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İki İçeri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31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Vertical">
  <p:cSld name="Photo - Vertical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892968" y="675908"/>
            <a:ext cx="5000627" cy="258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Calibri"/>
              <a:buNone/>
              <a:defRPr sz="435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A4A4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892968" y="3354815"/>
            <a:ext cx="5000627" cy="26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2391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2391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2391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2391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2391" b="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None/>
              <a:defRPr/>
            </a:lvl6pPr>
            <a:lvl7pPr marL="320040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None/>
              <a:defRPr/>
            </a:lvl7pPr>
            <a:lvl8pPr marL="365760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None/>
              <a:defRPr/>
            </a:lvl8pPr>
            <a:lvl9pPr marL="411480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AA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8401316" y="5984022"/>
            <a:ext cx="336285" cy="29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000" tIns="60000" rIns="60000" bIns="600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125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125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125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125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125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125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125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125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125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40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1999" cy="68540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6109" y="128397"/>
            <a:ext cx="10539780" cy="16569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7066" y="1667954"/>
            <a:ext cx="10458450" cy="3507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49047B-D3A1-8F3F-1176-98674971445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63500" y="6642100"/>
            <a:ext cx="23622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tr-TR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Gizlilik Sınıflandırması: Gizli - Kişisel Veri İçerir</a:t>
            </a:r>
          </a:p>
        </p:txBody>
      </p:sp>
    </p:spTree>
    <p:extLst>
      <p:ext uri="{BB962C8B-B14F-4D97-AF65-F5344CB8AC3E}">
        <p14:creationId xmlns:p14="http://schemas.microsoft.com/office/powerpoint/2010/main" val="204893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3" r:id="rId6"/>
    <p:sldLayoutId id="2147483684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10" Type="http://schemas.openxmlformats.org/officeDocument/2006/relationships/image" Target="../media/image16.pn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B0E1FB98-CEDD-477C-335E-3FEB93D5EAE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8635" y="4473375"/>
            <a:ext cx="8613067" cy="902095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787C3F35-6964-7E7A-4108-31423F533F27}"/>
              </a:ext>
            </a:extLst>
          </p:cNvPr>
          <p:cNvSpPr/>
          <p:nvPr/>
        </p:nvSpPr>
        <p:spPr>
          <a:xfrm>
            <a:off x="595452" y="5703018"/>
            <a:ext cx="11001375" cy="0"/>
          </a:xfrm>
          <a:custGeom>
            <a:avLst/>
            <a:gdLst/>
            <a:ahLst/>
            <a:cxnLst/>
            <a:rect l="l" t="t" r="r" b="b"/>
            <a:pathLst>
              <a:path w="11001375">
                <a:moveTo>
                  <a:pt x="0" y="0"/>
                </a:moveTo>
                <a:lnTo>
                  <a:pt x="11001375" y="0"/>
                </a:lnTo>
              </a:path>
            </a:pathLst>
          </a:custGeom>
          <a:ln w="9525">
            <a:solidFill>
              <a:srgbClr val="4DB7DD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4D5091E8-C0E6-0688-485D-426ED5C919B5}"/>
              </a:ext>
            </a:extLst>
          </p:cNvPr>
          <p:cNvSpPr txBox="1"/>
          <p:nvPr/>
        </p:nvSpPr>
        <p:spPr>
          <a:xfrm>
            <a:off x="5517279" y="5967944"/>
            <a:ext cx="137159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21 </a:t>
            </a:r>
            <a:r>
              <a:rPr lang="tr-TR" sz="1400" b="1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Mar</a:t>
            </a:r>
            <a:r>
              <a:rPr kumimoji="0" lang="tr-TR" sz="1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 2024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" name="object 6">
            <a:extLst>
              <a:ext uri="{FF2B5EF4-FFF2-40B4-BE49-F238E27FC236}">
                <a16:creationId xmlns:a16="http://schemas.microsoft.com/office/drawing/2014/main" xmlns="" id="{5D19F377-DFBA-F7A0-7C22-CB1C6FD22B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9638" y="776243"/>
            <a:ext cx="3125095" cy="2029967"/>
          </a:xfrm>
          <a:prstGeom prst="rect">
            <a:avLst/>
          </a:prstGeom>
        </p:spPr>
      </p:pic>
      <p:sp>
        <p:nvSpPr>
          <p:cNvPr id="9" name="Google Shape;92;p1"/>
          <p:cNvSpPr txBox="1"/>
          <p:nvPr/>
        </p:nvSpPr>
        <p:spPr>
          <a:xfrm>
            <a:off x="2064833" y="3133758"/>
            <a:ext cx="827649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BİLGİLENDİRME TOPLANTISI</a:t>
            </a:r>
            <a:endParaRPr b="1" i="0" u="none" strike="noStrike" cap="none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52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0037" y="218989"/>
            <a:ext cx="681227" cy="417576"/>
          </a:xfrm>
          <a:prstGeom prst="rect">
            <a:avLst/>
          </a:prstGeom>
        </p:spPr>
      </p:pic>
      <p:sp>
        <p:nvSpPr>
          <p:cNvPr id="20" name="object 13"/>
          <p:cNvSpPr txBox="1"/>
          <p:nvPr/>
        </p:nvSpPr>
        <p:spPr>
          <a:xfrm>
            <a:off x="6508638" y="1262254"/>
            <a:ext cx="4214779" cy="3850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 marR="0" lvl="0" indent="-177165" fontAlgn="auto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AutoNum type="arabicPeriod"/>
              <a:tabLst>
                <a:tab pos="189865" algn="l"/>
              </a:tabLst>
              <a:defRPr/>
            </a:pPr>
            <a:r>
              <a:rPr sz="1400" b="1" kern="0" dirty="0" err="1">
                <a:solidFill>
                  <a:srgbClr val="3E3E3E"/>
                </a:solidFill>
                <a:latin typeface="Arial"/>
                <a:cs typeface="Arial"/>
              </a:rPr>
              <a:t>Ücretsiz</a:t>
            </a:r>
            <a:r>
              <a:rPr sz="1400" b="1" kern="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tr-TR" sz="1400" b="1" kern="0" dirty="0">
                <a:solidFill>
                  <a:srgbClr val="3E3E3E"/>
                </a:solidFill>
                <a:latin typeface="Arial"/>
                <a:cs typeface="Arial"/>
              </a:rPr>
              <a:t>H</a:t>
            </a:r>
            <a:r>
              <a:rPr sz="1400" b="1" kern="0" dirty="0" err="1">
                <a:solidFill>
                  <a:srgbClr val="3E3E3E"/>
                </a:solidFill>
                <a:latin typeface="Arial"/>
                <a:cs typeface="Arial"/>
              </a:rPr>
              <a:t>ijyen</a:t>
            </a:r>
            <a:r>
              <a:rPr sz="1400" b="1" kern="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tr-TR" sz="1400" b="1" kern="0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1400" b="1" kern="0" dirty="0" err="1">
                <a:solidFill>
                  <a:srgbClr val="3E3E3E"/>
                </a:solidFill>
                <a:latin typeface="Arial"/>
                <a:cs typeface="Arial"/>
              </a:rPr>
              <a:t>ğitimi</a:t>
            </a:r>
            <a:endParaRPr sz="1400" b="1" kern="0" dirty="0">
              <a:solidFill>
                <a:srgbClr val="3E3E3E"/>
              </a:solidFill>
              <a:latin typeface="Arial"/>
              <a:cs typeface="Arial"/>
            </a:endParaRPr>
          </a:p>
          <a:p>
            <a:pPr marL="189865" indent="-177165">
              <a:lnSpc>
                <a:spcPct val="150000"/>
              </a:lnSpc>
              <a:spcBef>
                <a:spcPts val="0"/>
              </a:spcBef>
              <a:buFontTx/>
              <a:buAutoNum type="arabicPeriod"/>
              <a:tabLst>
                <a:tab pos="189865" algn="l"/>
              </a:tabLst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MEB</a:t>
            </a:r>
            <a:r>
              <a:rPr kumimoji="0" sz="1400" b="1" i="0" u="none" strike="noStrike" kern="0" cap="none" spc="-5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tr-TR" sz="1400" b="1" kern="0" dirty="0">
                <a:solidFill>
                  <a:srgbClr val="3E3E3E"/>
                </a:solidFill>
                <a:latin typeface="Arial"/>
                <a:cs typeface="Arial"/>
              </a:rPr>
              <a:t>O</a:t>
            </a:r>
            <a:r>
              <a:rPr kumimoji="0" sz="1400" b="1" i="0" u="none" strike="noStrike" kern="0" cap="none" spc="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naylı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tr-TR" sz="1400" b="1" kern="0" spc="-10" dirty="0">
                <a:solidFill>
                  <a:srgbClr val="3E3E3E"/>
                </a:solidFill>
                <a:latin typeface="Arial"/>
                <a:cs typeface="Arial"/>
              </a:rPr>
              <a:t>Kurs Bitirme Belgesi</a:t>
            </a:r>
            <a:endParaRPr sz="1400" b="1" kern="0" spc="-10" dirty="0">
              <a:solidFill>
                <a:srgbClr val="3E3E3E"/>
              </a:solidFill>
              <a:latin typeface="Arial"/>
              <a:cs typeface="Arial"/>
            </a:endParaRPr>
          </a:p>
          <a:p>
            <a:pPr marL="189865" indent="-177165">
              <a:lnSpc>
                <a:spcPct val="150000"/>
              </a:lnSpc>
              <a:spcBef>
                <a:spcPts val="0"/>
              </a:spcBef>
              <a:buFontTx/>
              <a:buAutoNum type="arabicPeriod"/>
              <a:tabLst>
                <a:tab pos="189865" algn="l"/>
              </a:tabLst>
              <a:defRPr/>
            </a:pPr>
            <a:r>
              <a:rPr sz="1400" b="1" kern="0" spc="-10" dirty="0" err="1">
                <a:solidFill>
                  <a:srgbClr val="3E3E3E"/>
                </a:solidFill>
                <a:latin typeface="Arial"/>
                <a:cs typeface="Arial"/>
              </a:rPr>
              <a:t>Hijyen</a:t>
            </a:r>
            <a:r>
              <a:rPr sz="1400" b="1" kern="0" spc="-1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400" b="1" kern="0" spc="-10" dirty="0" err="1">
                <a:solidFill>
                  <a:srgbClr val="3E3E3E"/>
                </a:solidFill>
                <a:latin typeface="Arial"/>
                <a:cs typeface="Arial"/>
              </a:rPr>
              <a:t>Materyal</a:t>
            </a:r>
            <a:r>
              <a:rPr sz="1400" b="1" kern="0" spc="-1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400" b="1" kern="0" spc="-10" dirty="0" err="1">
                <a:solidFill>
                  <a:srgbClr val="3E3E3E"/>
                </a:solidFill>
                <a:latin typeface="Arial"/>
                <a:cs typeface="Arial"/>
              </a:rPr>
              <a:t>Kiti</a:t>
            </a:r>
            <a:endParaRPr sz="1400" b="1" kern="0" spc="-10" dirty="0">
              <a:solidFill>
                <a:srgbClr val="3E3E3E"/>
              </a:solidFill>
              <a:latin typeface="Arial"/>
              <a:cs typeface="Arial"/>
            </a:endParaRPr>
          </a:p>
          <a:p>
            <a:pPr marL="527685" marR="0" lvl="1" indent="-17208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İşimiz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Temiz</a:t>
            </a:r>
            <a:r>
              <a:rPr kumimoji="0" sz="1400" i="0" u="none" strike="noStrike" kern="0" cap="none" spc="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Belgesi,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0" lvl="1" indent="-17208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İşimiz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Temiz</a:t>
            </a:r>
            <a:r>
              <a:rPr kumimoji="0" sz="1400" i="0" u="none" strike="noStrike" kern="0" cap="none" spc="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Etiketi,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0" lvl="1" indent="-17208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Manifesto</a:t>
            </a:r>
            <a:r>
              <a:rPr kumimoji="0" sz="1400" i="0" u="none" strike="noStrike" kern="0" cap="none" spc="-2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Posteri,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0" lvl="1" indent="-17208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Temizlik</a:t>
            </a:r>
            <a:r>
              <a:rPr kumimoji="0" sz="1400" i="0" u="none" strike="noStrike" kern="0" cap="none" spc="-3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Adımları</a:t>
            </a:r>
            <a:r>
              <a:rPr kumimoji="0" sz="1400" i="0" u="none" strike="noStrike" kern="0" cap="none" spc="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Posteri,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0" lvl="1" indent="-17208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Temizlik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Takip</a:t>
            </a:r>
            <a:r>
              <a:rPr kumimoji="0" sz="1400" i="0" u="none" strike="noStrike" kern="0" cap="none" spc="-1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Çizelgesi,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0" lvl="1" indent="-17208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Temiz</a:t>
            </a:r>
            <a:r>
              <a:rPr kumimoji="0" sz="1400" i="0" u="none" strike="noStrike" kern="0" cap="none" spc="-3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Tuvalet 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Posteri,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0" lvl="1" indent="-17208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El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Yıkama</a:t>
            </a:r>
            <a:r>
              <a:rPr kumimoji="0" sz="1400" i="0" u="none" strike="noStrike" kern="0" cap="none" spc="-2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Posteri,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7685" marR="0" lvl="1" indent="-172085" defTabSz="914400" eaLnBrk="1" fontAlgn="auto" latinLnBrk="0" hangingPunct="1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>
                <a:srgbClr val="252525"/>
              </a:buClr>
              <a:buSzTx/>
              <a:buFont typeface="Arial"/>
              <a:buChar char="•"/>
              <a:tabLst>
                <a:tab pos="527685" algn="l"/>
              </a:tabLst>
              <a:defRPr/>
            </a:pPr>
            <a:r>
              <a:rPr kumimoji="0" sz="140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Kontrol</a:t>
            </a:r>
            <a:r>
              <a:rPr kumimoji="0" sz="1400" i="0" u="none" strike="noStrike" kern="0" cap="none" spc="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Çizelgesi.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9865" marR="0" lvl="0" indent="-177165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89865" algn="l"/>
              </a:tabLst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Sürdürülebilir</a:t>
            </a:r>
            <a:r>
              <a:rPr kumimoji="0" sz="1400" b="1" i="0" u="none" strike="noStrike" kern="0" cap="none" spc="-3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Yönetim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1" i="0" u="none" strike="noStrike" kern="0" cap="none" spc="-10" normalizeH="0" baseline="0" noProof="0" dirty="0" err="1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Eğitimi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7636" r="4005" b="5907"/>
          <a:stretch/>
        </p:blipFill>
        <p:spPr>
          <a:xfrm>
            <a:off x="1876141" y="2216792"/>
            <a:ext cx="3600023" cy="24383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xmlns="" id="{9DD52600-AD90-151C-93DE-4B2F2E08FB68}"/>
              </a:ext>
            </a:extLst>
          </p:cNvPr>
          <p:cNvSpPr txBox="1">
            <a:spLocks/>
          </p:cNvSpPr>
          <p:nvPr/>
        </p:nvSpPr>
        <p:spPr>
          <a:xfrm>
            <a:off x="3676153" y="807244"/>
            <a:ext cx="485717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Proje Kapsamında Sunulan Avantajlar</a:t>
            </a:r>
            <a:endParaRPr kumimoji="0" lang="tr-TR" sz="2000" b="1" i="0" u="none" strike="noStrike" kern="0" cap="none" spc="-10" normalizeH="0" baseline="0" noProof="0" dirty="0">
              <a:ln>
                <a:noFill/>
              </a:ln>
              <a:solidFill>
                <a:srgbClr val="00ACC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xmlns="" id="{EF47B896-848A-12C9-A799-9223CCC2EFDC}"/>
              </a:ext>
            </a:extLst>
          </p:cNvPr>
          <p:cNvSpPr txBox="1"/>
          <p:nvPr/>
        </p:nvSpPr>
        <p:spPr>
          <a:xfrm>
            <a:off x="6508637" y="5134552"/>
            <a:ext cx="4811400" cy="1265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fontAlgn="auto">
              <a:lnSpc>
                <a:spcPct val="150000"/>
              </a:lnSpc>
              <a:spcAft>
                <a:spcPts val="0"/>
              </a:spcAft>
              <a:buClrTx/>
              <a:buSzTx/>
              <a:tabLst>
                <a:tab pos="189865" algn="l"/>
              </a:tabLst>
              <a:defRPr/>
            </a:pPr>
            <a:r>
              <a:rPr lang="tr-TR" sz="1400" b="1" kern="0" dirty="0">
                <a:solidFill>
                  <a:srgbClr val="3E3E3E"/>
                </a:solidFill>
                <a:latin typeface="Arial"/>
                <a:cs typeface="Arial"/>
              </a:rPr>
              <a:t>5. Opet’in Sunduğu Avantaj – </a:t>
            </a:r>
            <a:r>
              <a:rPr lang="tr-TR" sz="1400" b="1" kern="0" dirty="0" err="1">
                <a:solidFill>
                  <a:srgbClr val="3E3E3E"/>
                </a:solidFill>
                <a:latin typeface="Arial"/>
                <a:cs typeface="Arial"/>
              </a:rPr>
              <a:t>Otobilim</a:t>
            </a:r>
            <a:r>
              <a:rPr lang="tr-TR" sz="1400" b="1" kern="0" dirty="0">
                <a:solidFill>
                  <a:srgbClr val="3E3E3E"/>
                </a:solidFill>
                <a:latin typeface="Arial"/>
                <a:cs typeface="Arial"/>
              </a:rPr>
              <a:t> Uygulaması</a:t>
            </a:r>
          </a:p>
          <a:p>
            <a:pPr marL="12700" marR="0" lvl="0" fontAlgn="auto">
              <a:lnSpc>
                <a:spcPct val="150000"/>
              </a:lnSpc>
              <a:spcAft>
                <a:spcPts val="0"/>
              </a:spcAft>
              <a:buClrTx/>
              <a:buSzTx/>
              <a:tabLst>
                <a:tab pos="189865" algn="l"/>
              </a:tabLst>
              <a:defRPr/>
            </a:pPr>
            <a:r>
              <a:rPr lang="tr-TR" sz="1400" kern="0" dirty="0">
                <a:solidFill>
                  <a:srgbClr val="3E3E3E"/>
                </a:solidFill>
                <a:latin typeface="Arial"/>
                <a:cs typeface="Arial"/>
              </a:rPr>
              <a:t>İşimiz Temiz Projesi eğitimlerinden faydalanan herkes, </a:t>
            </a:r>
            <a:r>
              <a:rPr lang="tr-TR" sz="1400" kern="0" dirty="0" err="1">
                <a:solidFill>
                  <a:srgbClr val="3E3E3E"/>
                </a:solidFill>
                <a:latin typeface="Arial"/>
                <a:cs typeface="Arial"/>
              </a:rPr>
              <a:t>otobilim</a:t>
            </a:r>
            <a:r>
              <a:rPr lang="tr-TR" sz="1400" kern="0" dirty="0">
                <a:solidFill>
                  <a:srgbClr val="3E3E3E"/>
                </a:solidFill>
                <a:latin typeface="Arial"/>
                <a:cs typeface="Arial"/>
              </a:rPr>
              <a:t> uygulaması ile akaryakıt alırken avantajlardan faydalanacaktır.</a:t>
            </a:r>
            <a:endParaRPr sz="1400" kern="0" dirty="0">
              <a:solidFill>
                <a:srgbClr val="3E3E3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54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FDD4581-4935-64E0-DA05-F2AE5744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0" y="621268"/>
            <a:ext cx="3801200" cy="369332"/>
          </a:xfrm>
        </p:spPr>
        <p:txBody>
          <a:bodyPr/>
          <a:lstStyle/>
          <a:p>
            <a:r>
              <a:rPr lang="tr-TR" sz="2400" dirty="0">
                <a:solidFill>
                  <a:srgbClr val="0B60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Hemen İndirip, Üye Olun!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FC24B2EA-F9F2-D060-3CEE-F9FC4B611E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1705495" y="990600"/>
            <a:ext cx="486507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B372D4E-4A47-4408-BF60-D4DD679A483D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tr-TR">
              <a:solidFill>
                <a:srgbClr val="FFFFFF"/>
              </a:solidFill>
            </a:endParaRPr>
          </a:p>
        </p:txBody>
      </p:sp>
      <p:pic>
        <p:nvPicPr>
          <p:cNvPr id="6" name="Resim 5" descr="metin, gökyüzü, ekran görüntüsü, mobil telefon içeren bir resim&#10;&#10;Açıklama otomatik olarak oluşturuldu">
            <a:extLst>
              <a:ext uri="{FF2B5EF4-FFF2-40B4-BE49-F238E27FC236}">
                <a16:creationId xmlns:a16="http://schemas.microsoft.com/office/drawing/2014/main" xmlns="" id="{B2C3E52F-7568-81A6-70BA-E327F38CA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470743"/>
            <a:ext cx="6962690" cy="39165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BBFEF0D-4C58-555E-4882-4A830D0FE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55" y="1470743"/>
            <a:ext cx="3109119" cy="3109119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7E94A187-9318-F00B-1D13-A4315F765747}"/>
              </a:ext>
            </a:extLst>
          </p:cNvPr>
          <p:cNvSpPr txBox="1"/>
          <p:nvPr/>
        </p:nvSpPr>
        <p:spPr>
          <a:xfrm flipH="1">
            <a:off x="8011855" y="4659506"/>
            <a:ext cx="333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i="0" dirty="0">
                <a:solidFill>
                  <a:srgbClr val="374151"/>
                </a:solidFill>
                <a:effectLst/>
                <a:latin typeface="Söhne"/>
              </a:rPr>
              <a:t>Telefonunuzdaki kamerayı açarak </a:t>
            </a:r>
            <a:br>
              <a:rPr lang="tr-TR" sz="1600" b="1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tr-TR" sz="1600" b="1" i="0" dirty="0">
                <a:solidFill>
                  <a:srgbClr val="374151"/>
                </a:solidFill>
                <a:effectLst/>
                <a:latin typeface="Söhne"/>
              </a:rPr>
              <a:t>QR kodunu tarayın ve yönlendirmeyi takip ederek gelen linke tıklayın</a:t>
            </a:r>
            <a:r>
              <a:rPr lang="tr-TR" sz="1200" dirty="0">
                <a:solidFill>
                  <a:srgbClr val="374151"/>
                </a:solidFill>
                <a:latin typeface="Söhne"/>
              </a:rPr>
              <a:t>.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54849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3;p8">
            <a:extLst>
              <a:ext uri="{FF2B5EF4-FFF2-40B4-BE49-F238E27FC236}">
                <a16:creationId xmlns:a16="http://schemas.microsoft.com/office/drawing/2014/main" xmlns="" id="{8621B4B4-AE17-E007-2438-0DA62E1AA2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2956" y="216950"/>
            <a:ext cx="681202" cy="4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blob:https://web.whatsapp.com/49cdb863-ab46-4f3d-ae3e-ea85af98377c">
            <a:extLst>
              <a:ext uri="{FF2B5EF4-FFF2-40B4-BE49-F238E27FC236}">
                <a16:creationId xmlns:a16="http://schemas.microsoft.com/office/drawing/2014/main" xmlns="" id="{A4E284E2-8653-0F99-F2D8-4C6B87D4AC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4C8626D2-B2E3-1D09-02ED-386C5DC326FF}"/>
              </a:ext>
            </a:extLst>
          </p:cNvPr>
          <p:cNvSpPr txBox="1">
            <a:spLocks/>
          </p:cNvSpPr>
          <p:nvPr/>
        </p:nvSpPr>
        <p:spPr>
          <a:xfrm>
            <a:off x="2325929" y="688680"/>
            <a:ext cx="175654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tr-TR" sz="1600" kern="0" dirty="0"/>
              <a:t>Projenin Ödülleri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" t="3118" r="1942"/>
          <a:stretch/>
        </p:blipFill>
        <p:spPr>
          <a:xfrm>
            <a:off x="6623840" y="1131475"/>
            <a:ext cx="4359564" cy="4899850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xmlns="" id="{4C8626D2-B2E3-1D09-02ED-386C5DC326FF}"/>
              </a:ext>
            </a:extLst>
          </p:cNvPr>
          <p:cNvSpPr txBox="1">
            <a:spLocks/>
          </p:cNvSpPr>
          <p:nvPr/>
        </p:nvSpPr>
        <p:spPr>
          <a:xfrm>
            <a:off x="7480104" y="751140"/>
            <a:ext cx="264703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tr-TR" sz="1600" kern="0" dirty="0"/>
              <a:t>Projenin Basın Yansımaları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153207"/>
            <a:ext cx="4184073" cy="4856386"/>
          </a:xfrm>
          <a:prstGeom prst="rect">
            <a:avLst/>
          </a:prstGeom>
          <a:ln>
            <a:solidFill>
              <a:srgbClr val="00ADC5"/>
            </a:solidFill>
          </a:ln>
        </p:spPr>
      </p:pic>
    </p:spTree>
    <p:extLst>
      <p:ext uri="{BB962C8B-B14F-4D97-AF65-F5344CB8AC3E}">
        <p14:creationId xmlns:p14="http://schemas.microsoft.com/office/powerpoint/2010/main" val="393140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2956" y="216950"/>
            <a:ext cx="681202" cy="4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1"/>
          <p:cNvSpPr/>
          <p:nvPr/>
        </p:nvSpPr>
        <p:spPr>
          <a:xfrm>
            <a:off x="2709317" y="2085068"/>
            <a:ext cx="6773365" cy="268786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dirty="0">
                <a:solidFill>
                  <a:srgbClr val="3F3F3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Projenin İletişimi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8163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AutoNum type="arabicPeriod"/>
            </a:pPr>
            <a:r>
              <a:rPr lang="tr-TR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Yerel basın bültenleri</a:t>
            </a:r>
            <a:r>
              <a:rPr lang="en-US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sosyal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medya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paylaşımları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için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web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sitesinde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bulunan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güncel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bilgiler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metin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görseller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kullanılmalıdır</a:t>
            </a: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dirty="0"/>
          </a:p>
          <a:p>
            <a:pPr marL="538163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tr-TR" sz="14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azırlanan</a:t>
            </a:r>
            <a:r>
              <a:rPr lang="tr-TR" sz="14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metinlerde proje paydaşlarının isimlerine</a:t>
            </a:r>
            <a:r>
              <a:rPr lang="en-US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lang="en-US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verilmeli</a:t>
            </a:r>
            <a:r>
              <a:rPr lang="en-US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tr-TR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paydaş logoları eşit büyüklükte </a:t>
            </a:r>
            <a:r>
              <a:rPr lang="en-US" sz="1400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kullanılmalı</a:t>
            </a:r>
            <a:r>
              <a:rPr lang="en-US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ve</a:t>
            </a:r>
            <a:r>
              <a:rPr lang="en-US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 logo </a:t>
            </a:r>
            <a:r>
              <a:rPr lang="tr-TR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sıralamasın</a:t>
            </a:r>
            <a:r>
              <a:rPr lang="en-US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a </a:t>
            </a:r>
            <a:r>
              <a:rPr lang="en-US" sz="1400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uyulmalıdır</a:t>
            </a:r>
            <a:r>
              <a:rPr lang="tr-TR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.</a:t>
            </a:r>
            <a:endParaRPr lang="tr-TR" sz="1400" dirty="0">
              <a:solidFill>
                <a:srgbClr val="3F3F3F"/>
              </a:solidFill>
              <a:latin typeface="Arial"/>
              <a:cs typeface="Arial"/>
            </a:endParaRPr>
          </a:p>
          <a:p>
            <a:pPr marL="538163" indent="-342900">
              <a:buClr>
                <a:srgbClr val="3F3F3F"/>
              </a:buClr>
              <a:buSzPts val="1400"/>
              <a:buFont typeface="Arial"/>
              <a:buAutoNum type="arabicPeriod"/>
            </a:pPr>
            <a:r>
              <a:rPr lang="en-US" sz="1400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Eğitimler</a:t>
            </a:r>
            <a:r>
              <a:rPr lang="en-US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sırasında</a:t>
            </a:r>
            <a:r>
              <a:rPr lang="en-US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çekilen</a:t>
            </a:r>
            <a:r>
              <a:rPr lang="en-US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görseller</a:t>
            </a:r>
            <a:r>
              <a:rPr lang="en-US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 </a:t>
            </a:r>
            <a:r>
              <a:rPr lang="tr-TR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kullanılmak isteniyorsa fotoğrafta bulunan kişilerden kullanım izni alınmış olmalıdır. (İzin formu </a:t>
            </a:r>
            <a:r>
              <a:rPr lang="en-US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web </a:t>
            </a:r>
            <a:r>
              <a:rPr lang="en-US" sz="1400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sitesinden</a:t>
            </a:r>
            <a:r>
              <a:rPr lang="en-US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dirty="0" err="1">
                <a:solidFill>
                  <a:srgbClr val="3F3F3F"/>
                </a:solidFill>
                <a:latin typeface="Arial"/>
                <a:cs typeface="Arial"/>
                <a:sym typeface="Arial"/>
              </a:rPr>
              <a:t>indirilebilir</a:t>
            </a:r>
            <a:r>
              <a:rPr lang="en-US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.</a:t>
            </a:r>
            <a:r>
              <a:rPr lang="tr-TR" sz="1400" dirty="0">
                <a:solidFill>
                  <a:srgbClr val="3F3F3F"/>
                </a:solidFill>
                <a:latin typeface="Arial"/>
                <a:cs typeface="Arial"/>
                <a:sym typeface="Arial"/>
              </a:rPr>
              <a:t>)</a:t>
            </a:r>
            <a:endParaRPr lang="tr-TR" sz="1400" dirty="0">
              <a:solidFill>
                <a:srgbClr val="3F3F3F"/>
              </a:solidFill>
              <a:latin typeface="Arial"/>
              <a:cs typeface="Arial"/>
            </a:endParaRPr>
          </a:p>
        </p:txBody>
      </p:sp>
      <p:grpSp>
        <p:nvGrpSpPr>
          <p:cNvPr id="421" name="Google Shape;421;p51"/>
          <p:cNvGrpSpPr/>
          <p:nvPr/>
        </p:nvGrpSpPr>
        <p:grpSpPr>
          <a:xfrm>
            <a:off x="1933068" y="3587463"/>
            <a:ext cx="881499" cy="884146"/>
            <a:chOff x="614149" y="914400"/>
            <a:chExt cx="1419369" cy="1419367"/>
          </a:xfrm>
        </p:grpSpPr>
        <p:grpSp>
          <p:nvGrpSpPr>
            <p:cNvPr id="422" name="Google Shape;422;p51"/>
            <p:cNvGrpSpPr/>
            <p:nvPr/>
          </p:nvGrpSpPr>
          <p:grpSpPr>
            <a:xfrm>
              <a:off x="614149" y="914400"/>
              <a:ext cx="1419369" cy="1419367"/>
              <a:chOff x="1945397" y="1809748"/>
              <a:chExt cx="3554029" cy="3213124"/>
            </a:xfrm>
          </p:grpSpPr>
          <p:sp>
            <p:nvSpPr>
              <p:cNvPr id="423" name="Google Shape;423;p51"/>
              <p:cNvSpPr/>
              <p:nvPr/>
            </p:nvSpPr>
            <p:spPr>
              <a:xfrm rot="5400000" flipH="1">
                <a:off x="2115849" y="1639296"/>
                <a:ext cx="3213124" cy="3554029"/>
              </a:xfrm>
              <a:custGeom>
                <a:avLst/>
                <a:gdLst/>
                <a:ahLst/>
                <a:cxnLst/>
                <a:rect l="l" t="t" r="r" b="b"/>
                <a:pathLst>
                  <a:path w="5717931" h="6324602" extrusionOk="0">
                    <a:moveTo>
                      <a:pt x="2858965" y="6324602"/>
                    </a:moveTo>
                    <a:lnTo>
                      <a:pt x="5717750" y="3162401"/>
                    </a:lnTo>
                    <a:lnTo>
                      <a:pt x="5717931" y="3162401"/>
                    </a:lnTo>
                    <a:lnTo>
                      <a:pt x="5717841" y="3162301"/>
                    </a:lnTo>
                    <a:lnTo>
                      <a:pt x="5717931" y="3162201"/>
                    </a:lnTo>
                    <a:lnTo>
                      <a:pt x="5717750" y="3162201"/>
                    </a:lnTo>
                    <a:lnTo>
                      <a:pt x="2858966" y="0"/>
                    </a:lnTo>
                    <a:lnTo>
                      <a:pt x="181" y="3162201"/>
                    </a:lnTo>
                    <a:lnTo>
                      <a:pt x="0" y="3162201"/>
                    </a:lnTo>
                    <a:lnTo>
                      <a:pt x="91" y="3162301"/>
                    </a:lnTo>
                    <a:lnTo>
                      <a:pt x="0" y="3162401"/>
                    </a:lnTo>
                    <a:lnTo>
                      <a:pt x="181" y="31624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47700" dist="114300" algn="r" rotWithShape="0">
                  <a:srgbClr val="000000">
                    <a:alpha val="862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51"/>
              <p:cNvSpPr/>
              <p:nvPr/>
            </p:nvSpPr>
            <p:spPr>
              <a:xfrm rot="5400000" flipH="1">
                <a:off x="2284136" y="1838125"/>
                <a:ext cx="2876552" cy="3181752"/>
              </a:xfrm>
              <a:custGeom>
                <a:avLst/>
                <a:gdLst/>
                <a:ahLst/>
                <a:cxnLst/>
                <a:rect l="l" t="t" r="r" b="b"/>
                <a:pathLst>
                  <a:path w="5717931" h="6324602" extrusionOk="0">
                    <a:moveTo>
                      <a:pt x="2858965" y="6324602"/>
                    </a:moveTo>
                    <a:lnTo>
                      <a:pt x="5717750" y="3162401"/>
                    </a:lnTo>
                    <a:lnTo>
                      <a:pt x="5717931" y="3162401"/>
                    </a:lnTo>
                    <a:lnTo>
                      <a:pt x="5717841" y="3162301"/>
                    </a:lnTo>
                    <a:lnTo>
                      <a:pt x="5717931" y="3162201"/>
                    </a:lnTo>
                    <a:lnTo>
                      <a:pt x="5717750" y="3162201"/>
                    </a:lnTo>
                    <a:lnTo>
                      <a:pt x="2858966" y="0"/>
                    </a:lnTo>
                    <a:lnTo>
                      <a:pt x="181" y="3162201"/>
                    </a:lnTo>
                    <a:lnTo>
                      <a:pt x="0" y="3162201"/>
                    </a:lnTo>
                    <a:lnTo>
                      <a:pt x="91" y="3162301"/>
                    </a:lnTo>
                    <a:lnTo>
                      <a:pt x="0" y="3162401"/>
                    </a:lnTo>
                    <a:lnTo>
                      <a:pt x="181" y="3162401"/>
                    </a:lnTo>
                    <a:close/>
                  </a:path>
                </a:pathLst>
              </a:custGeom>
              <a:solidFill>
                <a:srgbClr val="00AD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25" name="Google Shape;425;p5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4536" y="1233904"/>
              <a:ext cx="687777" cy="68777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6" name="Google Shape;426;p51"/>
          <p:cNvGrpSpPr/>
          <p:nvPr/>
        </p:nvGrpSpPr>
        <p:grpSpPr>
          <a:xfrm>
            <a:off x="1943232" y="2260478"/>
            <a:ext cx="881499" cy="884146"/>
            <a:chOff x="5911755" y="2453743"/>
            <a:chExt cx="996287" cy="1028128"/>
          </a:xfrm>
        </p:grpSpPr>
        <p:grpSp>
          <p:nvGrpSpPr>
            <p:cNvPr id="427" name="Google Shape;427;p51"/>
            <p:cNvGrpSpPr/>
            <p:nvPr/>
          </p:nvGrpSpPr>
          <p:grpSpPr>
            <a:xfrm>
              <a:off x="5911755" y="2453743"/>
              <a:ext cx="996287" cy="1028128"/>
              <a:chOff x="1945397" y="1809748"/>
              <a:chExt cx="3554029" cy="3213124"/>
            </a:xfrm>
          </p:grpSpPr>
          <p:sp>
            <p:nvSpPr>
              <p:cNvPr id="428" name="Google Shape;428;p51"/>
              <p:cNvSpPr/>
              <p:nvPr/>
            </p:nvSpPr>
            <p:spPr>
              <a:xfrm rot="5400000" flipH="1">
                <a:off x="2115849" y="1639296"/>
                <a:ext cx="3213124" cy="3554029"/>
              </a:xfrm>
              <a:custGeom>
                <a:avLst/>
                <a:gdLst/>
                <a:ahLst/>
                <a:cxnLst/>
                <a:rect l="l" t="t" r="r" b="b"/>
                <a:pathLst>
                  <a:path w="5717931" h="6324602" extrusionOk="0">
                    <a:moveTo>
                      <a:pt x="2858965" y="6324602"/>
                    </a:moveTo>
                    <a:lnTo>
                      <a:pt x="5717750" y="3162401"/>
                    </a:lnTo>
                    <a:lnTo>
                      <a:pt x="5717931" y="3162401"/>
                    </a:lnTo>
                    <a:lnTo>
                      <a:pt x="5717841" y="3162301"/>
                    </a:lnTo>
                    <a:lnTo>
                      <a:pt x="5717931" y="3162201"/>
                    </a:lnTo>
                    <a:lnTo>
                      <a:pt x="5717750" y="3162201"/>
                    </a:lnTo>
                    <a:lnTo>
                      <a:pt x="2858966" y="0"/>
                    </a:lnTo>
                    <a:lnTo>
                      <a:pt x="181" y="3162201"/>
                    </a:lnTo>
                    <a:lnTo>
                      <a:pt x="0" y="3162201"/>
                    </a:lnTo>
                    <a:lnTo>
                      <a:pt x="91" y="3162301"/>
                    </a:lnTo>
                    <a:lnTo>
                      <a:pt x="0" y="3162401"/>
                    </a:lnTo>
                    <a:lnTo>
                      <a:pt x="181" y="31624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47700" dist="114300" algn="r" rotWithShape="0">
                  <a:srgbClr val="000000">
                    <a:alpha val="862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51"/>
              <p:cNvSpPr/>
              <p:nvPr/>
            </p:nvSpPr>
            <p:spPr>
              <a:xfrm rot="5400000" flipH="1">
                <a:off x="2284136" y="1838125"/>
                <a:ext cx="2876552" cy="3181752"/>
              </a:xfrm>
              <a:custGeom>
                <a:avLst/>
                <a:gdLst/>
                <a:ahLst/>
                <a:cxnLst/>
                <a:rect l="l" t="t" r="r" b="b"/>
                <a:pathLst>
                  <a:path w="5717931" h="6324602" extrusionOk="0">
                    <a:moveTo>
                      <a:pt x="2858965" y="6324602"/>
                    </a:moveTo>
                    <a:lnTo>
                      <a:pt x="5717750" y="3162401"/>
                    </a:lnTo>
                    <a:lnTo>
                      <a:pt x="5717931" y="3162401"/>
                    </a:lnTo>
                    <a:lnTo>
                      <a:pt x="5717841" y="3162301"/>
                    </a:lnTo>
                    <a:lnTo>
                      <a:pt x="5717931" y="3162201"/>
                    </a:lnTo>
                    <a:lnTo>
                      <a:pt x="5717750" y="3162201"/>
                    </a:lnTo>
                    <a:lnTo>
                      <a:pt x="2858966" y="0"/>
                    </a:lnTo>
                    <a:lnTo>
                      <a:pt x="181" y="3162201"/>
                    </a:lnTo>
                    <a:lnTo>
                      <a:pt x="0" y="3162201"/>
                    </a:lnTo>
                    <a:lnTo>
                      <a:pt x="91" y="3162301"/>
                    </a:lnTo>
                    <a:lnTo>
                      <a:pt x="0" y="3162401"/>
                    </a:lnTo>
                    <a:lnTo>
                      <a:pt x="181" y="3162401"/>
                    </a:lnTo>
                    <a:close/>
                  </a:path>
                </a:pathLst>
              </a:custGeom>
              <a:solidFill>
                <a:srgbClr val="00ADC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30" name="Google Shape;430;p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18555" y="2687948"/>
              <a:ext cx="559715" cy="5597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9DD52600-AD90-151C-93DE-4B2F2E08FB68}"/>
              </a:ext>
            </a:extLst>
          </p:cNvPr>
          <p:cNvSpPr txBox="1">
            <a:spLocks/>
          </p:cNvSpPr>
          <p:nvPr/>
        </p:nvSpPr>
        <p:spPr>
          <a:xfrm>
            <a:off x="4305222" y="880198"/>
            <a:ext cx="358155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Yerel</a:t>
            </a:r>
            <a:r>
              <a:rPr kumimoji="0" lang="tr-TR" sz="2000" b="1" i="0" u="none" strike="noStrike" kern="0" cap="none" spc="0" normalizeH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İletişimde Altın Kurallar</a:t>
            </a:r>
          </a:p>
        </p:txBody>
      </p:sp>
    </p:spTree>
    <p:extLst>
      <p:ext uri="{BB962C8B-B14F-4D97-AF65-F5344CB8AC3E}">
        <p14:creationId xmlns:p14="http://schemas.microsoft.com/office/powerpoint/2010/main" val="200120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>
          <a:extLst>
            <a:ext uri="{FF2B5EF4-FFF2-40B4-BE49-F238E27FC236}">
              <a16:creationId xmlns:a16="http://schemas.microsoft.com/office/drawing/2014/main" xmlns="" id="{E7F9BBAB-2074-5D2F-107C-03C3E2366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7">
            <a:extLst>
              <a:ext uri="{FF2B5EF4-FFF2-40B4-BE49-F238E27FC236}">
                <a16:creationId xmlns:a16="http://schemas.microsoft.com/office/drawing/2014/main" xmlns="" id="{18AA9199-B388-FF37-E263-6FBF6C2A8C64}"/>
              </a:ext>
            </a:extLst>
          </p:cNvPr>
          <p:cNvSpPr/>
          <p:nvPr/>
        </p:nvSpPr>
        <p:spPr>
          <a:xfrm>
            <a:off x="8629935" y="2811763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B779F259-7BAF-648E-1A07-7A826114040C}"/>
              </a:ext>
            </a:extLst>
          </p:cNvPr>
          <p:cNvSpPr txBox="1">
            <a:spLocks/>
          </p:cNvSpPr>
          <p:nvPr/>
        </p:nvSpPr>
        <p:spPr>
          <a:xfrm>
            <a:off x="3425638" y="659680"/>
            <a:ext cx="603942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TOBB KGK İl</a:t>
            </a:r>
            <a:r>
              <a:rPr kumimoji="0" lang="tr-TR" sz="2000" b="1" i="0" u="none" strike="noStrike" kern="0" cap="none" spc="0" normalizeH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Temsilcilerinin Projedeki Rolü</a:t>
            </a:r>
            <a:endParaRPr kumimoji="0" lang="tr-TR" sz="2000" b="1" i="0" u="none" strike="noStrike" kern="0" cap="none" spc="-10" normalizeH="0" baseline="0" noProof="0" dirty="0">
              <a:ln>
                <a:noFill/>
              </a:ln>
              <a:solidFill>
                <a:srgbClr val="00ACC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7" name="Google Shape;403;p8">
            <a:extLst>
              <a:ext uri="{FF2B5EF4-FFF2-40B4-BE49-F238E27FC236}">
                <a16:creationId xmlns:a16="http://schemas.microsoft.com/office/drawing/2014/main" xmlns="" id="{05D671BE-5C04-1F5D-E156-46A2A5A001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2956" y="216950"/>
            <a:ext cx="681202" cy="4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Yarım Çerçeve 2">
            <a:extLst>
              <a:ext uri="{FF2B5EF4-FFF2-40B4-BE49-F238E27FC236}">
                <a16:creationId xmlns:a16="http://schemas.microsoft.com/office/drawing/2014/main" xmlns="" id="{54C01B2A-5EF1-F9CA-950D-0D3D93D9CA34}"/>
              </a:ext>
            </a:extLst>
          </p:cNvPr>
          <p:cNvSpPr/>
          <p:nvPr/>
        </p:nvSpPr>
        <p:spPr>
          <a:xfrm>
            <a:off x="2958573" y="440856"/>
            <a:ext cx="787791" cy="323556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Yarım Çerçeve 3">
            <a:extLst>
              <a:ext uri="{FF2B5EF4-FFF2-40B4-BE49-F238E27FC236}">
                <a16:creationId xmlns:a16="http://schemas.microsoft.com/office/drawing/2014/main" xmlns="" id="{E1F893E1-DB10-4255-7F84-12C1DCC96134}"/>
              </a:ext>
            </a:extLst>
          </p:cNvPr>
          <p:cNvSpPr/>
          <p:nvPr/>
        </p:nvSpPr>
        <p:spPr>
          <a:xfrm rot="10800000">
            <a:off x="8411283" y="822872"/>
            <a:ext cx="787791" cy="323556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1" name="object 45">
            <a:extLst>
              <a:ext uri="{FF2B5EF4-FFF2-40B4-BE49-F238E27FC236}">
                <a16:creationId xmlns:a16="http://schemas.microsoft.com/office/drawing/2014/main" xmlns="" id="{803F2F77-E1D0-0266-B2EF-B3551AD3DF5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2120" y="2698889"/>
            <a:ext cx="321564" cy="321563"/>
          </a:xfrm>
          <a:prstGeom prst="rect">
            <a:avLst/>
          </a:prstGeom>
        </p:spPr>
      </p:pic>
      <p:grpSp>
        <p:nvGrpSpPr>
          <p:cNvPr id="5" name="Grup 4">
            <a:extLst>
              <a:ext uri="{FF2B5EF4-FFF2-40B4-BE49-F238E27FC236}">
                <a16:creationId xmlns:a16="http://schemas.microsoft.com/office/drawing/2014/main" xmlns="" id="{5C44CE48-4F7F-E251-F3BF-1345329766F1}"/>
              </a:ext>
            </a:extLst>
          </p:cNvPr>
          <p:cNvGrpSpPr/>
          <p:nvPr/>
        </p:nvGrpSpPr>
        <p:grpSpPr>
          <a:xfrm>
            <a:off x="112989" y="1416853"/>
            <a:ext cx="11966021" cy="5224197"/>
            <a:chOff x="-126613" y="1633803"/>
            <a:chExt cx="11966021" cy="5224197"/>
          </a:xfrm>
        </p:grpSpPr>
        <p:grpSp>
          <p:nvGrpSpPr>
            <p:cNvPr id="6" name="object 3">
              <a:extLst>
                <a:ext uri="{FF2B5EF4-FFF2-40B4-BE49-F238E27FC236}">
                  <a16:creationId xmlns:a16="http://schemas.microsoft.com/office/drawing/2014/main" xmlns="" id="{BC42C1BD-C796-28D5-33D9-9D32A6BEDF89}"/>
                </a:ext>
              </a:extLst>
            </p:cNvPr>
            <p:cNvGrpSpPr/>
            <p:nvPr/>
          </p:nvGrpSpPr>
          <p:grpSpPr>
            <a:xfrm>
              <a:off x="-126613" y="1633803"/>
              <a:ext cx="4414647" cy="5224197"/>
              <a:chOff x="981455" y="1868474"/>
              <a:chExt cx="3461385" cy="4447540"/>
            </a:xfrm>
          </p:grpSpPr>
          <p:pic>
            <p:nvPicPr>
              <p:cNvPr id="26" name="object 4">
                <a:extLst>
                  <a:ext uri="{FF2B5EF4-FFF2-40B4-BE49-F238E27FC236}">
                    <a16:creationId xmlns:a16="http://schemas.microsoft.com/office/drawing/2014/main" xmlns="" id="{E4673D9D-8801-6126-B9E5-7CEFCA73729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81455" y="1868474"/>
                <a:ext cx="3461004" cy="4447032"/>
              </a:xfrm>
              <a:prstGeom prst="rect">
                <a:avLst/>
              </a:prstGeom>
            </p:spPr>
          </p:pic>
          <p:sp>
            <p:nvSpPr>
              <p:cNvPr id="27" name="object 5">
                <a:extLst>
                  <a:ext uri="{FF2B5EF4-FFF2-40B4-BE49-F238E27FC236}">
                    <a16:creationId xmlns:a16="http://schemas.microsoft.com/office/drawing/2014/main" xmlns="" id="{ED1AA217-D548-FB84-30E9-5B6C64B68226}"/>
                  </a:ext>
                </a:extLst>
              </p:cNvPr>
              <p:cNvSpPr/>
              <p:nvPr/>
            </p:nvSpPr>
            <p:spPr>
              <a:xfrm>
                <a:off x="1313687" y="2010155"/>
                <a:ext cx="2819400" cy="3805554"/>
              </a:xfrm>
              <a:custGeom>
                <a:avLst/>
                <a:gdLst/>
                <a:ahLst/>
                <a:cxnLst/>
                <a:rect l="l" t="t" r="r" b="b"/>
                <a:pathLst>
                  <a:path w="2819400" h="3805554">
                    <a:moveTo>
                      <a:pt x="2819400" y="0"/>
                    </a:moveTo>
                    <a:lnTo>
                      <a:pt x="0" y="0"/>
                    </a:lnTo>
                    <a:lnTo>
                      <a:pt x="0" y="3805428"/>
                    </a:lnTo>
                    <a:lnTo>
                      <a:pt x="2819400" y="3805428"/>
                    </a:lnTo>
                    <a:lnTo>
                      <a:pt x="2819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xmlns="" id="{B7BDEE0F-BA5A-219E-0CE1-C648875210B4}"/>
                </a:ext>
              </a:extLst>
            </p:cNvPr>
            <p:cNvSpPr/>
            <p:nvPr/>
          </p:nvSpPr>
          <p:spPr>
            <a:xfrm>
              <a:off x="278233" y="1808401"/>
              <a:ext cx="3631827" cy="721360"/>
            </a:xfrm>
            <a:custGeom>
              <a:avLst/>
              <a:gdLst/>
              <a:ahLst/>
              <a:cxnLst/>
              <a:rect l="l" t="t" r="r" b="b"/>
              <a:pathLst>
                <a:path w="2819400" h="784860">
                  <a:moveTo>
                    <a:pt x="2819400" y="0"/>
                  </a:moveTo>
                  <a:lnTo>
                    <a:pt x="0" y="0"/>
                  </a:lnTo>
                  <a:lnTo>
                    <a:pt x="0" y="505587"/>
                  </a:lnTo>
                  <a:lnTo>
                    <a:pt x="1409700" y="784860"/>
                  </a:lnTo>
                  <a:lnTo>
                    <a:pt x="2819400" y="505587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00ACC5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" name="Google Shape;650;p67">
              <a:extLst>
                <a:ext uri="{FF2B5EF4-FFF2-40B4-BE49-F238E27FC236}">
                  <a16:creationId xmlns:a16="http://schemas.microsoft.com/office/drawing/2014/main" xmlns="" id="{334CDCE1-3CA3-1135-259E-F735A59C1B3D}"/>
                </a:ext>
              </a:extLst>
            </p:cNvPr>
            <p:cNvSpPr txBox="1"/>
            <p:nvPr/>
          </p:nvSpPr>
          <p:spPr>
            <a:xfrm>
              <a:off x="538064" y="2638756"/>
              <a:ext cx="3371996" cy="3323946"/>
            </a:xfrm>
            <a:prstGeom prst="rect">
              <a:avLst/>
            </a:prstGeom>
            <a:noFill/>
            <a:ln w="5715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+mj-lt"/>
                <a:buAutoNum type="arabicPeriod"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Proje kapsamında 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aylık il koordinasyon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toplantıları düzenleyerek kendi ilindeki 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il millî eğitim müdürlüğü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ile 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esnaf ve sanatkârlar odaları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temsilcilerini davet eder.</a:t>
              </a:r>
              <a:endParaRPr lang="tr-TR" sz="1400" dirty="0"/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+mj-lt"/>
                <a:buAutoNum type="arabicPeriod"/>
              </a:pP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Ticaret odaları üye iş yerlerinde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projenin bilinirliğini sağlar ve 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projeye katılım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konusunda işletmeleri teşvik eder.</a:t>
              </a:r>
            </a:p>
          </p:txBody>
        </p:sp>
        <p:grpSp>
          <p:nvGrpSpPr>
            <p:cNvPr id="28" name="object 3">
              <a:extLst>
                <a:ext uri="{FF2B5EF4-FFF2-40B4-BE49-F238E27FC236}">
                  <a16:creationId xmlns:a16="http://schemas.microsoft.com/office/drawing/2014/main" xmlns="" id="{DF17B32E-18C8-1E0A-C434-FC0A62A18582}"/>
                </a:ext>
              </a:extLst>
            </p:cNvPr>
            <p:cNvGrpSpPr/>
            <p:nvPr/>
          </p:nvGrpSpPr>
          <p:grpSpPr>
            <a:xfrm>
              <a:off x="3627117" y="1673659"/>
              <a:ext cx="4414647" cy="5183744"/>
              <a:chOff x="981455" y="1868474"/>
              <a:chExt cx="3461385" cy="4447540"/>
            </a:xfrm>
          </p:grpSpPr>
          <p:pic>
            <p:nvPicPr>
              <p:cNvPr id="29" name="object 4">
                <a:extLst>
                  <a:ext uri="{FF2B5EF4-FFF2-40B4-BE49-F238E27FC236}">
                    <a16:creationId xmlns:a16="http://schemas.microsoft.com/office/drawing/2014/main" xmlns="" id="{236ACE7A-7F8B-62ED-8DC7-FCDB2F6D6C7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81455" y="1868474"/>
                <a:ext cx="3461004" cy="4447032"/>
              </a:xfrm>
              <a:prstGeom prst="rect">
                <a:avLst/>
              </a:prstGeom>
            </p:spPr>
          </p:pic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xmlns="" id="{77B76E6F-3A01-F132-0C12-ECA4DA2D43D1}"/>
                  </a:ext>
                </a:extLst>
              </p:cNvPr>
              <p:cNvSpPr/>
              <p:nvPr/>
            </p:nvSpPr>
            <p:spPr>
              <a:xfrm>
                <a:off x="1313687" y="2010155"/>
                <a:ext cx="2819400" cy="3805554"/>
              </a:xfrm>
              <a:custGeom>
                <a:avLst/>
                <a:gdLst/>
                <a:ahLst/>
                <a:cxnLst/>
                <a:rect l="l" t="t" r="r" b="b"/>
                <a:pathLst>
                  <a:path w="2819400" h="3805554">
                    <a:moveTo>
                      <a:pt x="2819400" y="0"/>
                    </a:moveTo>
                    <a:lnTo>
                      <a:pt x="0" y="0"/>
                    </a:lnTo>
                    <a:lnTo>
                      <a:pt x="0" y="3805428"/>
                    </a:lnTo>
                    <a:lnTo>
                      <a:pt x="2819400" y="3805428"/>
                    </a:lnTo>
                    <a:lnTo>
                      <a:pt x="2819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xmlns="" id="{58811099-609A-A438-60A8-7DACA7ECB71F}"/>
                </a:ext>
              </a:extLst>
            </p:cNvPr>
            <p:cNvSpPr/>
            <p:nvPr/>
          </p:nvSpPr>
          <p:spPr>
            <a:xfrm>
              <a:off x="4031963" y="1818440"/>
              <a:ext cx="3631827" cy="721360"/>
            </a:xfrm>
            <a:custGeom>
              <a:avLst/>
              <a:gdLst/>
              <a:ahLst/>
              <a:cxnLst/>
              <a:rect l="l" t="t" r="r" b="b"/>
              <a:pathLst>
                <a:path w="2819400" h="784860">
                  <a:moveTo>
                    <a:pt x="2819400" y="0"/>
                  </a:moveTo>
                  <a:lnTo>
                    <a:pt x="0" y="0"/>
                  </a:lnTo>
                  <a:lnTo>
                    <a:pt x="0" y="505587"/>
                  </a:lnTo>
                  <a:lnTo>
                    <a:pt x="1409700" y="784860"/>
                  </a:lnTo>
                  <a:lnTo>
                    <a:pt x="2819400" y="505587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00ACC5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41" name="object 3">
              <a:extLst>
                <a:ext uri="{FF2B5EF4-FFF2-40B4-BE49-F238E27FC236}">
                  <a16:creationId xmlns:a16="http://schemas.microsoft.com/office/drawing/2014/main" xmlns="" id="{62FB4975-0328-3339-5CC1-6C6C30669C62}"/>
                </a:ext>
              </a:extLst>
            </p:cNvPr>
            <p:cNvGrpSpPr/>
            <p:nvPr/>
          </p:nvGrpSpPr>
          <p:grpSpPr>
            <a:xfrm>
              <a:off x="7424761" y="1814338"/>
              <a:ext cx="4414647" cy="5042473"/>
              <a:chOff x="981455" y="1868474"/>
              <a:chExt cx="3461385" cy="4447540"/>
            </a:xfrm>
          </p:grpSpPr>
          <p:pic>
            <p:nvPicPr>
              <p:cNvPr id="642" name="object 4">
                <a:extLst>
                  <a:ext uri="{FF2B5EF4-FFF2-40B4-BE49-F238E27FC236}">
                    <a16:creationId xmlns:a16="http://schemas.microsoft.com/office/drawing/2014/main" xmlns="" id="{3AEE3593-911E-F106-44A3-AF992D8CDE2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81455" y="1868474"/>
                <a:ext cx="3461004" cy="4447032"/>
              </a:xfrm>
              <a:prstGeom prst="rect">
                <a:avLst/>
              </a:prstGeom>
            </p:spPr>
          </p:pic>
          <p:sp>
            <p:nvSpPr>
              <p:cNvPr id="643" name="object 5">
                <a:extLst>
                  <a:ext uri="{FF2B5EF4-FFF2-40B4-BE49-F238E27FC236}">
                    <a16:creationId xmlns:a16="http://schemas.microsoft.com/office/drawing/2014/main" xmlns="" id="{D4D6F3FE-C047-7A8C-7CBF-C8C91AEABCE4}"/>
                  </a:ext>
                </a:extLst>
              </p:cNvPr>
              <p:cNvSpPr/>
              <p:nvPr/>
            </p:nvSpPr>
            <p:spPr>
              <a:xfrm>
                <a:off x="1313687" y="2010155"/>
                <a:ext cx="2819400" cy="3805554"/>
              </a:xfrm>
              <a:custGeom>
                <a:avLst/>
                <a:gdLst/>
                <a:ahLst/>
                <a:cxnLst/>
                <a:rect l="l" t="t" r="r" b="b"/>
                <a:pathLst>
                  <a:path w="2819400" h="3805554">
                    <a:moveTo>
                      <a:pt x="2819400" y="0"/>
                    </a:moveTo>
                    <a:lnTo>
                      <a:pt x="0" y="0"/>
                    </a:lnTo>
                    <a:lnTo>
                      <a:pt x="0" y="3805428"/>
                    </a:lnTo>
                    <a:lnTo>
                      <a:pt x="2819400" y="3805428"/>
                    </a:lnTo>
                    <a:lnTo>
                      <a:pt x="2819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44" name="object 16">
              <a:extLst>
                <a:ext uri="{FF2B5EF4-FFF2-40B4-BE49-F238E27FC236}">
                  <a16:creationId xmlns:a16="http://schemas.microsoft.com/office/drawing/2014/main" xmlns="" id="{50B29817-C84F-318C-B07D-13DE1DA36901}"/>
                </a:ext>
              </a:extLst>
            </p:cNvPr>
            <p:cNvSpPr/>
            <p:nvPr/>
          </p:nvSpPr>
          <p:spPr>
            <a:xfrm>
              <a:off x="7816172" y="1832508"/>
              <a:ext cx="3631827" cy="721360"/>
            </a:xfrm>
            <a:custGeom>
              <a:avLst/>
              <a:gdLst/>
              <a:ahLst/>
              <a:cxnLst/>
              <a:rect l="l" t="t" r="r" b="b"/>
              <a:pathLst>
                <a:path w="2819400" h="784860">
                  <a:moveTo>
                    <a:pt x="2819400" y="0"/>
                  </a:moveTo>
                  <a:lnTo>
                    <a:pt x="0" y="0"/>
                  </a:lnTo>
                  <a:lnTo>
                    <a:pt x="0" y="505587"/>
                  </a:lnTo>
                  <a:lnTo>
                    <a:pt x="1409700" y="784860"/>
                  </a:lnTo>
                  <a:lnTo>
                    <a:pt x="2819400" y="505587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00ACC5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Google Shape;650;p67">
              <a:extLst>
                <a:ext uri="{FF2B5EF4-FFF2-40B4-BE49-F238E27FC236}">
                  <a16:creationId xmlns:a16="http://schemas.microsoft.com/office/drawing/2014/main" xmlns="" id="{5E2356DB-B5D2-1CAA-85BA-723B5D241AD2}"/>
                </a:ext>
              </a:extLst>
            </p:cNvPr>
            <p:cNvSpPr txBox="1"/>
            <p:nvPr/>
          </p:nvSpPr>
          <p:spPr>
            <a:xfrm>
              <a:off x="4270100" y="2950262"/>
              <a:ext cx="3347235" cy="2031285"/>
            </a:xfrm>
            <a:prstGeom prst="rect">
              <a:avLst/>
            </a:prstGeom>
            <a:noFill/>
            <a:ln w="5715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+mj-lt"/>
                <a:buAutoNum type="arabicPeriod" startAt="3"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Projeyle ilgili 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haber değeri taşıyan konularda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proje ekibinin görüşünü alarak 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iletişim çalışmaları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yürütür.</a:t>
              </a: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+mj-lt"/>
                <a:buAutoNum type="arabicPeriod" startAt="3"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Kurs yeri olmayan halk eğitimi merkezlerine 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mekân konusunda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destek olur.</a:t>
              </a:r>
              <a:endParaRPr lang="tr-T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7" name="Google Shape;650;p67">
              <a:extLst>
                <a:ext uri="{FF2B5EF4-FFF2-40B4-BE49-F238E27FC236}">
                  <a16:creationId xmlns:a16="http://schemas.microsoft.com/office/drawing/2014/main" xmlns="" id="{32091AF2-28A5-F23E-3824-6DBCBE20E84B}"/>
                </a:ext>
              </a:extLst>
            </p:cNvPr>
            <p:cNvSpPr txBox="1"/>
            <p:nvPr/>
          </p:nvSpPr>
          <p:spPr>
            <a:xfrm>
              <a:off x="7925774" y="2941213"/>
              <a:ext cx="3495819" cy="2677616"/>
            </a:xfrm>
            <a:prstGeom prst="rect">
              <a:avLst/>
            </a:prstGeom>
            <a:noFill/>
            <a:ln w="5715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+mj-lt"/>
                <a:buAutoNum type="arabicPeriod" startAt="5"/>
              </a:pP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Projenin görünürlüğüne katkıda bulunmak üzere proje materyallerinin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 uygun yerlere ulaştırılmasını sağlar.</a:t>
              </a:r>
              <a:endParaRPr lang="tr-TR" sz="1400" dirty="0"/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+mj-lt"/>
                <a:buAutoNum type="arabicPeriod" startAt="5"/>
              </a:pP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Belediyeler ile görüşmeler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sağlayarak proje eğitimlerinden faydalanan kursiyer sayısını artırır.</a:t>
              </a:r>
              <a:endParaRPr lang="tr-TR" sz="1400" dirty="0"/>
            </a:p>
            <a:p>
              <a:pPr marL="285750" indent="-285750">
                <a:lnSpc>
                  <a:spcPct val="150000"/>
                </a:lnSpc>
                <a:buSzPts val="1400"/>
                <a:buFont typeface="Arial" panose="020B0604020202020204" pitchFamily="34" charset="0"/>
                <a:buChar char="•"/>
              </a:pPr>
              <a:endParaRPr lang="tr-T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>
          <a:extLst>
            <a:ext uri="{FF2B5EF4-FFF2-40B4-BE49-F238E27FC236}">
              <a16:creationId xmlns:a16="http://schemas.microsoft.com/office/drawing/2014/main" xmlns="" id="{FE250CF5-35F6-95A5-6034-E9F22347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67">
            <a:extLst>
              <a:ext uri="{FF2B5EF4-FFF2-40B4-BE49-F238E27FC236}">
                <a16:creationId xmlns:a16="http://schemas.microsoft.com/office/drawing/2014/main" xmlns="" id="{21BF3ECA-1F1C-0016-3A17-80F33AA2AE3F}"/>
              </a:ext>
            </a:extLst>
          </p:cNvPr>
          <p:cNvSpPr/>
          <p:nvPr/>
        </p:nvSpPr>
        <p:spPr>
          <a:xfrm>
            <a:off x="8629935" y="2811763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6CF514D3-ABFB-D7CE-08E5-BD5623FCF546}"/>
              </a:ext>
            </a:extLst>
          </p:cNvPr>
          <p:cNvSpPr txBox="1">
            <a:spLocks/>
          </p:cNvSpPr>
          <p:nvPr/>
        </p:nvSpPr>
        <p:spPr>
          <a:xfrm>
            <a:off x="3425638" y="649741"/>
            <a:ext cx="603942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İl MEM Proje</a:t>
            </a:r>
            <a:r>
              <a:rPr kumimoji="0" lang="tr-TR" sz="2000" b="1" i="0" u="none" strike="noStrike" kern="0" cap="none" spc="0" normalizeH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Temsilcileri</a:t>
            </a:r>
            <a:r>
              <a:rPr lang="tr-TR" sz="2000" kern="0" dirty="0" err="1"/>
              <a:t>nin</a:t>
            </a:r>
            <a:r>
              <a:rPr lang="tr-TR" sz="2000" kern="0" dirty="0"/>
              <a:t> Projedeki Rolü</a:t>
            </a:r>
            <a:endParaRPr kumimoji="0" lang="tr-TR" sz="2000" b="1" i="0" u="none" strike="noStrike" kern="0" cap="none" spc="-10" normalizeH="0" baseline="0" noProof="0" dirty="0">
              <a:ln>
                <a:noFill/>
              </a:ln>
              <a:solidFill>
                <a:srgbClr val="00ACC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7" name="Google Shape;403;p8">
            <a:extLst>
              <a:ext uri="{FF2B5EF4-FFF2-40B4-BE49-F238E27FC236}">
                <a16:creationId xmlns:a16="http://schemas.microsoft.com/office/drawing/2014/main" xmlns="" id="{FDA4B256-240A-A10E-D021-91B6D088E7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2956" y="216950"/>
            <a:ext cx="681202" cy="4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Yarım Çerçeve 2">
            <a:extLst>
              <a:ext uri="{FF2B5EF4-FFF2-40B4-BE49-F238E27FC236}">
                <a16:creationId xmlns:a16="http://schemas.microsoft.com/office/drawing/2014/main" xmlns="" id="{CBF54CE2-274C-A234-A763-55C6D70999DD}"/>
              </a:ext>
            </a:extLst>
          </p:cNvPr>
          <p:cNvSpPr/>
          <p:nvPr/>
        </p:nvSpPr>
        <p:spPr>
          <a:xfrm>
            <a:off x="2958573" y="430917"/>
            <a:ext cx="787791" cy="323556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Yarım Çerçeve 3">
            <a:extLst>
              <a:ext uri="{FF2B5EF4-FFF2-40B4-BE49-F238E27FC236}">
                <a16:creationId xmlns:a16="http://schemas.microsoft.com/office/drawing/2014/main" xmlns="" id="{0E065496-857F-C1A0-37A5-596BB005839B}"/>
              </a:ext>
            </a:extLst>
          </p:cNvPr>
          <p:cNvSpPr/>
          <p:nvPr/>
        </p:nvSpPr>
        <p:spPr>
          <a:xfrm rot="10800000">
            <a:off x="8411283" y="812933"/>
            <a:ext cx="787791" cy="323556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1" name="object 45">
            <a:extLst>
              <a:ext uri="{FF2B5EF4-FFF2-40B4-BE49-F238E27FC236}">
                <a16:creationId xmlns:a16="http://schemas.microsoft.com/office/drawing/2014/main" xmlns="" id="{0810C734-C07E-0CAC-B649-9B4A658FD57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2120" y="2698889"/>
            <a:ext cx="321564" cy="321563"/>
          </a:xfrm>
          <a:prstGeom prst="rect">
            <a:avLst/>
          </a:prstGeom>
        </p:spPr>
      </p:pic>
      <p:grpSp>
        <p:nvGrpSpPr>
          <p:cNvPr id="5" name="Grup 4">
            <a:extLst>
              <a:ext uri="{FF2B5EF4-FFF2-40B4-BE49-F238E27FC236}">
                <a16:creationId xmlns:a16="http://schemas.microsoft.com/office/drawing/2014/main" xmlns="" id="{D1BAA67F-A207-F66A-BDC5-25BF3D4A2DAA}"/>
              </a:ext>
            </a:extLst>
          </p:cNvPr>
          <p:cNvGrpSpPr/>
          <p:nvPr/>
        </p:nvGrpSpPr>
        <p:grpSpPr>
          <a:xfrm>
            <a:off x="112989" y="1416853"/>
            <a:ext cx="11966021" cy="5224197"/>
            <a:chOff x="-126613" y="1663620"/>
            <a:chExt cx="11966021" cy="5224197"/>
          </a:xfrm>
        </p:grpSpPr>
        <p:grpSp>
          <p:nvGrpSpPr>
            <p:cNvPr id="6" name="object 3">
              <a:extLst>
                <a:ext uri="{FF2B5EF4-FFF2-40B4-BE49-F238E27FC236}">
                  <a16:creationId xmlns:a16="http://schemas.microsoft.com/office/drawing/2014/main" xmlns="" id="{919AB0F5-62DA-B15F-F2FC-0C53B8D4A817}"/>
                </a:ext>
              </a:extLst>
            </p:cNvPr>
            <p:cNvGrpSpPr/>
            <p:nvPr/>
          </p:nvGrpSpPr>
          <p:grpSpPr>
            <a:xfrm>
              <a:off x="-126613" y="1663620"/>
              <a:ext cx="4414647" cy="5224197"/>
              <a:chOff x="981455" y="1868474"/>
              <a:chExt cx="3461385" cy="4447540"/>
            </a:xfrm>
          </p:grpSpPr>
          <p:pic>
            <p:nvPicPr>
              <p:cNvPr id="26" name="object 4">
                <a:extLst>
                  <a:ext uri="{FF2B5EF4-FFF2-40B4-BE49-F238E27FC236}">
                    <a16:creationId xmlns:a16="http://schemas.microsoft.com/office/drawing/2014/main" xmlns="" id="{79BA401E-8157-1F8A-ED35-319A8788083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81455" y="1868474"/>
                <a:ext cx="3461004" cy="4447032"/>
              </a:xfrm>
              <a:prstGeom prst="rect">
                <a:avLst/>
              </a:prstGeom>
            </p:spPr>
          </p:pic>
          <p:sp>
            <p:nvSpPr>
              <p:cNvPr id="27" name="object 5">
                <a:extLst>
                  <a:ext uri="{FF2B5EF4-FFF2-40B4-BE49-F238E27FC236}">
                    <a16:creationId xmlns:a16="http://schemas.microsoft.com/office/drawing/2014/main" xmlns="" id="{1746AE2C-3D02-9AD0-6ED4-970C0010F209}"/>
                  </a:ext>
                </a:extLst>
              </p:cNvPr>
              <p:cNvSpPr/>
              <p:nvPr/>
            </p:nvSpPr>
            <p:spPr>
              <a:xfrm>
                <a:off x="1313687" y="2010155"/>
                <a:ext cx="2819400" cy="3805554"/>
              </a:xfrm>
              <a:custGeom>
                <a:avLst/>
                <a:gdLst/>
                <a:ahLst/>
                <a:cxnLst/>
                <a:rect l="l" t="t" r="r" b="b"/>
                <a:pathLst>
                  <a:path w="2819400" h="3805554">
                    <a:moveTo>
                      <a:pt x="2819400" y="0"/>
                    </a:moveTo>
                    <a:lnTo>
                      <a:pt x="0" y="0"/>
                    </a:lnTo>
                    <a:lnTo>
                      <a:pt x="0" y="3805428"/>
                    </a:lnTo>
                    <a:lnTo>
                      <a:pt x="2819400" y="3805428"/>
                    </a:lnTo>
                    <a:lnTo>
                      <a:pt x="2819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xmlns="" id="{E98D264B-2C2E-8F9B-3811-09497345603F}"/>
                </a:ext>
              </a:extLst>
            </p:cNvPr>
            <p:cNvSpPr/>
            <p:nvPr/>
          </p:nvSpPr>
          <p:spPr>
            <a:xfrm>
              <a:off x="297115" y="1830042"/>
              <a:ext cx="3631827" cy="721360"/>
            </a:xfrm>
            <a:custGeom>
              <a:avLst/>
              <a:gdLst/>
              <a:ahLst/>
              <a:cxnLst/>
              <a:rect l="l" t="t" r="r" b="b"/>
              <a:pathLst>
                <a:path w="2819400" h="784860">
                  <a:moveTo>
                    <a:pt x="2819400" y="0"/>
                  </a:moveTo>
                  <a:lnTo>
                    <a:pt x="0" y="0"/>
                  </a:lnTo>
                  <a:lnTo>
                    <a:pt x="0" y="505587"/>
                  </a:lnTo>
                  <a:lnTo>
                    <a:pt x="1409700" y="784860"/>
                  </a:lnTo>
                  <a:lnTo>
                    <a:pt x="2819400" y="505587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00ACC5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" name="Google Shape;650;p67">
              <a:extLst>
                <a:ext uri="{FF2B5EF4-FFF2-40B4-BE49-F238E27FC236}">
                  <a16:creationId xmlns:a16="http://schemas.microsoft.com/office/drawing/2014/main" xmlns="" id="{67830313-3647-F765-EE1C-903EC733F04F}"/>
                </a:ext>
              </a:extLst>
            </p:cNvPr>
            <p:cNvSpPr txBox="1"/>
            <p:nvPr/>
          </p:nvSpPr>
          <p:spPr>
            <a:xfrm>
              <a:off x="358616" y="2787016"/>
              <a:ext cx="3490445" cy="2677616"/>
            </a:xfrm>
            <a:prstGeom prst="rect">
              <a:avLst/>
            </a:prstGeom>
            <a:noFill/>
            <a:ln w="5715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+mj-lt"/>
                <a:buAutoNum type="arabicPeriod"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Proje kapsamında yapılacak 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bütün faaliyetler ve kurslarla ilgili her türlü iş ve işlemlerin mevzuata göre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yürütülmesini sağlar.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+mj-lt"/>
                <a:buAutoNum type="arabicPeriod"/>
              </a:pP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Bakanlık tarafından 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kurs açılması uygun görülmüş olan halk eğitimi merkezleri arasında koordinasyonu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sağlar</a:t>
              </a:r>
              <a:r>
                <a:rPr lang="tr-TR" sz="1400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  <a:endParaRPr sz="1600" dirty="0"/>
            </a:p>
          </p:txBody>
        </p:sp>
        <p:grpSp>
          <p:nvGrpSpPr>
            <p:cNvPr id="28" name="object 3">
              <a:extLst>
                <a:ext uri="{FF2B5EF4-FFF2-40B4-BE49-F238E27FC236}">
                  <a16:creationId xmlns:a16="http://schemas.microsoft.com/office/drawing/2014/main" xmlns="" id="{268C80A4-476D-7BE3-9962-22A1DE3BD656}"/>
                </a:ext>
              </a:extLst>
            </p:cNvPr>
            <p:cNvGrpSpPr/>
            <p:nvPr/>
          </p:nvGrpSpPr>
          <p:grpSpPr>
            <a:xfrm>
              <a:off x="3627117" y="1673659"/>
              <a:ext cx="4414647" cy="5183744"/>
              <a:chOff x="981455" y="1868474"/>
              <a:chExt cx="3461385" cy="4447540"/>
            </a:xfrm>
          </p:grpSpPr>
          <p:pic>
            <p:nvPicPr>
              <p:cNvPr id="29" name="object 4">
                <a:extLst>
                  <a:ext uri="{FF2B5EF4-FFF2-40B4-BE49-F238E27FC236}">
                    <a16:creationId xmlns:a16="http://schemas.microsoft.com/office/drawing/2014/main" xmlns="" id="{831200B1-E082-90F5-CEE9-F5F17FA0759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81455" y="1868474"/>
                <a:ext cx="3461004" cy="4447032"/>
              </a:xfrm>
              <a:prstGeom prst="rect">
                <a:avLst/>
              </a:prstGeom>
            </p:spPr>
          </p:pic>
          <p:sp>
            <p:nvSpPr>
              <p:cNvPr id="30" name="object 5">
                <a:extLst>
                  <a:ext uri="{FF2B5EF4-FFF2-40B4-BE49-F238E27FC236}">
                    <a16:creationId xmlns:a16="http://schemas.microsoft.com/office/drawing/2014/main" xmlns="" id="{3932D4BB-0ABB-1579-64AA-DEFB0ECEDA6A}"/>
                  </a:ext>
                </a:extLst>
              </p:cNvPr>
              <p:cNvSpPr/>
              <p:nvPr/>
            </p:nvSpPr>
            <p:spPr>
              <a:xfrm>
                <a:off x="1313687" y="2010155"/>
                <a:ext cx="2819400" cy="3805554"/>
              </a:xfrm>
              <a:custGeom>
                <a:avLst/>
                <a:gdLst/>
                <a:ahLst/>
                <a:cxnLst/>
                <a:rect l="l" t="t" r="r" b="b"/>
                <a:pathLst>
                  <a:path w="2819400" h="3805554">
                    <a:moveTo>
                      <a:pt x="2819400" y="0"/>
                    </a:moveTo>
                    <a:lnTo>
                      <a:pt x="0" y="0"/>
                    </a:lnTo>
                    <a:lnTo>
                      <a:pt x="0" y="3805428"/>
                    </a:lnTo>
                    <a:lnTo>
                      <a:pt x="2819400" y="3805428"/>
                    </a:lnTo>
                    <a:lnTo>
                      <a:pt x="2819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xmlns="" id="{2B283519-908A-3EA8-BC78-F2D62C52688F}"/>
                </a:ext>
              </a:extLst>
            </p:cNvPr>
            <p:cNvSpPr/>
            <p:nvPr/>
          </p:nvSpPr>
          <p:spPr>
            <a:xfrm>
              <a:off x="4031963" y="1818440"/>
              <a:ext cx="3631827" cy="721360"/>
            </a:xfrm>
            <a:custGeom>
              <a:avLst/>
              <a:gdLst/>
              <a:ahLst/>
              <a:cxnLst/>
              <a:rect l="l" t="t" r="r" b="b"/>
              <a:pathLst>
                <a:path w="2819400" h="784860">
                  <a:moveTo>
                    <a:pt x="2819400" y="0"/>
                  </a:moveTo>
                  <a:lnTo>
                    <a:pt x="0" y="0"/>
                  </a:lnTo>
                  <a:lnTo>
                    <a:pt x="0" y="505587"/>
                  </a:lnTo>
                  <a:lnTo>
                    <a:pt x="1409700" y="784860"/>
                  </a:lnTo>
                  <a:lnTo>
                    <a:pt x="2819400" y="505587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00ACC5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41" name="object 3">
              <a:extLst>
                <a:ext uri="{FF2B5EF4-FFF2-40B4-BE49-F238E27FC236}">
                  <a16:creationId xmlns:a16="http://schemas.microsoft.com/office/drawing/2014/main" xmlns="" id="{1C109013-EFF2-66D8-61AE-570B4BE06301}"/>
                </a:ext>
              </a:extLst>
            </p:cNvPr>
            <p:cNvGrpSpPr/>
            <p:nvPr/>
          </p:nvGrpSpPr>
          <p:grpSpPr>
            <a:xfrm>
              <a:off x="7424761" y="1814338"/>
              <a:ext cx="4414647" cy="5042473"/>
              <a:chOff x="981455" y="1868474"/>
              <a:chExt cx="3461385" cy="4447540"/>
            </a:xfrm>
          </p:grpSpPr>
          <p:pic>
            <p:nvPicPr>
              <p:cNvPr id="642" name="object 4">
                <a:extLst>
                  <a:ext uri="{FF2B5EF4-FFF2-40B4-BE49-F238E27FC236}">
                    <a16:creationId xmlns:a16="http://schemas.microsoft.com/office/drawing/2014/main" xmlns="" id="{B6224863-3AD8-0977-95F1-CD0A5604EC6B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81455" y="1868474"/>
                <a:ext cx="3461004" cy="4447032"/>
              </a:xfrm>
              <a:prstGeom prst="rect">
                <a:avLst/>
              </a:prstGeom>
            </p:spPr>
          </p:pic>
          <p:sp>
            <p:nvSpPr>
              <p:cNvPr id="643" name="object 5">
                <a:extLst>
                  <a:ext uri="{FF2B5EF4-FFF2-40B4-BE49-F238E27FC236}">
                    <a16:creationId xmlns:a16="http://schemas.microsoft.com/office/drawing/2014/main" xmlns="" id="{3C8EEF49-D535-CDE2-D6CB-6FC5FB8D1763}"/>
                  </a:ext>
                </a:extLst>
              </p:cNvPr>
              <p:cNvSpPr/>
              <p:nvPr/>
            </p:nvSpPr>
            <p:spPr>
              <a:xfrm>
                <a:off x="1313687" y="2010155"/>
                <a:ext cx="2819400" cy="3805554"/>
              </a:xfrm>
              <a:custGeom>
                <a:avLst/>
                <a:gdLst/>
                <a:ahLst/>
                <a:cxnLst/>
                <a:rect l="l" t="t" r="r" b="b"/>
                <a:pathLst>
                  <a:path w="2819400" h="3805554">
                    <a:moveTo>
                      <a:pt x="2819400" y="0"/>
                    </a:moveTo>
                    <a:lnTo>
                      <a:pt x="0" y="0"/>
                    </a:lnTo>
                    <a:lnTo>
                      <a:pt x="0" y="3805428"/>
                    </a:lnTo>
                    <a:lnTo>
                      <a:pt x="2819400" y="3805428"/>
                    </a:lnTo>
                    <a:lnTo>
                      <a:pt x="2819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44" name="object 16">
              <a:extLst>
                <a:ext uri="{FF2B5EF4-FFF2-40B4-BE49-F238E27FC236}">
                  <a16:creationId xmlns:a16="http://schemas.microsoft.com/office/drawing/2014/main" xmlns="" id="{331A61B5-7EBC-05CD-9327-8651905BBD03}"/>
                </a:ext>
              </a:extLst>
            </p:cNvPr>
            <p:cNvSpPr/>
            <p:nvPr/>
          </p:nvSpPr>
          <p:spPr>
            <a:xfrm>
              <a:off x="7816172" y="1832508"/>
              <a:ext cx="3631827" cy="721360"/>
            </a:xfrm>
            <a:custGeom>
              <a:avLst/>
              <a:gdLst/>
              <a:ahLst/>
              <a:cxnLst/>
              <a:rect l="l" t="t" r="r" b="b"/>
              <a:pathLst>
                <a:path w="2819400" h="784860">
                  <a:moveTo>
                    <a:pt x="2819400" y="0"/>
                  </a:moveTo>
                  <a:lnTo>
                    <a:pt x="0" y="0"/>
                  </a:lnTo>
                  <a:lnTo>
                    <a:pt x="0" y="505587"/>
                  </a:lnTo>
                  <a:lnTo>
                    <a:pt x="1409700" y="784860"/>
                  </a:lnTo>
                  <a:lnTo>
                    <a:pt x="2819400" y="505587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00ACC5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Google Shape;650;p67">
              <a:extLst>
                <a:ext uri="{FF2B5EF4-FFF2-40B4-BE49-F238E27FC236}">
                  <a16:creationId xmlns:a16="http://schemas.microsoft.com/office/drawing/2014/main" xmlns="" id="{47384E13-C6BA-23D6-D530-AC32322B44E4}"/>
                </a:ext>
              </a:extLst>
            </p:cNvPr>
            <p:cNvSpPr txBox="1"/>
            <p:nvPr/>
          </p:nvSpPr>
          <p:spPr>
            <a:xfrm>
              <a:off x="4182537" y="2793468"/>
              <a:ext cx="3373512" cy="2677616"/>
            </a:xfrm>
            <a:prstGeom prst="rect">
              <a:avLst/>
            </a:prstGeom>
            <a:noFill/>
            <a:ln w="5715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indent="-342900">
                <a:lnSpc>
                  <a:spcPct val="150000"/>
                </a:lnSpc>
                <a:buSzPts val="1400"/>
                <a:buFont typeface="+mj-lt"/>
                <a:buAutoNum type="arabicPeriod" startAt="3"/>
              </a:pP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Bakanlık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proje ekibinin belirleyeceği t</a:t>
              </a:r>
              <a:r>
                <a:rPr lang="tr-TR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oplantılara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katılır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ve 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haftalık, aylık ve yıllık verilerle </a:t>
              </a:r>
              <a:r>
                <a:rPr lang="tr-TR" sz="1400" b="0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ilgili istenen bilgileri aktarır</a:t>
              </a:r>
              <a:r>
                <a:rPr lang="tr-TR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342900" indent="-342900">
                <a:lnSpc>
                  <a:spcPct val="150000"/>
                </a:lnSpc>
                <a:buSzPts val="1400"/>
                <a:buFont typeface="+mj-lt"/>
                <a:buAutoNum type="arabicPeriod" startAt="3"/>
              </a:pPr>
              <a:r>
                <a:rPr lang="tr-TR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 kapsamında </a:t>
              </a:r>
              <a:r>
                <a:rPr lang="tr-TR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kurs faaliyetlerinin ilerleyişini il bazında denetler</a:t>
              </a:r>
              <a:r>
                <a:rPr lang="tr-TR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ve </a:t>
              </a:r>
              <a:r>
                <a:rPr lang="tr-TR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ayda bir kez proje ekibi ile paylaşır</a:t>
              </a:r>
              <a:r>
                <a:rPr lang="tr-TR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tr-T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7" name="Google Shape;650;p67">
              <a:extLst>
                <a:ext uri="{FF2B5EF4-FFF2-40B4-BE49-F238E27FC236}">
                  <a16:creationId xmlns:a16="http://schemas.microsoft.com/office/drawing/2014/main" xmlns="" id="{91065E3A-CE2D-A45F-8A38-91EB53204652}"/>
                </a:ext>
              </a:extLst>
            </p:cNvPr>
            <p:cNvSpPr txBox="1"/>
            <p:nvPr/>
          </p:nvSpPr>
          <p:spPr>
            <a:xfrm>
              <a:off x="7898509" y="2593724"/>
              <a:ext cx="3495819" cy="3970277"/>
            </a:xfrm>
            <a:prstGeom prst="rect">
              <a:avLst/>
            </a:prstGeom>
            <a:noFill/>
            <a:ln w="5715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indent="-342900">
                <a:lnSpc>
                  <a:spcPct val="150000"/>
                </a:lnSpc>
                <a:buSzPts val="1400"/>
                <a:buFont typeface="+mj-lt"/>
                <a:buAutoNum type="arabicPeriod" startAt="5"/>
              </a:pPr>
              <a:r>
                <a:rPr lang="tr-TR" sz="1400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Kurum müdürleri ve eğitmenleri proje kapsamında motive eder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kursiyer katılımını artırmak </a:t>
              </a:r>
              <a:r>
                <a:rPr lang="tr-TR" sz="1400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konusunda</a:t>
              </a:r>
              <a:r>
                <a:rPr lang="tr-TR" sz="1400" b="1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tr-TR" sz="1400" i="0" u="none" strike="noStrike" cap="none" dirty="0">
                  <a:solidFill>
                    <a:srgbClr val="3F3F3F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destek olur.</a:t>
              </a:r>
              <a:endParaRPr lang="tr-TR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buSzPts val="1400"/>
                <a:buFont typeface="+mj-lt"/>
                <a:buAutoNum type="arabicPeriod" startAt="5"/>
              </a:pPr>
              <a:r>
                <a:rPr lang="tr-TR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Diğer kamu kuruluşları </a:t>
              </a:r>
              <a:r>
                <a:rPr lang="tr-TR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ile görüşmeler sağlayarak proje eğitimlerinden faydalanan kursiyer sayısını artırır.</a:t>
              </a:r>
            </a:p>
            <a:p>
              <a:pPr marL="342900" indent="-342900">
                <a:lnSpc>
                  <a:spcPct val="150000"/>
                </a:lnSpc>
                <a:buSzPts val="1400"/>
                <a:buFont typeface="+mj-lt"/>
                <a:buAutoNum type="arabicPeriod" startAt="5"/>
              </a:pPr>
              <a:r>
                <a:rPr lang="tr-TR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İl Kadın Girişimciler Kurulu temsilcisinin düzenleyeceği </a:t>
              </a:r>
              <a:r>
                <a:rPr lang="tr-TR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koordinasyon toplantılarına </a:t>
              </a:r>
              <a:r>
                <a:rPr lang="tr-TR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katılır.</a:t>
              </a:r>
            </a:p>
            <a:p>
              <a:pPr marL="285750" indent="-285750">
                <a:lnSpc>
                  <a:spcPct val="150000"/>
                </a:lnSpc>
                <a:buSzPts val="1400"/>
                <a:buFont typeface="Arial" panose="020B0604020202020204" pitchFamily="34" charset="0"/>
                <a:buChar char="•"/>
              </a:pPr>
              <a:endParaRPr lang="tr-T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29"/>
          <p:cNvPicPr preferRelativeResize="0"/>
          <p:nvPr/>
        </p:nvPicPr>
        <p:blipFill rotWithShape="1">
          <a:blip r:embed="rId3">
            <a:alphaModFix amt="35000"/>
          </a:blip>
          <a:srcRect l="1139" t="1347" r="1462" b="143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29"/>
          <p:cNvSpPr txBox="1"/>
          <p:nvPr/>
        </p:nvSpPr>
        <p:spPr>
          <a:xfrm>
            <a:off x="4071563" y="3167410"/>
            <a:ext cx="36392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TEŞEKKÜR EDERİZ.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0" name="Google Shape;98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051" y="635836"/>
            <a:ext cx="1477898" cy="904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1" name="Google Shape;981;p29"/>
          <p:cNvGrpSpPr/>
          <p:nvPr/>
        </p:nvGrpSpPr>
        <p:grpSpPr>
          <a:xfrm>
            <a:off x="2671329" y="5597236"/>
            <a:ext cx="7367332" cy="870935"/>
            <a:chOff x="2623631" y="5244830"/>
            <a:chExt cx="7181850" cy="849008"/>
          </a:xfrm>
        </p:grpSpPr>
        <p:grpSp>
          <p:nvGrpSpPr>
            <p:cNvPr id="982" name="Google Shape;982;p29"/>
            <p:cNvGrpSpPr/>
            <p:nvPr/>
          </p:nvGrpSpPr>
          <p:grpSpPr>
            <a:xfrm>
              <a:off x="3988611" y="5244830"/>
              <a:ext cx="4214778" cy="849008"/>
              <a:chOff x="3256065" y="5244830"/>
              <a:chExt cx="4214778" cy="849008"/>
            </a:xfrm>
          </p:grpSpPr>
          <p:pic>
            <p:nvPicPr>
              <p:cNvPr id="983" name="Google Shape;983;p2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256065" y="5244830"/>
                <a:ext cx="849008" cy="84900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4" name="Google Shape;984;p2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423384" y="5274097"/>
                <a:ext cx="3047459" cy="5799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85" name="Google Shape;985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415608" y="5450345"/>
              <a:ext cx="1389873" cy="429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6" name="Google Shape;986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623631" y="5262663"/>
              <a:ext cx="829687" cy="8296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 48">
            <a:extLst>
              <a:ext uri="{FF2B5EF4-FFF2-40B4-BE49-F238E27FC236}">
                <a16:creationId xmlns:a16="http://schemas.microsoft.com/office/drawing/2014/main" xmlns="" id="{DFB01789-A1C6-16E0-CF52-87FCEAECE044}"/>
              </a:ext>
            </a:extLst>
          </p:cNvPr>
          <p:cNvGrpSpPr/>
          <p:nvPr/>
        </p:nvGrpSpPr>
        <p:grpSpPr>
          <a:xfrm>
            <a:off x="1026414" y="2154312"/>
            <a:ext cx="10139172" cy="4447540"/>
            <a:chOff x="990600" y="2009532"/>
            <a:chExt cx="10139172" cy="4447540"/>
          </a:xfrm>
        </p:grpSpPr>
        <p:grpSp>
          <p:nvGrpSpPr>
            <p:cNvPr id="3" name="object 3"/>
            <p:cNvGrpSpPr/>
            <p:nvPr/>
          </p:nvGrpSpPr>
          <p:grpSpPr>
            <a:xfrm>
              <a:off x="990600" y="2009532"/>
              <a:ext cx="3461385" cy="4447540"/>
              <a:chOff x="981455" y="1868474"/>
              <a:chExt cx="3461385" cy="4447540"/>
            </a:xfrm>
          </p:grpSpPr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81455" y="1868474"/>
                <a:ext cx="3461004" cy="4447032"/>
              </a:xfrm>
              <a:prstGeom prst="rect">
                <a:avLst/>
              </a:prstGeom>
            </p:spPr>
          </p:pic>
          <p:sp>
            <p:nvSpPr>
              <p:cNvPr id="5" name="object 5"/>
              <p:cNvSpPr/>
              <p:nvPr/>
            </p:nvSpPr>
            <p:spPr>
              <a:xfrm>
                <a:off x="1313687" y="2010155"/>
                <a:ext cx="2819400" cy="3805554"/>
              </a:xfrm>
              <a:custGeom>
                <a:avLst/>
                <a:gdLst/>
                <a:ahLst/>
                <a:cxnLst/>
                <a:rect l="l" t="t" r="r" b="b"/>
                <a:pathLst>
                  <a:path w="2819400" h="3805554">
                    <a:moveTo>
                      <a:pt x="2819400" y="0"/>
                    </a:moveTo>
                    <a:lnTo>
                      <a:pt x="0" y="0"/>
                    </a:lnTo>
                    <a:lnTo>
                      <a:pt x="0" y="3805428"/>
                    </a:lnTo>
                    <a:lnTo>
                      <a:pt x="2819400" y="3805428"/>
                    </a:lnTo>
                    <a:lnTo>
                      <a:pt x="2819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1503828" y="3149461"/>
              <a:ext cx="2462974" cy="238334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Ülkemizin</a:t>
              </a:r>
              <a:r>
                <a:rPr kumimoji="0" sz="1400" b="0" i="0" u="none" strike="noStrike" kern="0" cap="none" spc="30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de</a:t>
              </a:r>
              <a:r>
                <a:rPr kumimoji="0" sz="1400" b="0" i="0" u="none" strike="noStrike" kern="0" cap="none" spc="32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imza</a:t>
              </a:r>
              <a:r>
                <a:rPr kumimoji="0" sz="1400" b="0" i="0" u="none" strike="noStrike" kern="0" cap="none" spc="3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attığ</a:t>
              </a:r>
              <a:r>
                <a:rPr kumimoji="0" lang="tr-T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ı</a:t>
              </a:r>
              <a:r>
                <a:rPr kumimoji="0" sz="1400" b="0" i="0" u="none" strike="noStrike" kern="0" cap="none" spc="3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tr-TR" sz="1400" b="0" i="0" u="none" strike="noStrike" kern="0" cap="none" spc="-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birçok ulusal ve uluslararası yasal metinlerde ve sözleşmelerde toplum sağlığını korumak ve geliştirmek, yaşam kalitesini yükseltmek, temizlik ve hijyen konusunda yeterli eğitim almış sağlıklı nesiller yetiştirmek; kamu kurum ve kuruluşlarının temel görev ve sorumlulukları arasındadır.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13687" y="2154312"/>
              <a:ext cx="2819400" cy="784860"/>
            </a:xfrm>
            <a:custGeom>
              <a:avLst/>
              <a:gdLst/>
              <a:ahLst/>
              <a:cxnLst/>
              <a:rect l="l" t="t" r="r" b="b"/>
              <a:pathLst>
                <a:path w="2819400" h="784860">
                  <a:moveTo>
                    <a:pt x="2819400" y="0"/>
                  </a:moveTo>
                  <a:lnTo>
                    <a:pt x="0" y="0"/>
                  </a:lnTo>
                  <a:lnTo>
                    <a:pt x="0" y="505587"/>
                  </a:lnTo>
                  <a:lnTo>
                    <a:pt x="1409700" y="784860"/>
                  </a:lnTo>
                  <a:lnTo>
                    <a:pt x="2819400" y="505587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00ACC5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1363" y="2541917"/>
              <a:ext cx="333756" cy="3337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8159" y="2009582"/>
              <a:ext cx="3462401" cy="444703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60391" y="2151264"/>
              <a:ext cx="2821305" cy="3805554"/>
            </a:xfrm>
            <a:custGeom>
              <a:avLst/>
              <a:gdLst/>
              <a:ahLst/>
              <a:cxnLst/>
              <a:rect l="l" t="t" r="r" b="b"/>
              <a:pathLst>
                <a:path w="2821304" h="3805554">
                  <a:moveTo>
                    <a:pt x="2820923" y="0"/>
                  </a:moveTo>
                  <a:lnTo>
                    <a:pt x="0" y="0"/>
                  </a:lnTo>
                  <a:lnTo>
                    <a:pt x="0" y="3805428"/>
                  </a:lnTo>
                  <a:lnTo>
                    <a:pt x="2820923" y="3805428"/>
                  </a:lnTo>
                  <a:lnTo>
                    <a:pt x="2820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648200" y="2151264"/>
              <a:ext cx="2832100" cy="784860"/>
            </a:xfrm>
            <a:custGeom>
              <a:avLst/>
              <a:gdLst/>
              <a:ahLst/>
              <a:cxnLst/>
              <a:rect l="l" t="t" r="r" b="b"/>
              <a:pathLst>
                <a:path w="2832100" h="784860">
                  <a:moveTo>
                    <a:pt x="2831592" y="0"/>
                  </a:moveTo>
                  <a:lnTo>
                    <a:pt x="0" y="0"/>
                  </a:lnTo>
                  <a:lnTo>
                    <a:pt x="0" y="505587"/>
                  </a:lnTo>
                  <a:lnTo>
                    <a:pt x="1415796" y="784859"/>
                  </a:lnTo>
                  <a:lnTo>
                    <a:pt x="2831592" y="505587"/>
                  </a:lnTo>
                  <a:lnTo>
                    <a:pt x="283159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5110353" y="3472627"/>
              <a:ext cx="1971294" cy="15215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0" i="0" u="none" strike="noStrike" kern="0" cap="none" spc="-10" normalizeH="0" baseline="0" noProof="0" dirty="0" err="1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Pandemiyle</a:t>
              </a:r>
              <a:r>
                <a:rPr kumimoji="0" lang="tr-TR" sz="1400" b="0" i="0" u="none" strike="noStrike" kern="0" cap="none" spc="-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geçirdiğimiz zor günler, mekân-insan ilişkisinin bulaşta ne kadar önemli olduğunu ve hijyenin her ortam için gerekliliğini bir kez daha ortaya koymuştur.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29" name="object 29"/>
            <p:cNvGrpSpPr/>
            <p:nvPr/>
          </p:nvGrpSpPr>
          <p:grpSpPr>
            <a:xfrm>
              <a:off x="5882640" y="2009582"/>
              <a:ext cx="5247132" cy="4447032"/>
              <a:chOff x="5882640" y="1865426"/>
              <a:chExt cx="5247132" cy="4447032"/>
            </a:xfrm>
          </p:grpSpPr>
          <p:pic>
            <p:nvPicPr>
              <p:cNvPr id="30" name="object 3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82640" y="2384044"/>
                <a:ext cx="348996" cy="347472"/>
              </a:xfrm>
              <a:prstGeom prst="rect">
                <a:avLst/>
              </a:prstGeom>
            </p:spPr>
          </p:pic>
          <p:pic>
            <p:nvPicPr>
              <p:cNvPr id="31" name="object 3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68768" y="1865426"/>
                <a:ext cx="3461004" cy="4447032"/>
              </a:xfrm>
              <a:prstGeom prst="rect">
                <a:avLst/>
              </a:prstGeom>
            </p:spPr>
          </p:pic>
          <p:sp>
            <p:nvSpPr>
              <p:cNvPr id="32" name="object 32"/>
              <p:cNvSpPr/>
              <p:nvPr/>
            </p:nvSpPr>
            <p:spPr>
              <a:xfrm>
                <a:off x="8001000" y="2007108"/>
                <a:ext cx="2819400" cy="3805554"/>
              </a:xfrm>
              <a:custGeom>
                <a:avLst/>
                <a:gdLst/>
                <a:ahLst/>
                <a:cxnLst/>
                <a:rect l="l" t="t" r="r" b="b"/>
                <a:pathLst>
                  <a:path w="2819400" h="3805554">
                    <a:moveTo>
                      <a:pt x="2819400" y="0"/>
                    </a:moveTo>
                    <a:lnTo>
                      <a:pt x="0" y="0"/>
                    </a:lnTo>
                    <a:lnTo>
                      <a:pt x="0" y="3805428"/>
                    </a:lnTo>
                    <a:lnTo>
                      <a:pt x="2819400" y="3805428"/>
                    </a:lnTo>
                    <a:lnTo>
                      <a:pt x="2819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7987284" y="2007108"/>
                <a:ext cx="2833370" cy="784860"/>
              </a:xfrm>
              <a:custGeom>
                <a:avLst/>
                <a:gdLst/>
                <a:ahLst/>
                <a:cxnLst/>
                <a:rect l="l" t="t" r="r" b="b"/>
                <a:pathLst>
                  <a:path w="2833370" h="784860">
                    <a:moveTo>
                      <a:pt x="2833116" y="0"/>
                    </a:moveTo>
                    <a:lnTo>
                      <a:pt x="0" y="0"/>
                    </a:lnTo>
                    <a:lnTo>
                      <a:pt x="0" y="505587"/>
                    </a:lnTo>
                    <a:lnTo>
                      <a:pt x="1416558" y="784859"/>
                    </a:lnTo>
                    <a:lnTo>
                      <a:pt x="2833116" y="505587"/>
                    </a:lnTo>
                    <a:lnTo>
                      <a:pt x="2833116" y="0"/>
                    </a:lnTo>
                    <a:close/>
                  </a:path>
                </a:pathLst>
              </a:custGeom>
              <a:solidFill>
                <a:srgbClr val="00ACC5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" name="object 35"/>
            <p:cNvSpPr txBox="1"/>
            <p:nvPr/>
          </p:nvSpPr>
          <p:spPr>
            <a:xfrm>
              <a:off x="8186673" y="3472627"/>
              <a:ext cx="2411603" cy="173701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434465" algn="l"/>
                  <a:tab pos="2481580" algn="l"/>
                </a:tabLst>
                <a:defRPr/>
              </a:pPr>
              <a:r>
                <a:rPr sz="1400" kern="0" spc="-25" dirty="0" err="1">
                  <a:solidFill>
                    <a:srgbClr val="3E3E3E"/>
                  </a:solidFill>
                  <a:latin typeface="Arial"/>
                  <a:cs typeface="Arial"/>
                </a:rPr>
                <a:t>Yiyecek-içecek</a:t>
              </a:r>
              <a:r>
                <a:rPr sz="1400" kern="0" spc="-25" dirty="0">
                  <a:solidFill>
                    <a:srgbClr val="3E3E3E"/>
                  </a:solidFill>
                  <a:latin typeface="Arial"/>
                  <a:cs typeface="Arial"/>
                </a:rPr>
                <a:t>,</a:t>
              </a:r>
              <a:r>
                <a:rPr lang="tr-TR" sz="1400" kern="0" spc="-25" dirty="0">
                  <a:solidFill>
                    <a:srgbClr val="3E3E3E"/>
                  </a:solidFill>
                  <a:latin typeface="Arial"/>
                  <a:cs typeface="Arial"/>
                </a:rPr>
                <a:t> </a:t>
              </a:r>
              <a:r>
                <a:rPr sz="1400" kern="0" spc="-25" dirty="0" err="1">
                  <a:solidFill>
                    <a:srgbClr val="3E3E3E"/>
                  </a:solidFill>
                  <a:latin typeface="Arial"/>
                  <a:cs typeface="Arial"/>
                </a:rPr>
                <a:t>konaklama</a:t>
              </a:r>
              <a:r>
                <a:rPr lang="tr-TR" sz="1400" kern="0" spc="-25" dirty="0">
                  <a:solidFill>
                    <a:srgbClr val="3E3E3E"/>
                  </a:solidFill>
                  <a:latin typeface="Arial"/>
                  <a:cs typeface="Arial"/>
                </a:rPr>
                <a:t> </a:t>
              </a:r>
              <a:r>
                <a:rPr sz="1400" kern="0" spc="-25" dirty="0" err="1">
                  <a:solidFill>
                    <a:srgbClr val="3E3E3E"/>
                  </a:solidFill>
                  <a:latin typeface="Arial"/>
                  <a:cs typeface="Arial"/>
                </a:rPr>
                <a:t>ve</a:t>
              </a:r>
              <a:r>
                <a:rPr lang="tr-TR" sz="1400" kern="0" spc="-25" dirty="0">
                  <a:solidFill>
                    <a:srgbClr val="3E3E3E"/>
                  </a:solidFill>
                  <a:latin typeface="Arial"/>
                  <a:cs typeface="Arial"/>
                </a:rPr>
                <a:t> ulaşım sektöründeki  işletmelerin sahipleri ve/veya çalışanlarına temizlik ve hijyen konularında eğitimler vermek ve işletmeyle birlikte çalışanlarının kapasitelerinin geliştirilmesi sağlamaktır</a:t>
              </a:r>
              <a:r>
                <a:rPr kumimoji="0" lang="tr-TR" sz="1400" b="0" i="0" u="none" strike="noStrike" kern="0" cap="none" spc="-2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. 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1612138" y="2265259"/>
              <a:ext cx="8859520" cy="25840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algn="ctr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512820" algn="l"/>
                  <a:tab pos="6751955" algn="l"/>
                </a:tabLst>
                <a:defRPr/>
              </a:pP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Projenin</a:t>
              </a:r>
              <a:r>
                <a:rPr kumimoji="0" sz="1600" b="1" i="0" u="none" strike="noStrike" kern="0" cap="none" spc="-5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Çıkış</a:t>
              </a:r>
              <a:r>
                <a:rPr kumimoji="0" sz="1600" b="1" i="0" u="none" strike="noStrike" kern="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600" b="1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Noktası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	Projenin</a:t>
              </a:r>
              <a:r>
                <a:rPr kumimoji="0" sz="1600" b="1" i="0" u="none" strike="noStrike" kern="0" cap="none" spc="-6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600" b="1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Gerekçesi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	Projenin</a:t>
              </a:r>
              <a:r>
                <a:rPr kumimoji="0" sz="1600" b="1" i="0" u="none" strike="noStrike" kern="0" cap="none" spc="-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Genel</a:t>
              </a:r>
              <a:r>
                <a:rPr kumimoji="0" sz="1600" b="1" i="0" u="none" strike="noStrike" kern="0" cap="none" spc="-4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600" b="1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Amacı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6306" y="2554109"/>
              <a:ext cx="321564" cy="321563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63356" y="178563"/>
            <a:ext cx="681227" cy="417576"/>
          </a:xfrm>
          <a:prstGeom prst="rect">
            <a:avLst/>
          </a:prstGeom>
        </p:spPr>
      </p:pic>
      <p:sp>
        <p:nvSpPr>
          <p:cNvPr id="51" name="object 2">
            <a:extLst>
              <a:ext uri="{FF2B5EF4-FFF2-40B4-BE49-F238E27FC236}">
                <a16:creationId xmlns:a16="http://schemas.microsoft.com/office/drawing/2014/main" xmlns="" id="{D24D5A17-219A-D46C-545B-B86222B29F3D}"/>
              </a:ext>
            </a:extLst>
          </p:cNvPr>
          <p:cNvSpPr txBox="1">
            <a:spLocks/>
          </p:cNvSpPr>
          <p:nvPr/>
        </p:nvSpPr>
        <p:spPr>
          <a:xfrm>
            <a:off x="826110" y="847619"/>
            <a:ext cx="10539780" cy="1013110"/>
          </a:xfrm>
          <a:prstGeom prst="rect">
            <a:avLst/>
          </a:prstGeom>
        </p:spPr>
        <p:txBody>
          <a:bodyPr vert="horz" wrap="square" lIns="0" tIns="402792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5715" marR="5080" lvl="0" indent="0" algn="ctr" defTabSz="914400" eaLnBrk="1" fontAlgn="auto" latinLnBrk="0" hangingPunct="1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İşimiz</a:t>
            </a:r>
            <a:r>
              <a:rPr kumimoji="0" lang="tr-TR" sz="1400" b="0" i="0" u="none" strike="noStrike" kern="0" cap="none" spc="-7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Temiz</a:t>
            </a:r>
            <a:r>
              <a:rPr kumimoji="0" lang="tr-TR" sz="1400" b="0" i="0" u="none" strike="noStrike" kern="0" cap="none" spc="-6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Projesi,</a:t>
            </a:r>
            <a:r>
              <a:rPr kumimoji="0" lang="tr-TR" sz="1400" b="0" i="0" u="none" strike="noStrike" kern="0" cap="none" spc="-7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Millî</a:t>
            </a:r>
            <a:r>
              <a:rPr kumimoji="0" lang="tr-TR" sz="1400" b="0" i="0" u="none" strike="noStrike" kern="0" cap="none" spc="-7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Eğitim</a:t>
            </a:r>
            <a:r>
              <a:rPr kumimoji="0" lang="tr-TR" sz="1400" b="0" i="0" u="none" strike="noStrike" kern="0" cap="none" spc="-7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Bakanlığı</a:t>
            </a:r>
            <a:r>
              <a:rPr kumimoji="0" lang="tr-TR" sz="1400" b="0" i="0" u="none" strike="noStrike" kern="0" cap="none" spc="-6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Hayat</a:t>
            </a:r>
            <a:r>
              <a:rPr kumimoji="0" lang="tr-TR" sz="1400" b="0" i="0" u="none" strike="noStrike" kern="0" cap="none" spc="-4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Boyu</a:t>
            </a:r>
            <a:r>
              <a:rPr kumimoji="0" lang="tr-TR" sz="1400" b="0" i="0" u="none" strike="noStrike" kern="0" cap="none" spc="-5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Öğrenme</a:t>
            </a:r>
            <a:r>
              <a:rPr kumimoji="0" lang="tr-TR" sz="1400" b="0" i="0" u="none" strike="noStrike" kern="0" cap="none" spc="-3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Genel</a:t>
            </a:r>
            <a:r>
              <a:rPr kumimoji="0" lang="tr-TR" sz="1400" b="0" i="0" u="none" strike="noStrike" kern="0" cap="none" spc="-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Müdürlüğü,</a:t>
            </a:r>
            <a:r>
              <a:rPr kumimoji="0" lang="tr-TR" sz="1400" b="0" i="0" u="none" strike="noStrike" kern="0" cap="none" spc="-5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Türkiye</a:t>
            </a:r>
            <a:r>
              <a:rPr kumimoji="0" lang="tr-TR" sz="1400" b="0" i="0" u="none" strike="noStrike" kern="0" cap="none" spc="-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Odalar</a:t>
            </a:r>
            <a:r>
              <a:rPr kumimoji="0" lang="tr-TR" sz="1400" b="0" i="0" u="none" strike="noStrike" kern="0" cap="none" spc="-5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</a:t>
            </a:r>
            <a:r>
              <a:rPr kumimoji="0" lang="tr-TR" sz="1400" b="0" i="0" u="none" strike="noStrike" kern="0" cap="none" spc="-5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Borsalar</a:t>
            </a:r>
            <a:r>
              <a:rPr kumimoji="0" lang="tr-TR" sz="1400" b="0" i="0" u="none" strike="noStrike" kern="0" cap="none" spc="-7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Birliği </a:t>
            </a:r>
            <a:br>
              <a:rPr kumimoji="0" lang="tr-TR" sz="1400" b="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Kadın</a:t>
            </a:r>
            <a:r>
              <a:rPr kumimoji="0" lang="tr-TR" sz="1400" b="0" i="0" u="none" strike="noStrike" kern="0" cap="none" spc="-3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Girişimciler</a:t>
            </a:r>
            <a:r>
              <a:rPr kumimoji="0" lang="tr-TR" sz="1400" b="0" i="0" u="none" strike="noStrike" kern="0" cap="none" spc="-5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Kurulu</a:t>
            </a:r>
            <a:r>
              <a:rPr kumimoji="0" lang="tr-TR" sz="1400" b="0" i="0" u="none" strike="noStrike" kern="0" cap="none" spc="-4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</a:t>
            </a:r>
            <a:r>
              <a:rPr kumimoji="0" lang="tr-TR" sz="1400" b="0" i="0" u="none" strike="noStrike" kern="0" cap="none" spc="-4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Opet</a:t>
            </a:r>
            <a:r>
              <a:rPr kumimoji="0" lang="tr-TR" sz="1400" b="0" i="0" u="none" strike="noStrike" kern="0" cap="none" spc="-3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iş</a:t>
            </a:r>
            <a:r>
              <a:rPr kumimoji="0" lang="tr-TR" sz="1400" b="0" i="0" u="none" strike="noStrike" kern="0" cap="none" spc="-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birliğinde</a:t>
            </a:r>
            <a:r>
              <a:rPr kumimoji="0" lang="tr-TR" sz="1400" b="0" i="0" u="none" strike="noStrike" kern="0" cap="none" spc="-6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Ocak</a:t>
            </a:r>
            <a:r>
              <a:rPr kumimoji="0" lang="tr-TR" sz="1400" b="0" i="0" u="none" strike="noStrike" kern="0" cap="none" spc="-25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2021’de</a:t>
            </a:r>
            <a:r>
              <a:rPr kumimoji="0" lang="tr-TR" sz="1400" b="0" i="0" u="none" strike="noStrike" kern="0" cap="none" spc="-5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hayata</a:t>
            </a:r>
            <a:r>
              <a:rPr kumimoji="0" lang="tr-TR" sz="1400" b="0" i="0" u="none" strike="noStrike" kern="0" cap="none" spc="-1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geçirilmiştir.</a:t>
            </a:r>
            <a:endParaRPr kumimoji="0" lang="tr-TR" sz="1400" b="1" i="0" u="none" strike="noStrike" kern="0" cap="none" spc="0" normalizeH="0" baseline="0" noProof="0" dirty="0">
              <a:ln>
                <a:noFill/>
              </a:ln>
              <a:solidFill>
                <a:srgbClr val="00ACC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xmlns="" id="{9DD52600-AD90-151C-93DE-4B2F2E08FB68}"/>
              </a:ext>
            </a:extLst>
          </p:cNvPr>
          <p:cNvSpPr txBox="1">
            <a:spLocks/>
          </p:cNvSpPr>
          <p:nvPr/>
        </p:nvSpPr>
        <p:spPr>
          <a:xfrm>
            <a:off x="4899776" y="627187"/>
            <a:ext cx="246407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İşimiz</a:t>
            </a:r>
            <a:r>
              <a:rPr kumimoji="0" lang="tr-TR" sz="2000" b="1" i="0" u="none" strike="noStrike" kern="0" cap="none" spc="-95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Temiz</a:t>
            </a:r>
            <a:r>
              <a:rPr kumimoji="0" lang="tr-TR" sz="2000" b="1" i="0" u="none" strike="noStrike" kern="0" cap="none" spc="-7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tr-TR" sz="2000" b="1" i="0" u="none" strike="noStrike" kern="0" cap="none" spc="-1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Projesi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857045" y="5410687"/>
            <a:ext cx="8476257" cy="681405"/>
          </a:xfrm>
          <a:prstGeom prst="rect">
            <a:avLst/>
          </a:prstGeom>
          <a:solidFill>
            <a:srgbClr val="FFFFFF">
              <a:alpha val="19999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 marL="860425" marR="855980" lvl="0" indent="635" algn="ctr" defTabSz="914400" eaLnBrk="1" fontAlgn="auto" latinLnBrk="0" hangingPunct="1">
              <a:lnSpc>
                <a:spcPts val="181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rgbClr val="49494A"/>
                </a:solidFill>
                <a:effectLst/>
                <a:uLnTx/>
                <a:uFillTx/>
                <a:latin typeface="Arial"/>
                <a:cs typeface="Arial"/>
              </a:rPr>
              <a:t>P</a:t>
            </a:r>
            <a:r>
              <a:rPr kumimoji="0" lang="tr-TR" sz="1400" b="0" i="1" u="none" strike="noStrike" kern="0" cap="none" spc="0" normalizeH="0" baseline="0" noProof="0" dirty="0" err="1">
                <a:ln>
                  <a:noFill/>
                </a:ln>
                <a:solidFill>
                  <a:srgbClr val="49494A"/>
                </a:solidFill>
                <a:effectLst/>
                <a:uLnTx/>
                <a:uFillTx/>
                <a:latin typeface="Arial"/>
                <a:cs typeface="Arial"/>
              </a:rPr>
              <a:t>roje</a:t>
            </a:r>
            <a:r>
              <a:rPr kumimoji="0" lang="tr-TR" sz="1400" b="0" i="1" u="none" strike="noStrike" kern="0" cap="none" spc="0" normalizeH="0" baseline="0" noProof="0" dirty="0">
                <a:ln>
                  <a:noFill/>
                </a:ln>
                <a:solidFill>
                  <a:srgbClr val="49494A"/>
                </a:solidFill>
                <a:effectLst/>
                <a:uLnTx/>
                <a:uFillTx/>
                <a:latin typeface="Arial"/>
                <a:cs typeface="Arial"/>
              </a:rPr>
              <a:t> kapsamında  hazırlanan  hijyen eğitimleri</a:t>
            </a:r>
            <a:r>
              <a:rPr kumimoji="0" lang="tr-TR" sz="1400" b="0" i="1" u="none" strike="noStrike" kern="0" cap="none" spc="15" normalizeH="0" baseline="0" noProof="0" dirty="0">
                <a:ln>
                  <a:noFill/>
                </a:ln>
                <a:solidFill>
                  <a:srgbClr val="49494A"/>
                </a:solidFill>
                <a:effectLst/>
                <a:uLnTx/>
                <a:uFillTx/>
                <a:latin typeface="Arial"/>
                <a:cs typeface="Arial"/>
              </a:rPr>
              <a:t> konaklama, ulaşım ve yiyecek-içecek sektöründeki işletmeler, çalışanları veya bu sektörlerde  çalışmaya ilgi duyan kişilere yönelik hazırlanmış olmakla birlikte 16 yaş üstü herkese açıktır.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3216" y="241470"/>
            <a:ext cx="681227" cy="417576"/>
          </a:xfrm>
          <a:prstGeom prst="rect">
            <a:avLst/>
          </a:prstGeom>
        </p:spPr>
      </p:pic>
      <p:grpSp>
        <p:nvGrpSpPr>
          <p:cNvPr id="21" name="Grup 20">
            <a:extLst>
              <a:ext uri="{FF2B5EF4-FFF2-40B4-BE49-F238E27FC236}">
                <a16:creationId xmlns:a16="http://schemas.microsoft.com/office/drawing/2014/main" xmlns="" id="{0F355EF6-4B79-CD9E-05D4-FC2E1655E727}"/>
              </a:ext>
            </a:extLst>
          </p:cNvPr>
          <p:cNvGrpSpPr/>
          <p:nvPr/>
        </p:nvGrpSpPr>
        <p:grpSpPr>
          <a:xfrm>
            <a:off x="1547145" y="1595915"/>
            <a:ext cx="9096058" cy="3374407"/>
            <a:chOff x="1650555" y="1596168"/>
            <a:chExt cx="9096058" cy="3374407"/>
          </a:xfrm>
        </p:grpSpPr>
        <p:sp>
          <p:nvSpPr>
            <p:cNvPr id="2" name="object 2"/>
            <p:cNvSpPr txBox="1"/>
            <p:nvPr/>
          </p:nvSpPr>
          <p:spPr>
            <a:xfrm>
              <a:off x="1650555" y="1763584"/>
              <a:ext cx="2130425" cy="8178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40640" algn="just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1.</a:t>
              </a:r>
              <a:r>
                <a:rPr kumimoji="0" sz="1300" b="1" i="0" u="none" strike="noStrike" kern="0" cap="none" spc="-3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Grup:</a:t>
              </a:r>
              <a:r>
                <a:rPr kumimoji="0" sz="1300" b="1" i="0" u="none" strike="noStrike" kern="0" cap="none" spc="-1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Restoran,</a:t>
              </a:r>
              <a:r>
                <a:rPr kumimoji="0" sz="1300" b="0" i="0" u="none" strike="noStrike" kern="0" cap="none" spc="-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-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lokanta,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kafe,</a:t>
              </a:r>
              <a:r>
                <a:rPr kumimoji="0" sz="1300" b="0" i="0" u="none" strike="noStrike" kern="0" cap="none" spc="-4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pastane,</a:t>
              </a:r>
              <a:r>
                <a:rPr kumimoji="0" sz="1300" b="0" i="0" u="none" strike="noStrike" kern="0" cap="none" spc="-4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börekçi,</a:t>
              </a:r>
              <a:r>
                <a:rPr kumimoji="0" sz="1300" b="0" i="0" u="none" strike="noStrike" kern="0" cap="none" spc="-2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-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tatlıcı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ve</a:t>
              </a:r>
              <a:r>
                <a:rPr kumimoji="0" sz="1300" b="0" i="0" u="none" strike="noStrike" kern="0" cap="none" spc="-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içerisinde</a:t>
              </a:r>
              <a:r>
                <a:rPr kumimoji="0" sz="1300" b="0" i="0" u="none" strike="noStrike" kern="0" cap="none" spc="-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-2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yiyecek-</a:t>
              </a:r>
              <a:r>
                <a:rPr kumimoji="0" sz="1300" b="0" i="0" u="none" strike="noStrike" kern="0" cap="none" spc="-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içecek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155575" marR="0" lvl="0" indent="0" algn="just" defTabSz="914400" eaLnBrk="1" fontAlgn="auto" latinLnBrk="0" hangingPunct="1">
                <a:lnSpc>
                  <a:spcPct val="100000"/>
                </a:lnSpc>
                <a:spcBef>
                  <a:spcPts val="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hizmeti</a:t>
              </a:r>
              <a:r>
                <a:rPr kumimoji="0" sz="1300" b="0" i="0" u="none" strike="noStrike" kern="0" cap="none" spc="-4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sunan</a:t>
              </a:r>
              <a:r>
                <a:rPr kumimoji="0" sz="1300" b="0" i="0" u="none" strike="noStrike" kern="0" cap="none" spc="-5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-10" normalizeH="0" baseline="0" noProof="0" dirty="0" err="1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işletmeler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4793" y="2701086"/>
              <a:ext cx="1901951" cy="14264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6717" y="2678930"/>
              <a:ext cx="2029967" cy="16169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9350" y="1695246"/>
              <a:ext cx="3160776" cy="32750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04590" y="1695246"/>
              <a:ext cx="3161030" cy="3275329"/>
            </a:xfrm>
            <a:custGeom>
              <a:avLst/>
              <a:gdLst/>
              <a:ahLst/>
              <a:cxnLst/>
              <a:rect l="l" t="t" r="r" b="b"/>
              <a:pathLst>
                <a:path w="3161029" h="3275329">
                  <a:moveTo>
                    <a:pt x="3033776" y="0"/>
                  </a:moveTo>
                  <a:lnTo>
                    <a:pt x="127000" y="0"/>
                  </a:lnTo>
                  <a:lnTo>
                    <a:pt x="77581" y="9985"/>
                  </a:lnTo>
                  <a:lnTo>
                    <a:pt x="37211" y="37211"/>
                  </a:lnTo>
                  <a:lnTo>
                    <a:pt x="9985" y="77581"/>
                  </a:lnTo>
                  <a:lnTo>
                    <a:pt x="0" y="127000"/>
                  </a:lnTo>
                  <a:lnTo>
                    <a:pt x="0" y="3148076"/>
                  </a:lnTo>
                  <a:lnTo>
                    <a:pt x="9985" y="3197494"/>
                  </a:lnTo>
                  <a:lnTo>
                    <a:pt x="37211" y="3237865"/>
                  </a:lnTo>
                  <a:lnTo>
                    <a:pt x="77581" y="3265090"/>
                  </a:lnTo>
                  <a:lnTo>
                    <a:pt x="127000" y="3275076"/>
                  </a:lnTo>
                  <a:lnTo>
                    <a:pt x="3033776" y="3275076"/>
                  </a:lnTo>
                  <a:lnTo>
                    <a:pt x="3083194" y="3265090"/>
                  </a:lnTo>
                  <a:lnTo>
                    <a:pt x="3123565" y="3237865"/>
                  </a:lnTo>
                  <a:lnTo>
                    <a:pt x="3150790" y="3197494"/>
                  </a:lnTo>
                  <a:lnTo>
                    <a:pt x="3160776" y="3148076"/>
                  </a:lnTo>
                  <a:lnTo>
                    <a:pt x="3160776" y="127000"/>
                  </a:lnTo>
                  <a:lnTo>
                    <a:pt x="3150790" y="77581"/>
                  </a:lnTo>
                  <a:lnTo>
                    <a:pt x="3123565" y="37211"/>
                  </a:lnTo>
                  <a:lnTo>
                    <a:pt x="3083194" y="9985"/>
                  </a:lnTo>
                  <a:lnTo>
                    <a:pt x="3033776" y="0"/>
                  </a:lnTo>
                  <a:close/>
                </a:path>
              </a:pathLst>
            </a:custGeom>
            <a:solidFill>
              <a:srgbClr val="00ACC5">
                <a:alpha val="80390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18762" y="2121966"/>
              <a:ext cx="1901952" cy="137617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6277" y="2071674"/>
              <a:ext cx="2028443" cy="1616964"/>
            </a:xfrm>
            <a:prstGeom prst="rect">
              <a:avLst/>
            </a:prstGeom>
          </p:spPr>
        </p:pic>
        <p:sp>
          <p:nvSpPr>
            <p:cNvPr id="10" name="object 10"/>
            <p:cNvSpPr txBox="1"/>
            <p:nvPr/>
          </p:nvSpPr>
          <p:spPr>
            <a:xfrm>
              <a:off x="5030757" y="3817670"/>
              <a:ext cx="2625725" cy="6197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11150" marR="5080" lvl="0" indent="-299085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2.</a:t>
              </a:r>
              <a:r>
                <a:rPr kumimoji="0" sz="1300" b="1" i="0" u="none" strike="noStrike" kern="0" cap="none" spc="-3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Grup:</a:t>
              </a:r>
              <a:r>
                <a:rPr kumimoji="0" sz="1300" b="1" i="0" u="none" strike="noStrike" kern="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Otel,</a:t>
              </a:r>
              <a:r>
                <a:rPr kumimoji="0" sz="1300" b="1" i="0" u="none" strike="noStrike" kern="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pansiyon,</a:t>
              </a:r>
              <a:r>
                <a:rPr kumimoji="0" sz="1300" b="1" i="0" u="none" strike="noStrike" kern="0" cap="none" spc="1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apart</a:t>
              </a:r>
              <a:r>
                <a:rPr kumimoji="0" sz="1300" b="1" i="0" u="none" strike="noStrike" kern="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1" i="0" u="none" strike="noStrike" kern="0" cap="none" spc="-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vb. </a:t>
              </a: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konaklama</a:t>
              </a:r>
              <a:r>
                <a:rPr kumimoji="0" sz="1300" b="1" i="0" u="none" strike="noStrike" kern="0" cap="none" spc="-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hizmeti</a:t>
              </a:r>
              <a:r>
                <a:rPr kumimoji="0" sz="1300" b="1" i="0" u="none" strike="noStrike" kern="0" cap="none" spc="-7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1" i="0" u="none" strike="noStrike" kern="0" cap="none" spc="-1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sunan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90551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0" cap="none" spc="-1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rPr>
                <a:t>işletmeler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44712" y="2683985"/>
              <a:ext cx="1901952" cy="14264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0704" y="2633694"/>
              <a:ext cx="2029968" cy="1616964"/>
            </a:xfrm>
            <a:prstGeom prst="rect">
              <a:avLst/>
            </a:prstGeom>
          </p:spPr>
        </p:pic>
        <p:sp>
          <p:nvSpPr>
            <p:cNvPr id="17" name="object 17"/>
            <p:cNvSpPr txBox="1"/>
            <p:nvPr/>
          </p:nvSpPr>
          <p:spPr>
            <a:xfrm>
              <a:off x="8305038" y="1596168"/>
              <a:ext cx="2441575" cy="8178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635" marR="0" lvl="0" indent="0" algn="ctr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3.</a:t>
              </a:r>
              <a:r>
                <a:rPr kumimoji="0" sz="1300" b="1" i="0" u="none" strike="noStrike" kern="0" cap="none" spc="-3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Grup:</a:t>
              </a:r>
              <a:r>
                <a:rPr kumimoji="0" sz="1300" b="1" i="0" u="none" strike="noStrike" kern="0" cap="none" spc="-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Ulaşım</a:t>
              </a:r>
              <a:r>
                <a:rPr kumimoji="0" sz="1300" b="0" i="0" u="none" strike="noStrike" kern="0" cap="none" spc="-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araçları,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  <a:p>
              <a:pPr marL="12700" marR="508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otobüsler,</a:t>
              </a:r>
              <a:r>
                <a:rPr kumimoji="0" sz="1300" b="0" i="0" u="none" strike="noStrike" kern="0" cap="none" spc="-6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minibüsler,</a:t>
              </a:r>
              <a:r>
                <a:rPr kumimoji="0" sz="1300" b="0" i="0" u="none" strike="noStrike" kern="0" cap="none" spc="-5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-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midibüsler,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taksiler</a:t>
              </a:r>
              <a:r>
                <a:rPr kumimoji="0" sz="1300" b="0" i="0" u="none" strike="noStrike" kern="0" cap="none" spc="-5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vb.</a:t>
              </a:r>
              <a:r>
                <a:rPr kumimoji="0" sz="1300" b="0" i="0" u="none" strike="noStrike" kern="0" cap="none" spc="-5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hizmetleri</a:t>
              </a:r>
              <a:r>
                <a:rPr kumimoji="0" sz="1300" b="0" i="0" u="none" strike="noStrike" kern="0" cap="none" spc="-35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-10" normalizeH="0" baseline="0" noProof="0" dirty="0" err="1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sunan</a:t>
              </a:r>
              <a:r>
                <a:rPr kumimoji="0" sz="1300" b="0" i="0" u="none" strike="noStrike" kern="0" cap="none" spc="-10" normalizeH="0" baseline="0" noProof="0" dirty="0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1300" b="0" i="0" u="none" strike="noStrike" kern="0" cap="none" spc="-10" normalizeH="0" baseline="0" noProof="0" dirty="0" err="1">
                  <a:ln>
                    <a:noFill/>
                  </a:ln>
                  <a:solidFill>
                    <a:srgbClr val="3E3E3E"/>
                  </a:solidFill>
                  <a:effectLst/>
                  <a:uLnTx/>
                  <a:uFillTx/>
                  <a:latin typeface="Arial"/>
                  <a:cs typeface="Arial"/>
                </a:rPr>
                <a:t>işletmeler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19" name="object 2">
            <a:extLst>
              <a:ext uri="{FF2B5EF4-FFF2-40B4-BE49-F238E27FC236}">
                <a16:creationId xmlns:a16="http://schemas.microsoft.com/office/drawing/2014/main" xmlns="" id="{9DD52600-AD90-151C-93DE-4B2F2E08FB68}"/>
              </a:ext>
            </a:extLst>
          </p:cNvPr>
          <p:cNvSpPr txBox="1">
            <a:spLocks/>
          </p:cNvSpPr>
          <p:nvPr/>
        </p:nvSpPr>
        <p:spPr>
          <a:xfrm>
            <a:off x="4594842" y="593713"/>
            <a:ext cx="300066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Projenin</a:t>
            </a:r>
            <a:r>
              <a:rPr kumimoji="0" lang="tr-TR" sz="2000" b="1" i="0" u="none" strike="noStrike" kern="0" cap="none" spc="0" normalizeH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Hedef Grupları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87659" y="1209878"/>
            <a:ext cx="416496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 algn="ctr">
              <a:spcBef>
                <a:spcPts val="95"/>
              </a:spcBef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Ocak</a:t>
            </a:r>
            <a:r>
              <a:rPr kumimoji="0" sz="1600" b="1" i="0" u="none" strike="noStrike" kern="0" cap="none" spc="-7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kumimoji="0" lang="tr-TR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tr-TR" sz="1600" b="1" kern="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Tanıtım</a:t>
            </a:r>
            <a:r>
              <a:rPr lang="tr-TR" sz="1600" b="1" kern="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Toplantısı</a:t>
            </a:r>
            <a:r>
              <a:rPr lang="tr-TR" sz="1600" b="1" kern="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tr-TR" sz="1600" b="1" i="0" u="none" strike="noStrike" kern="0" cap="none" spc="-1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05156" y="1214864"/>
            <a:ext cx="504429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Millî Eğitim Bakanlığı Hayat Boyu Öğrenme Genel Müdürlüğü, Türkiye Odalar ve Borsalar Birliği Kadın Girişimciler Kurulu ve Opet yetkililerinin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katılımıyla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gerçekleştirilmiştir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551505" y="2071685"/>
            <a:ext cx="455293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tr-TR" sz="1600" b="1" kern="0" spc="-10" dirty="0">
                <a:latin typeface="Arial" panose="020B0604020202020204" pitchFamily="34" charset="0"/>
                <a:cs typeface="Arial" panose="020B0604020202020204" pitchFamily="34" charset="0"/>
              </a:rPr>
              <a:t>25-</a:t>
            </a: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tr-TR" sz="1600" b="1" kern="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Mayıs</a:t>
            </a:r>
            <a:r>
              <a:rPr lang="tr-TR" sz="1600" b="1" kern="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tr-TR" sz="1600" b="1" kern="0" spc="-1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Geliştirme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Çalıştayı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tr-TR" sz="1600" b="1" i="0" u="none" strike="noStrike" kern="0" cap="none" spc="-6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6405156" y="2025041"/>
            <a:ext cx="5044299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lvl="0" indent="0" algn="just" fontAlgn="auto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ektörel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sorunların belirlenmesi, olası çözümlerin tartışılması ve eğitim içerik ve yöntemleri hakkında paydaşların görüşlerinin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alınması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üzere protokol taraflarının katılımıyla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düzenlenmiştir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0" cap="none" spc="0" normalizeH="0" baseline="0" noProof="0" dirty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551505" y="2889334"/>
            <a:ext cx="3935567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tr-TR" sz="1600" b="1" kern="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Eylül</a:t>
            </a:r>
            <a:r>
              <a:rPr lang="tr-TR" sz="1600" b="1" kern="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2021: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Protokol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İmza</a:t>
            </a:r>
            <a:r>
              <a:rPr kumimoji="0" sz="1600" b="1" i="0" u="none" strike="noStrike" kern="0" cap="none" spc="-6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Töreni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1600" b="1" kern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1600" b="1" kern="0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tr-TR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ilot</a:t>
            </a: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Uygulama Döneminin Başlatılması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tr-TR" sz="1600" b="1" i="0" u="none" strike="noStrike" kern="0" cap="none" spc="-45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4"/>
          <p:cNvGrpSpPr/>
          <p:nvPr/>
        </p:nvGrpSpPr>
        <p:grpSpPr>
          <a:xfrm>
            <a:off x="3954708" y="4527912"/>
            <a:ext cx="4111713" cy="2282367"/>
            <a:chOff x="1641348" y="918972"/>
            <a:chExt cx="8916924" cy="3774948"/>
          </a:xfrm>
        </p:grpSpPr>
        <p:pic>
          <p:nvPicPr>
            <p:cNvPr id="14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1348" y="918972"/>
              <a:ext cx="8916924" cy="3774948"/>
            </a:xfrm>
            <a:prstGeom prst="rect">
              <a:avLst/>
            </a:prstGeom>
          </p:spPr>
        </p:pic>
        <p:pic>
          <p:nvPicPr>
            <p:cNvPr id="15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5378" y="1143000"/>
              <a:ext cx="8303638" cy="3146678"/>
            </a:xfrm>
            <a:prstGeom prst="rect">
              <a:avLst/>
            </a:prstGeom>
          </p:spPr>
        </p:pic>
        <p:sp>
          <p:nvSpPr>
            <p:cNvPr id="16" name="object 7"/>
            <p:cNvSpPr/>
            <p:nvPr/>
          </p:nvSpPr>
          <p:spPr>
            <a:xfrm>
              <a:off x="1851152" y="1128649"/>
              <a:ext cx="8317865" cy="3175635"/>
            </a:xfrm>
            <a:custGeom>
              <a:avLst/>
              <a:gdLst/>
              <a:ahLst/>
              <a:cxnLst/>
              <a:rect l="l" t="t" r="r" b="b"/>
              <a:pathLst>
                <a:path w="8317865" h="3175635">
                  <a:moveTo>
                    <a:pt x="0" y="3175635"/>
                  </a:moveTo>
                  <a:lnTo>
                    <a:pt x="8317610" y="3175635"/>
                  </a:lnTo>
                  <a:lnTo>
                    <a:pt x="8317610" y="0"/>
                  </a:lnTo>
                  <a:lnTo>
                    <a:pt x="0" y="0"/>
                  </a:lnTo>
                  <a:lnTo>
                    <a:pt x="0" y="3175635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Dikdörtgen 18"/>
          <p:cNvSpPr/>
          <p:nvPr/>
        </p:nvSpPr>
        <p:spPr>
          <a:xfrm>
            <a:off x="6349068" y="2905366"/>
            <a:ext cx="51003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MEB HBÖGM, TOBB KGK ve Opet arasında proje iş birliği protokolü imza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töreni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gerçekleştirilmiş ve projenin Muğla, Antalya ve İzmir’de pilot uygulama dönemi başlatılmıştır. 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9DD52600-AD90-151C-93DE-4B2F2E08FB68}"/>
              </a:ext>
            </a:extLst>
          </p:cNvPr>
          <p:cNvSpPr txBox="1">
            <a:spLocks/>
          </p:cNvSpPr>
          <p:nvPr/>
        </p:nvSpPr>
        <p:spPr>
          <a:xfrm>
            <a:off x="4875611" y="448120"/>
            <a:ext cx="274907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Projenin Kronolojisi</a:t>
            </a:r>
          </a:p>
        </p:txBody>
      </p:sp>
      <p:pic>
        <p:nvPicPr>
          <p:cNvPr id="20" name="Google Shape;403;p8">
            <a:extLst>
              <a:ext uri="{FF2B5EF4-FFF2-40B4-BE49-F238E27FC236}">
                <a16:creationId xmlns:a16="http://schemas.microsoft.com/office/drawing/2014/main" xmlns="" id="{8621B4B4-AE17-E007-2438-0DA62E1AA2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2956" y="216950"/>
            <a:ext cx="681202" cy="4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İkizkenar Üçgen 1">
            <a:extLst>
              <a:ext uri="{FF2B5EF4-FFF2-40B4-BE49-F238E27FC236}">
                <a16:creationId xmlns:a16="http://schemas.microsoft.com/office/drawing/2014/main" xmlns="" id="{5D8EC2A2-9FF2-BA8D-EB0F-77CFA7770BB1}"/>
              </a:ext>
            </a:extLst>
          </p:cNvPr>
          <p:cNvSpPr/>
          <p:nvPr/>
        </p:nvSpPr>
        <p:spPr>
          <a:xfrm rot="5400000">
            <a:off x="925473" y="1177750"/>
            <a:ext cx="351692" cy="265186"/>
          </a:xfrm>
          <a:prstGeom prst="triangle">
            <a:avLst/>
          </a:prstGeom>
          <a:solidFill>
            <a:srgbClr val="00ADC5"/>
          </a:solidFill>
          <a:ln>
            <a:solidFill>
              <a:srgbClr val="00AD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kizkenar Üçgen 3">
            <a:extLst>
              <a:ext uri="{FF2B5EF4-FFF2-40B4-BE49-F238E27FC236}">
                <a16:creationId xmlns:a16="http://schemas.microsoft.com/office/drawing/2014/main" xmlns="" id="{DB0BCC99-216D-7A1C-487D-EEC108C9C6FF}"/>
              </a:ext>
            </a:extLst>
          </p:cNvPr>
          <p:cNvSpPr/>
          <p:nvPr/>
        </p:nvSpPr>
        <p:spPr>
          <a:xfrm rot="5400000">
            <a:off x="925473" y="2068294"/>
            <a:ext cx="351692" cy="265186"/>
          </a:xfrm>
          <a:prstGeom prst="triangle">
            <a:avLst/>
          </a:prstGeom>
          <a:solidFill>
            <a:srgbClr val="00ADC5"/>
          </a:solidFill>
          <a:ln>
            <a:solidFill>
              <a:srgbClr val="00AD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İkizkenar Üçgen 4">
            <a:extLst>
              <a:ext uri="{FF2B5EF4-FFF2-40B4-BE49-F238E27FC236}">
                <a16:creationId xmlns:a16="http://schemas.microsoft.com/office/drawing/2014/main" xmlns="" id="{B607C3D6-C7B9-8344-6816-C807FA79BD31}"/>
              </a:ext>
            </a:extLst>
          </p:cNvPr>
          <p:cNvSpPr/>
          <p:nvPr/>
        </p:nvSpPr>
        <p:spPr>
          <a:xfrm rot="5400000">
            <a:off x="945615" y="2960773"/>
            <a:ext cx="351692" cy="265186"/>
          </a:xfrm>
          <a:prstGeom prst="triangle">
            <a:avLst/>
          </a:prstGeom>
          <a:solidFill>
            <a:srgbClr val="00ADC5"/>
          </a:solidFill>
          <a:ln>
            <a:solidFill>
              <a:srgbClr val="00AD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DDDC522C-0035-4521-A79B-AFCE5AFFA558}"/>
              </a:ext>
            </a:extLst>
          </p:cNvPr>
          <p:cNvSpPr txBox="1"/>
          <p:nvPr/>
        </p:nvSpPr>
        <p:spPr>
          <a:xfrm>
            <a:off x="1287659" y="3744811"/>
            <a:ext cx="36833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tr-TR" sz="1600" b="1" kern="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Mart</a:t>
            </a:r>
            <a:r>
              <a:rPr lang="tr-TR" sz="1600" b="1" kern="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2022: Proje Bilgilendirme Toplantısı - 20 İle Yaygınlaştırma</a:t>
            </a:r>
            <a:endParaRPr kumimoji="0" lang="tr-TR" sz="1600" b="1" i="0" u="none" strike="noStrike" kern="0" cap="none" spc="-4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İkizkenar Üçgen 6">
            <a:extLst>
              <a:ext uri="{FF2B5EF4-FFF2-40B4-BE49-F238E27FC236}">
                <a16:creationId xmlns:a16="http://schemas.microsoft.com/office/drawing/2014/main" xmlns="" id="{8D99DAF1-D899-E363-E821-133F4AB71B28}"/>
              </a:ext>
            </a:extLst>
          </p:cNvPr>
          <p:cNvSpPr/>
          <p:nvPr/>
        </p:nvSpPr>
        <p:spPr>
          <a:xfrm rot="5400000">
            <a:off x="925473" y="3836539"/>
            <a:ext cx="351692" cy="265186"/>
          </a:xfrm>
          <a:prstGeom prst="triangle">
            <a:avLst/>
          </a:prstGeom>
          <a:solidFill>
            <a:srgbClr val="00ADC5"/>
          </a:solidFill>
          <a:ln>
            <a:solidFill>
              <a:srgbClr val="00AD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xmlns="" id="{683963A3-B307-8FCE-D695-5CDB4E3530E3}"/>
              </a:ext>
            </a:extLst>
          </p:cNvPr>
          <p:cNvSpPr txBox="1"/>
          <p:nvPr/>
        </p:nvSpPr>
        <p:spPr>
          <a:xfrm>
            <a:off x="6405156" y="3819661"/>
            <a:ext cx="50442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Toplantı 20 ilin, Proje İl Temsilcileri, İl KGK Temsilcileri ve Esnaf Odalarının Temsilcilerinin katılımıyla gerçekleştirilmiştir.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403;p8">
            <a:extLst>
              <a:ext uri="{FF2B5EF4-FFF2-40B4-BE49-F238E27FC236}">
                <a16:creationId xmlns:a16="http://schemas.microsoft.com/office/drawing/2014/main" xmlns="" id="{8621B4B4-AE17-E007-2438-0DA62E1AA2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2956" y="216950"/>
            <a:ext cx="681202" cy="417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36048F50-C50D-5274-0677-8D1C840F8BBE}"/>
              </a:ext>
            </a:extLst>
          </p:cNvPr>
          <p:cNvSpPr txBox="1">
            <a:spLocks/>
          </p:cNvSpPr>
          <p:nvPr/>
        </p:nvSpPr>
        <p:spPr>
          <a:xfrm>
            <a:off x="4875611" y="448120"/>
            <a:ext cx="274907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Projenin Bugünü</a:t>
            </a:r>
          </a:p>
        </p:txBody>
      </p:sp>
      <p:sp>
        <p:nvSpPr>
          <p:cNvPr id="3" name="Yarım Çerçeve 2">
            <a:extLst>
              <a:ext uri="{FF2B5EF4-FFF2-40B4-BE49-F238E27FC236}">
                <a16:creationId xmlns:a16="http://schemas.microsoft.com/office/drawing/2014/main" xmlns="" id="{015566F8-7D03-7365-2B77-AD7F4C899EC3}"/>
              </a:ext>
            </a:extLst>
          </p:cNvPr>
          <p:cNvSpPr/>
          <p:nvPr/>
        </p:nvSpPr>
        <p:spPr>
          <a:xfrm>
            <a:off x="2579634" y="2001319"/>
            <a:ext cx="787791" cy="323556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Yarım Çerçeve 3">
            <a:extLst>
              <a:ext uri="{FF2B5EF4-FFF2-40B4-BE49-F238E27FC236}">
                <a16:creationId xmlns:a16="http://schemas.microsoft.com/office/drawing/2014/main" xmlns="" id="{7FEA884A-560D-3D94-04FA-B4271787F96A}"/>
              </a:ext>
            </a:extLst>
          </p:cNvPr>
          <p:cNvSpPr/>
          <p:nvPr/>
        </p:nvSpPr>
        <p:spPr>
          <a:xfrm rot="10800000">
            <a:off x="8730649" y="4285835"/>
            <a:ext cx="787791" cy="323556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4EBB497-9D9E-86B6-E6F0-C61A89C3F994}"/>
              </a:ext>
            </a:extLst>
          </p:cNvPr>
          <p:cNvSpPr/>
          <p:nvPr/>
        </p:nvSpPr>
        <p:spPr>
          <a:xfrm>
            <a:off x="2959510" y="2163097"/>
            <a:ext cx="1140542" cy="10323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973530" y="2494062"/>
            <a:ext cx="6151015" cy="1791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İşimiz Temiz Projesi’nin 20 ilde yaygınlaştırılması döneminde gerçekleşen başarılı çalışmalarla binlerce kişiyle temas kurulmuş, hijyenin önemi hakkında büyük bir farkındalık sağlanmıştır. Değerli proje paydaşlarının çabalarıyla bugüne kadar </a:t>
            </a:r>
            <a:r>
              <a:rPr lang="tr-TR" sz="1400" spc="-10" dirty="0">
                <a:latin typeface="Arial"/>
                <a:ea typeface="+mj-ea"/>
                <a:cs typeface="Arial"/>
              </a:rPr>
              <a:t>158 bin 713 </a:t>
            </a: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kişi eğitimlerden faydalanmıştır.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Üç paydaşın ortak kararıyla odaklandığı sektörler özelinde hijyen konusunda belirli normlar getirerek işletmelerin güvenirliğine katkı sağlayan proje eğitimlerinin Türkiye geneline yaygınlaştırma çalışmaları başlatılmıştır.</a:t>
            </a:r>
          </a:p>
        </p:txBody>
      </p:sp>
    </p:spTree>
    <p:extLst>
      <p:ext uri="{BB962C8B-B14F-4D97-AF65-F5344CB8AC3E}">
        <p14:creationId xmlns:p14="http://schemas.microsoft.com/office/powerpoint/2010/main" val="66160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665038" y="5826644"/>
            <a:ext cx="9504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i="1" dirty="0">
                <a:latin typeface="Arial" panose="020B0604020202020204" pitchFamily="34" charset="0"/>
                <a:cs typeface="Arial" panose="020B0604020202020204" pitchFamily="34" charset="0"/>
              </a:rPr>
              <a:t>Üç farklı sektöre özel içeriklerle hazırlanan kurs programlarına Millî Eğitim Bakanlığı </a:t>
            </a:r>
            <a:br>
              <a:rPr lang="tr-TR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400" i="1" dirty="0">
                <a:latin typeface="Arial" panose="020B0604020202020204" pitchFamily="34" charset="0"/>
                <a:cs typeface="Arial" panose="020B0604020202020204" pitchFamily="34" charset="0"/>
              </a:rPr>
              <a:t>Hayat Boyu Öğrenme Genel Müdürlüğü E-Yaygın sistemi üzerinden ulaşılabilmektedir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572" y="1485295"/>
            <a:ext cx="7541150" cy="388741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xmlns="" id="{9DD52600-AD90-151C-93DE-4B2F2E08FB68}"/>
              </a:ext>
            </a:extLst>
          </p:cNvPr>
          <p:cNvSpPr txBox="1">
            <a:spLocks/>
          </p:cNvSpPr>
          <p:nvPr/>
        </p:nvSpPr>
        <p:spPr>
          <a:xfrm>
            <a:off x="4078431" y="711397"/>
            <a:ext cx="403513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000" kern="0" dirty="0"/>
              <a:t>Hijyen Eğitimi Kurs Programları</a:t>
            </a:r>
          </a:p>
        </p:txBody>
      </p:sp>
      <p:pic>
        <p:nvPicPr>
          <p:cNvPr id="7" name="Google Shape;403;p8">
            <a:extLst>
              <a:ext uri="{FF2B5EF4-FFF2-40B4-BE49-F238E27FC236}">
                <a16:creationId xmlns:a16="http://schemas.microsoft.com/office/drawing/2014/main" xmlns="" id="{8621B4B4-AE17-E007-2438-0DA62E1AA2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52956" y="216950"/>
            <a:ext cx="681202" cy="417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99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3216" y="216408"/>
            <a:ext cx="681227" cy="417576"/>
          </a:xfrm>
          <a:prstGeom prst="rect">
            <a:avLst/>
          </a:prstGeom>
        </p:spPr>
      </p:pic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5D57B71D-762E-A741-6B4A-4A9C682F8E2F}"/>
              </a:ext>
            </a:extLst>
          </p:cNvPr>
          <p:cNvGrpSpPr/>
          <p:nvPr/>
        </p:nvGrpSpPr>
        <p:grpSpPr>
          <a:xfrm>
            <a:off x="6888009" y="2552296"/>
            <a:ext cx="3811524" cy="2602991"/>
            <a:chOff x="6733032" y="2593384"/>
            <a:chExt cx="3811524" cy="2602991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3483" y="3951267"/>
              <a:ext cx="1184148" cy="12451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3032" y="2593384"/>
              <a:ext cx="1188720" cy="12679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0219" y="2610147"/>
              <a:ext cx="1094231" cy="12390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8244" y="2610147"/>
              <a:ext cx="1141476" cy="12344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3032" y="3951267"/>
              <a:ext cx="1194816" cy="12176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4416" y="3951267"/>
              <a:ext cx="1120140" cy="11902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64919" y="1265734"/>
            <a:ext cx="10328910" cy="9545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475" marR="722630" lvl="0" indent="0" algn="ctr" defTabSz="914400" eaLnBrk="1" fontAlgn="auto" latinLnBrk="0" hangingPunct="1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Mikroişletmeleri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n başarılı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rlı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bir şekilde ekonomik varlıklarını devam ettirmelerine katkı sağlamak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amacıyla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marR="722630" lvl="0" indent="0" algn="ctr" defTabSz="914400" eaLnBrk="1" fontAlgn="auto" latinLnBrk="0" hangingPunct="1">
              <a:lnSpc>
                <a:spcPct val="15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Sürdürülebilir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Yönetim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Eğitimi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hazırlan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dı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. Eğitim programına proje web sitesi üzerinden ulaşılabilmektedir.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9DD52600-AD90-151C-93DE-4B2F2E08FB68}"/>
              </a:ext>
            </a:extLst>
          </p:cNvPr>
          <p:cNvSpPr txBox="1">
            <a:spLocks/>
          </p:cNvSpPr>
          <p:nvPr/>
        </p:nvSpPr>
        <p:spPr>
          <a:xfrm>
            <a:off x="4099381" y="612823"/>
            <a:ext cx="376728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Sürdürülebilir Yönetim Eğitimi</a:t>
            </a: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xmlns="" id="{ABB5BF05-32AC-F5F8-41FF-D5479918A44B}"/>
              </a:ext>
            </a:extLst>
          </p:cNvPr>
          <p:cNvSpPr txBox="1"/>
          <p:nvPr/>
        </p:nvSpPr>
        <p:spPr>
          <a:xfrm>
            <a:off x="2091134" y="2772473"/>
            <a:ext cx="3709008" cy="2682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</a:tabLst>
              <a:defRPr/>
            </a:pPr>
            <a:r>
              <a:rPr kumimoji="0" sz="14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Sürdürülebilirliğin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Temel</a:t>
            </a:r>
            <a:r>
              <a:rPr kumimoji="0" sz="14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İlkeleri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Etkili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İletişim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Müşteri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Memnuniyeti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Sürekliliği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Kalite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Liderlik,</a:t>
            </a:r>
            <a:r>
              <a:rPr kumimoji="0" sz="1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Yaratıcılık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1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Yenilikçilik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Sağlığın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Can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Güvenliğinin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Korunması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İş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Geliştirme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Atık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Yönetimi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Çevre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Koruma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35496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Mikro</a:t>
            </a:r>
            <a:r>
              <a:rPr kumimoji="0" sz="14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İşletmelerde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Sürdürülebilirliğin</a:t>
            </a:r>
            <a:r>
              <a:rPr kumimoji="0" sz="14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Takibi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xmlns="" id="{53309249-6E89-26BE-FE4B-62E7A65773C5}"/>
              </a:ext>
            </a:extLst>
          </p:cNvPr>
          <p:cNvSpPr txBox="1"/>
          <p:nvPr/>
        </p:nvSpPr>
        <p:spPr>
          <a:xfrm>
            <a:off x="6391860" y="5221249"/>
            <a:ext cx="47319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1" u="none" strike="noStrike" kern="0" cap="none" spc="0" normalizeH="0" baseline="0" noProof="0" dirty="0">
                <a:ln>
                  <a:noFill/>
                </a:ln>
                <a:solidFill>
                  <a:srgbClr val="3E3E3E"/>
                </a:solidFill>
                <a:effectLst/>
                <a:uLnTx/>
                <a:uFillTx/>
                <a:latin typeface="Arial"/>
                <a:cs typeface="Arial"/>
              </a:rPr>
              <a:t>İşimiz Temiz hijyen eğitim içerikleri ve sürdürülebilir yönetim eğitimi, sürdürülebilir kalkınma amaçlarını desteklemektedir. </a:t>
            </a:r>
            <a:endParaRPr kumimoji="0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86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40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172790" y="1817130"/>
            <a:ext cx="8059148" cy="4203842"/>
            <a:chOff x="848867" y="861009"/>
            <a:chExt cx="10879836" cy="5521452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867" y="861009"/>
              <a:ext cx="10879836" cy="55214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083" y="1065275"/>
              <a:ext cx="10291572" cy="49331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8321" y="1060513"/>
              <a:ext cx="10301605" cy="4942840"/>
            </a:xfrm>
            <a:custGeom>
              <a:avLst/>
              <a:gdLst/>
              <a:ahLst/>
              <a:cxnLst/>
              <a:rect l="l" t="t" r="r" b="b"/>
              <a:pathLst>
                <a:path w="10301605" h="4942840">
                  <a:moveTo>
                    <a:pt x="0" y="4942713"/>
                  </a:moveTo>
                  <a:lnTo>
                    <a:pt x="10301097" y="4942713"/>
                  </a:lnTo>
                  <a:lnTo>
                    <a:pt x="10301097" y="0"/>
                  </a:lnTo>
                  <a:lnTo>
                    <a:pt x="0" y="0"/>
                  </a:lnTo>
                  <a:lnTo>
                    <a:pt x="0" y="49427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object 4">
            <a:extLst>
              <a:ext uri="{FF2B5EF4-FFF2-40B4-BE49-F238E27FC236}">
                <a16:creationId xmlns:a16="http://schemas.microsoft.com/office/drawing/2014/main" xmlns="" id="{14188744-2590-5C28-D182-55B971282CF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53216" y="216408"/>
            <a:ext cx="681227" cy="417576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9DD52600-AD90-151C-93DE-4B2F2E08FB68}"/>
              </a:ext>
            </a:extLst>
          </p:cNvPr>
          <p:cNvSpPr txBox="1">
            <a:spLocks/>
          </p:cNvSpPr>
          <p:nvPr/>
        </p:nvSpPr>
        <p:spPr>
          <a:xfrm>
            <a:off x="3834245" y="734450"/>
            <a:ext cx="479251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Proje Web Sitesi | www.isimiztemiz.org</a:t>
            </a:r>
            <a:endParaRPr kumimoji="0" lang="tr-TR" sz="2000" b="1" i="0" u="none" strike="noStrike" kern="0" cap="none" spc="-10" normalizeH="0" baseline="0" noProof="0" dirty="0">
              <a:ln>
                <a:noFill/>
              </a:ln>
              <a:solidFill>
                <a:srgbClr val="00ACC5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96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2530574" y="1700146"/>
            <a:ext cx="3401043" cy="4122025"/>
            <a:chOff x="548042" y="1111652"/>
            <a:chExt cx="4410774" cy="5257803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724" y="1111652"/>
              <a:ext cx="1840967" cy="2204203"/>
            </a:xfrm>
            <a:prstGeom prst="rect">
              <a:avLst/>
            </a:prstGeom>
            <a:ln>
              <a:solidFill>
                <a:srgbClr val="00ADC5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8828" y="1111652"/>
              <a:ext cx="1842750" cy="2204203"/>
            </a:xfrm>
            <a:prstGeom prst="rect">
              <a:avLst/>
            </a:prstGeom>
            <a:ln>
              <a:solidFill>
                <a:srgbClr val="00ADC5"/>
              </a:solidFill>
            </a:ln>
          </p:spPr>
        </p:pic>
        <p:pic>
          <p:nvPicPr>
            <p:cNvPr id="15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724" y="3716632"/>
              <a:ext cx="1837711" cy="2182005"/>
            </a:xfrm>
            <a:prstGeom prst="rect">
              <a:avLst/>
            </a:prstGeom>
            <a:ln>
              <a:solidFill>
                <a:srgbClr val="00ADC5"/>
              </a:solidFill>
            </a:ln>
          </p:spPr>
        </p:pic>
        <p:pic>
          <p:nvPicPr>
            <p:cNvPr id="16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5831" y="3716633"/>
              <a:ext cx="1865747" cy="2232212"/>
            </a:xfrm>
            <a:prstGeom prst="rect">
              <a:avLst/>
            </a:prstGeom>
            <a:ln>
              <a:solidFill>
                <a:srgbClr val="00ADC5"/>
              </a:solidFill>
            </a:ln>
          </p:spPr>
        </p:pic>
        <p:sp>
          <p:nvSpPr>
            <p:cNvPr id="13" name="object 13"/>
            <p:cNvSpPr txBox="1"/>
            <p:nvPr/>
          </p:nvSpPr>
          <p:spPr>
            <a:xfrm>
              <a:off x="672503" y="3379602"/>
              <a:ext cx="2120900" cy="19684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Temizlik</a:t>
              </a:r>
              <a:r>
                <a:rPr kumimoji="0" sz="1100" b="0" i="0" u="none" strike="noStrike" kern="0" cap="none" spc="-9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Adımları</a:t>
              </a:r>
              <a:r>
                <a:rPr kumimoji="0" sz="1100" b="0" i="0" u="none" strike="noStrike" kern="0" cap="none" spc="-65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Posteri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2973171" y="3374715"/>
              <a:ext cx="1985645" cy="19684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Temizlik</a:t>
              </a:r>
              <a:r>
                <a:rPr kumimoji="0" sz="1100" b="0" i="0" u="none" strike="noStrike" kern="0" cap="none" spc="-7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Takip</a:t>
              </a:r>
              <a:r>
                <a:rPr kumimoji="0" sz="1100" b="0" i="0" u="none" strike="noStrike" kern="0" cap="none" spc="-65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Çizelgesi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xmlns="" id="{0FBB1CC9-46DD-25EE-F93A-44B09C82E5A6}"/>
                </a:ext>
              </a:extLst>
            </p:cNvPr>
            <p:cNvSpPr txBox="1"/>
            <p:nvPr/>
          </p:nvSpPr>
          <p:spPr>
            <a:xfrm>
              <a:off x="548042" y="5987940"/>
              <a:ext cx="2520950" cy="381515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Tuvaletleri</a:t>
              </a:r>
              <a:r>
                <a:rPr kumimoji="0" sz="1100" b="0" i="0" u="none" strike="noStrike" kern="0" cap="none" spc="-85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Kullanırken</a:t>
              </a:r>
              <a:r>
                <a:rPr kumimoji="0" sz="1100" b="0" i="0" u="none" strike="noStrike" kern="0" cap="none" spc="-8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Dikkat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  <a:p>
              <a:pPr marL="96520" marR="0" lvl="0" indent="0" defTabSz="914400" eaLnBrk="1" fontAlgn="auto" latinLnBrk="0" hangingPunct="1">
                <a:lnSpc>
                  <a:spcPct val="100000"/>
                </a:lnSpc>
                <a:spcBef>
                  <a:spcPts val="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Edilmesi</a:t>
              </a:r>
              <a:r>
                <a:rPr kumimoji="0" sz="1100" b="0" i="0" u="none" strike="noStrike" kern="0" cap="none" spc="-85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Gerekenler</a:t>
              </a:r>
              <a:r>
                <a:rPr kumimoji="0" sz="1100" b="0" i="0" u="none" strike="noStrike" kern="0" cap="none" spc="-7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Posteri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99E0208C-77BD-23E5-A1CE-5FC17051745F}"/>
                </a:ext>
              </a:extLst>
            </p:cNvPr>
            <p:cNvSpPr txBox="1"/>
            <p:nvPr/>
          </p:nvSpPr>
          <p:spPr>
            <a:xfrm>
              <a:off x="3171846" y="5995490"/>
              <a:ext cx="1475106" cy="19684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El</a:t>
              </a:r>
              <a:r>
                <a:rPr kumimoji="0" sz="1100" b="0" i="0" u="none" strike="noStrike" kern="0" cap="none" spc="-4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Yıkama</a:t>
              </a:r>
              <a:r>
                <a:rPr kumimoji="0" sz="1100" b="0" i="0" u="none" strike="noStrike" kern="0" cap="none" spc="-45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 </a:t>
              </a:r>
              <a:r>
                <a:rPr kumimoji="0" sz="1100" b="0" i="0" u="none" strike="noStrike" kern="0" cap="none" spc="-10" normalizeH="0" baseline="0" noProof="0" dirty="0">
                  <a:ln>
                    <a:noFill/>
                  </a:ln>
                  <a:solidFill>
                    <a:srgbClr val="1E4E79"/>
                  </a:solidFill>
                  <a:effectLst/>
                  <a:uLnTx/>
                  <a:uFillTx/>
                  <a:latin typeface="Calibri"/>
                  <a:cs typeface="Calibri"/>
                </a:rPr>
                <a:t>Posteri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endParaRPr>
            </a:p>
          </p:txBody>
        </p:sp>
      </p:grpSp>
      <p:pic>
        <p:nvPicPr>
          <p:cNvPr id="20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65235" y="1238882"/>
            <a:ext cx="2197100" cy="1503247"/>
          </a:xfrm>
          <a:prstGeom prst="rect">
            <a:avLst/>
          </a:prstGeom>
        </p:spPr>
      </p:pic>
      <p:pic>
        <p:nvPicPr>
          <p:cNvPr id="22" name="object 2"/>
          <p:cNvPicPr/>
          <p:nvPr/>
        </p:nvPicPr>
        <p:blipFill rotWithShape="1">
          <a:blip r:embed="rId7" cstate="print"/>
          <a:srcRect l="7719" t="2462"/>
          <a:stretch/>
        </p:blipFill>
        <p:spPr>
          <a:xfrm>
            <a:off x="9171171" y="1316367"/>
            <a:ext cx="681976" cy="1274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3" name="object 3"/>
          <p:cNvGrpSpPr/>
          <p:nvPr/>
        </p:nvGrpSpPr>
        <p:grpSpPr>
          <a:xfrm>
            <a:off x="6125079" y="2846198"/>
            <a:ext cx="4952794" cy="3244952"/>
            <a:chOff x="3854196" y="1277061"/>
            <a:chExt cx="8043672" cy="5117592"/>
          </a:xfrm>
        </p:grpSpPr>
        <p:pic>
          <p:nvPicPr>
            <p:cNvPr id="24" name="object 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54196" y="1277061"/>
              <a:ext cx="8043672" cy="5117592"/>
            </a:xfrm>
            <a:prstGeom prst="rect">
              <a:avLst/>
            </a:prstGeom>
          </p:spPr>
        </p:pic>
        <p:pic>
          <p:nvPicPr>
            <p:cNvPr id="25" name="object 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8412" y="1481327"/>
              <a:ext cx="7455408" cy="4529329"/>
            </a:xfrm>
            <a:prstGeom prst="rect">
              <a:avLst/>
            </a:prstGeom>
          </p:spPr>
        </p:pic>
        <p:sp>
          <p:nvSpPr>
            <p:cNvPr id="26" name="object 7"/>
            <p:cNvSpPr/>
            <p:nvPr/>
          </p:nvSpPr>
          <p:spPr>
            <a:xfrm>
              <a:off x="4053713" y="1476565"/>
              <a:ext cx="7465059" cy="4538980"/>
            </a:xfrm>
            <a:custGeom>
              <a:avLst/>
              <a:gdLst/>
              <a:ahLst/>
              <a:cxnLst/>
              <a:rect l="l" t="t" r="r" b="b"/>
              <a:pathLst>
                <a:path w="7465059" h="4538980">
                  <a:moveTo>
                    <a:pt x="0" y="4538853"/>
                  </a:moveTo>
                  <a:lnTo>
                    <a:pt x="7464933" y="4538853"/>
                  </a:lnTo>
                  <a:lnTo>
                    <a:pt x="7464933" y="0"/>
                  </a:lnTo>
                  <a:lnTo>
                    <a:pt x="0" y="0"/>
                  </a:lnTo>
                  <a:lnTo>
                    <a:pt x="0" y="45388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2">
            <a:extLst>
              <a:ext uri="{FF2B5EF4-FFF2-40B4-BE49-F238E27FC236}">
                <a16:creationId xmlns:a16="http://schemas.microsoft.com/office/drawing/2014/main" xmlns="" id="{9DD52600-AD90-151C-93DE-4B2F2E08FB68}"/>
              </a:ext>
            </a:extLst>
          </p:cNvPr>
          <p:cNvSpPr txBox="1">
            <a:spLocks/>
          </p:cNvSpPr>
          <p:nvPr/>
        </p:nvSpPr>
        <p:spPr>
          <a:xfrm>
            <a:off x="4932796" y="574470"/>
            <a:ext cx="21971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ACC5"/>
                </a:solidFill>
                <a:latin typeface="Arial"/>
                <a:ea typeface="+mj-ea"/>
                <a:cs typeface="Arial"/>
              </a:defRPr>
            </a:lvl1pPr>
          </a:lstStyle>
          <a:p>
            <a:pPr marL="702945" marR="5080" lvl="0" indent="-69088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ACC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Proje Materyalleri</a:t>
            </a:r>
          </a:p>
        </p:txBody>
      </p:sp>
      <p:pic>
        <p:nvPicPr>
          <p:cNvPr id="21" name="Google Shape;403;p8">
            <a:extLst>
              <a:ext uri="{FF2B5EF4-FFF2-40B4-BE49-F238E27FC236}">
                <a16:creationId xmlns:a16="http://schemas.microsoft.com/office/drawing/2014/main" xmlns="" id="{8621B4B4-AE17-E007-2438-0DA62E1AA21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52956" y="216950"/>
            <a:ext cx="681202" cy="41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8445</TotalTime>
  <Words>881</Words>
  <Application>Microsoft Office PowerPoint</Application>
  <PresentationFormat>Özel</PresentationFormat>
  <Paragraphs>91</Paragraphs>
  <Slides>16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Hemen İndirip, Üye Olun!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Marka 01</dc:creator>
  <cp:lastModifiedBy>Melike Kesler</cp:lastModifiedBy>
  <cp:revision>433</cp:revision>
  <dcterms:created xsi:type="dcterms:W3CDTF">2021-09-12T10:19:36Z</dcterms:created>
  <dcterms:modified xsi:type="dcterms:W3CDTF">2024-05-29T05:57:55Z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880ed16-9a83-4c12-8c1a-9551813b4553_Enabled">
    <vt:lpwstr>true</vt:lpwstr>
  </property>
  <property fmtid="{D5CDD505-2E9C-101B-9397-08002B2CF9AE}" pid="3" name="MSIP_Label_f880ed16-9a83-4c12-8c1a-9551813b4553_SetDate">
    <vt:lpwstr>2024-02-19T18:56:40Z</vt:lpwstr>
  </property>
  <property fmtid="{D5CDD505-2E9C-101B-9397-08002B2CF9AE}" pid="4" name="MSIP_Label_f880ed16-9a83-4c12-8c1a-9551813b4553_Method">
    <vt:lpwstr>Standard</vt:lpwstr>
  </property>
  <property fmtid="{D5CDD505-2E9C-101B-9397-08002B2CF9AE}" pid="5" name="MSIP_Label_f880ed16-9a83-4c12-8c1a-9551813b4553_Name">
    <vt:lpwstr>Gizli_Kisisel_Veri_Icerir</vt:lpwstr>
  </property>
  <property fmtid="{D5CDD505-2E9C-101B-9397-08002B2CF9AE}" pid="6" name="MSIP_Label_f880ed16-9a83-4c12-8c1a-9551813b4553_SiteId">
    <vt:lpwstr>aede498d-dace-42af-8803-f5b0a3d9a3c6</vt:lpwstr>
  </property>
  <property fmtid="{D5CDD505-2E9C-101B-9397-08002B2CF9AE}" pid="7" name="MSIP_Label_f880ed16-9a83-4c12-8c1a-9551813b4553_ActionId">
    <vt:lpwstr>5b09513e-6ae1-4904-9996-740b070e0574</vt:lpwstr>
  </property>
  <property fmtid="{D5CDD505-2E9C-101B-9397-08002B2CF9AE}" pid="8" name="MSIP_Label_f880ed16-9a83-4c12-8c1a-9551813b4553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Gizlilik Sınıflandırması: Gizli - Kişisel Veri İçerir</vt:lpwstr>
  </property>
</Properties>
</file>