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8" r:id="rId2"/>
  </p:sldMasterIdLst>
  <p:notesMasterIdLst>
    <p:notesMasterId r:id="rId19"/>
  </p:notesMasterIdLst>
  <p:handoutMasterIdLst>
    <p:handoutMasterId r:id="rId20"/>
  </p:handoutMasterIdLst>
  <p:sldIdLst>
    <p:sldId id="256" r:id="rId3"/>
    <p:sldId id="437"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62" r:id="rId1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Yazar" initials="Y"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9652" autoAdjust="0"/>
  </p:normalViewPr>
  <p:slideViewPr>
    <p:cSldViewPr snapToGrid="0">
      <p:cViewPr>
        <p:scale>
          <a:sx n="81" d="100"/>
          <a:sy n="81" d="100"/>
        </p:scale>
        <p:origin x="-1086" y="-30"/>
      </p:cViewPr>
      <p:guideLst>
        <p:guide orient="horz" pos="2160"/>
        <p:guide pos="3840"/>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showGuides="1">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CF8C66D5-35F2-4B2B-B66A-28018F619124}" type="datetimeFigureOut">
              <a:rPr lang="en-US" smtClean="0"/>
              <a:t>10/28/2022</a:t>
            </a:fld>
            <a:endParaRPr lang="en-US"/>
          </a:p>
        </p:txBody>
      </p:sp>
      <p:sp>
        <p:nvSpPr>
          <p:cNvPr id="4" name="Footer Placeholder 3"/>
          <p:cNvSpPr>
            <a:spLocks noGrp="1"/>
          </p:cNvSpPr>
          <p:nvPr>
            <p:ph type="ftr" sz="quarter" idx="2"/>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4"/>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654B7E8A-1102-47A1-B1C3-36AE88809383}" type="datetimeFigureOut">
              <a:rPr lang="en-US" smtClean="0"/>
              <a:t>10/28/2022</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dirty="0"/>
          </a:p>
        </p:txBody>
      </p:sp>
    </p:spTree>
    <p:extLst>
      <p:ext uri="{BB962C8B-B14F-4D97-AF65-F5344CB8AC3E}">
        <p14:creationId xmlns:p14="http://schemas.microsoft.com/office/powerpoint/2010/main" val="80353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16</a:t>
            </a:fld>
            <a:endParaRPr lang="en-US" dirty="0"/>
          </a:p>
        </p:txBody>
      </p:sp>
    </p:spTree>
    <p:extLst>
      <p:ext uri="{BB962C8B-B14F-4D97-AF65-F5344CB8AC3E}">
        <p14:creationId xmlns:p14="http://schemas.microsoft.com/office/powerpoint/2010/main" val="216042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49530C4-4F41-4D50-B2C5-0B9EDCF885B8}" type="datetime1">
              <a:rPr lang="en-US" smtClean="0"/>
              <a:t>10/28/2022</a:t>
            </a:fld>
            <a:endParaRPr lang="en-US" dirty="0"/>
          </a:p>
        </p:txBody>
      </p:sp>
      <p:sp>
        <p:nvSpPr>
          <p:cNvPr id="5" name="Footer Placeholder 4"/>
          <p:cNvSpPr>
            <a:spLocks noGrp="1"/>
          </p:cNvSpPr>
          <p:nvPr>
            <p:ph type="ftr" sz="quarter" idx="11"/>
          </p:nvPr>
        </p:nvSpPr>
        <p:spPr/>
        <p:txBody>
          <a:bodyPr/>
          <a:lstStyle/>
          <a:p>
            <a:r>
              <a:rPr lang="en-US"/>
              <a:t>ÇERKEZKÖY TİCARET VE SANAYİ ODASI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BC956B-8CD8-4DBD-A47E-73F7FA943FC3}" type="datetime1">
              <a:rPr lang="en-US" smtClean="0"/>
              <a:t>10/28/2022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307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5006E3-5E67-4B9B-AFC3-AB4F77C2B824}" type="datetime1">
              <a:rPr lang="en-US" smtClean="0"/>
              <a:t>10/28/2022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778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6800"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Content Placeholder 2"/>
          <p:cNvSpPr>
            <a:spLocks noGrp="1"/>
          </p:cNvSpPr>
          <p:nvPr>
            <p:ph sz="half" idx="1"/>
          </p:nvPr>
        </p:nvSpPr>
        <p:spPr>
          <a:xfrm>
            <a:off x="681037"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4"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0"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1"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6800" y="2109020"/>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5246800" y="1341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4" name="Content Placeholder 3"/>
          <p:cNvSpPr>
            <a:spLocks noGrp="1"/>
          </p:cNvSpPr>
          <p:nvPr>
            <p:ph sz="half" idx="2"/>
          </p:nvPr>
        </p:nvSpPr>
        <p:spPr>
          <a:xfrm>
            <a:off x="675879" y="2110742"/>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Text Placeholder 2"/>
          <p:cNvSpPr>
            <a:spLocks noGrp="1"/>
          </p:cNvSpPr>
          <p:nvPr>
            <p:ph type="body" idx="1"/>
          </p:nvPr>
        </p:nvSpPr>
        <p:spPr>
          <a:xfrm>
            <a:off x="675879" y="1339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16"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2" name="Footer Placeholder 4"/>
          <p:cNvSpPr>
            <a:spLocks noGrp="1"/>
          </p:cNvSpPr>
          <p:nvPr>
            <p:ph type="ftr" sz="quarter" idx="10"/>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3" name="Slide Number Placeholder 5"/>
          <p:cNvSpPr>
            <a:spLocks noGrp="1"/>
          </p:cNvSpPr>
          <p:nvPr>
            <p:ph type="sldNum" sz="quarter" idx="11"/>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
        <p:nvSpPr>
          <p:cNvPr id="12"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8"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9"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Dikey Metin">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1039" y="1349832"/>
            <a:ext cx="8894925" cy="4580707"/>
          </a:xfrm>
          <a:prstGeom prst="rect">
            <a:avLst/>
          </a:prstGeom>
        </p:spPr>
        <p:txBody>
          <a:bodyPr vert="eaVert"/>
          <a:lstStyle>
            <a:lvl1pPr>
              <a:defRPr>
                <a:solidFill>
                  <a:schemeClr val="tx1"/>
                </a:solidFill>
                <a:latin typeface="+mn-lt"/>
                <a:ea typeface="Verdana" panose="020B0604030504040204" pitchFamily="34" charset="0"/>
                <a:cs typeface="Verdana" panose="020B0604030504040204" pitchFamily="34" charset="0"/>
              </a:defRPr>
            </a:lvl1pPr>
            <a:lvl2pPr>
              <a:defRPr>
                <a:solidFill>
                  <a:schemeClr val="tx1"/>
                </a:solidFill>
                <a:latin typeface="+mn-lt"/>
                <a:ea typeface="Verdana" panose="020B0604030504040204" pitchFamily="34" charset="0"/>
                <a:cs typeface="Verdana" panose="020B0604030504040204" pitchFamily="34" charset="0"/>
              </a:defRPr>
            </a:lvl2pPr>
            <a:lvl3pPr>
              <a:defRPr>
                <a:solidFill>
                  <a:schemeClr val="tx1"/>
                </a:solidFill>
                <a:latin typeface="+mn-lt"/>
                <a:ea typeface="Verdana" panose="020B0604030504040204" pitchFamily="34" charset="0"/>
                <a:cs typeface="Verdana" panose="020B0604030504040204" pitchFamily="34" charset="0"/>
              </a:defRPr>
            </a:lvl3pPr>
            <a:lvl4pPr>
              <a:defRPr>
                <a:solidFill>
                  <a:schemeClr val="tx1"/>
                </a:solidFill>
                <a:latin typeface="+mn-lt"/>
                <a:ea typeface="Verdana" panose="020B0604030504040204" pitchFamily="34" charset="0"/>
                <a:cs typeface="Verdana" panose="020B0604030504040204" pitchFamily="34" charset="0"/>
              </a:defRPr>
            </a:lvl4pPr>
            <a:lvl5pPr>
              <a:defRPr>
                <a:solidFill>
                  <a:schemeClr val="tx1"/>
                </a:solidFill>
                <a:latin typeface="+mn-lt"/>
                <a:ea typeface="Verdana" panose="020B0604030504040204" pitchFamily="34" charset="0"/>
                <a:cs typeface="Verdana" panose="020B060403050404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3"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9"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0"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ACF503-839E-4D0E-99BB-9CE37162A560}" type="datetime1">
              <a:rPr lang="en-US" smtClean="0"/>
              <a:t>10/28/2022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3885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401FA40-1978-4A0C-B377-0CCB2DF7432A}" type="datetime1">
              <a:rPr lang="en-US" smtClean="0"/>
              <a:t>10/28/2022</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0F1E73B-AC2D-40EC-9456-8A2014F58F06}" type="datetime1">
              <a:rPr lang="en-US" smtClean="0"/>
              <a:t>10/28/2022</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595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2B06B5-E00C-4655-9D31-1FB9980AEDCD}" type="datetime1">
              <a:rPr lang="en-US" smtClean="0"/>
              <a:t>10/28/2022</a:t>
            </a:fld>
            <a:endParaRPr lang="en-US" dirty="0"/>
          </a:p>
        </p:txBody>
      </p:sp>
      <p:sp>
        <p:nvSpPr>
          <p:cNvPr id="8" name="Footer Placeholder 7"/>
          <p:cNvSpPr>
            <a:spLocks noGrp="1"/>
          </p:cNvSpPr>
          <p:nvPr>
            <p:ph type="ftr" sz="quarter" idx="11"/>
          </p:nvPr>
        </p:nvSpPr>
        <p:spPr/>
        <p:txBody>
          <a:body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909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EA10DBF-C297-47E1-9B22-3B0C2F30AF34}" type="datetime1">
              <a:rPr lang="en-US" smtClean="0"/>
              <a:t>10/28/2022</a:t>
            </a:fld>
            <a:endParaRPr lang="en-US" dirty="0"/>
          </a:p>
        </p:txBody>
      </p:sp>
      <p:sp>
        <p:nvSpPr>
          <p:cNvPr id="4" name="Footer Placeholder 3"/>
          <p:cNvSpPr>
            <a:spLocks noGrp="1"/>
          </p:cNvSpPr>
          <p:nvPr>
            <p:ph type="ftr" sz="quarter" idx="11"/>
          </p:nvPr>
        </p:nvSpPr>
        <p:spPr/>
        <p:txBody>
          <a:bodyPr/>
          <a:lstStyle/>
          <a:p>
            <a:r>
              <a:rPr lang="tr-TR"/>
              <a:t>ÇERKEZKÖY TİCARET VE SANAYİ ODASI</a:t>
            </a:r>
            <a:endParaRPr lang="tr-TR" dirty="0"/>
          </a:p>
        </p:txBody>
      </p:sp>
      <p:sp>
        <p:nvSpPr>
          <p:cNvPr id="5" name="Slide Number Placeholder 4"/>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3798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E87E49-D24C-4CD0-904E-14169CE7A9A0}" type="datetime1">
              <a:rPr lang="en-US" smtClean="0"/>
              <a:t>10/28/2022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102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7358F86D-8E38-4338-8784-CF4AE8BCA7E6}" type="datetime1">
              <a:rPr lang="en-US" smtClean="0"/>
              <a:t>10/28/2022</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596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47D2E6-0A25-4123-8BED-26031483FB01}" type="datetime1">
              <a:rPr lang="en-US" smtClean="0"/>
              <a:t>10/28/2022</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776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795F13C2-F409-4DA1-95F3-1889D2A99D2C}" type="datetime1">
              <a:rPr lang="en-US" smtClean="0"/>
              <a:t>10/28/2022</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ÇERKEZKÖY TİCARET VE SANAYİ ODASI</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76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00" r:id="rId12"/>
    <p:sldLayoutId id="2147483701" r:id="rId13"/>
    <p:sldLayoutId id="2147483702" r:id="rId14"/>
    <p:sldLayoutId id="214748370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r>
              <a:rPr lang="tr-TR" sz="4400" b="1" dirty="0">
                <a:solidFill>
                  <a:schemeClr val="bg2">
                    <a:lumMod val="10000"/>
                  </a:schemeClr>
                </a:solidFill>
                <a:latin typeface="+mn-lt"/>
                <a:cs typeface="Arial" panose="020B0604020202020204" pitchFamily="34" charset="0"/>
              </a:rPr>
              <a:t>KARBON AYAK İZİ</a:t>
            </a:r>
            <a:br>
              <a:rPr lang="tr-TR" sz="4400" b="1" dirty="0">
                <a:solidFill>
                  <a:schemeClr val="bg2">
                    <a:lumMod val="10000"/>
                  </a:schemeClr>
                </a:solidFill>
                <a:latin typeface="+mn-lt"/>
                <a:cs typeface="Arial" panose="020B0604020202020204" pitchFamily="34" charset="0"/>
              </a:rPr>
            </a:b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DIŞ İLİŞKİLER VE PROJE </a:t>
            </a:r>
          </a:p>
          <a:p>
            <a:pPr algn="r"/>
            <a:r>
              <a:rPr lang="tr-TR" sz="1800" b="1" dirty="0">
                <a:solidFill>
                  <a:schemeClr val="bg2">
                    <a:lumMod val="10000"/>
                  </a:schemeClr>
                </a:solidFill>
                <a:latin typeface="+mn-lt"/>
                <a:cs typeface="Arial" panose="020B0604020202020204" pitchFamily="34" charset="0"/>
              </a:rPr>
              <a:t>Çerkezköy, Tekirdağ – EYLÜL</a:t>
            </a:r>
          </a:p>
          <a:p>
            <a:pPr algn="r"/>
            <a:r>
              <a:rPr lang="tr-TR" sz="1800" b="1" dirty="0">
                <a:solidFill>
                  <a:schemeClr val="bg2">
                    <a:lumMod val="10000"/>
                  </a:schemeClr>
                </a:solidFill>
                <a:latin typeface="+mn-lt"/>
                <a:cs typeface="Arial" panose="020B0604020202020204" pitchFamily="34" charset="0"/>
              </a:rPr>
              <a:t>VEYSEL DÖNMEZ 2022</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93310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10</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İzinin Hesaplanmasında Kullanılan Formüller	</a:t>
            </a:r>
            <a:endParaRPr lang="tr-TR" sz="1800" dirty="0">
              <a:solidFill>
                <a:schemeClr val="accent1"/>
              </a:solidFill>
            </a:endParaRPr>
          </a:p>
        </p:txBody>
      </p:sp>
      <p:pic>
        <p:nvPicPr>
          <p:cNvPr id="4" name="Resim 2">
            <a:extLst>
              <a:ext uri="{FF2B5EF4-FFF2-40B4-BE49-F238E27FC236}">
                <a16:creationId xmlns:a16="http://schemas.microsoft.com/office/drawing/2014/main" xmlns="" id="{31A64401-61BB-1F17-3D99-28181D0D48E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3528" t="9325" r="25739" b="6485"/>
          <a:stretch>
            <a:fillRect/>
          </a:stretch>
        </p:blipFill>
        <p:spPr bwMode="auto">
          <a:xfrm>
            <a:off x="681038" y="1846263"/>
            <a:ext cx="82332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07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11</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İzinin Hesaplanması Örneği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B210AB4-E2EA-4F3B-05E9-A1513B95E2DE}"/>
              </a:ext>
            </a:extLst>
          </p:cNvPr>
          <p:cNvSpPr>
            <a:spLocks noGrp="1"/>
          </p:cNvSpPr>
          <p:nvPr>
            <p:ph idx="1"/>
          </p:nvPr>
        </p:nvSpPr>
        <p:spPr/>
        <p:txBody>
          <a:bodyPr/>
          <a:lstStyle/>
          <a:p>
            <a:r>
              <a:rPr lang="tr-TR" b="1" dirty="0">
                <a:solidFill>
                  <a:schemeClr val="accent2"/>
                </a:solidFill>
              </a:rPr>
              <a:t>ÖRNEK : Kırşehir’den İstanbul’a ceviz götüren bir kamyonun karbon salınım miktarı şu şekilde hesaplanabilir. Mesafe 635 km, kamyon 200gr/km CO2 salınımı yapıyor ve 5 ton  ceviz taşıyorsa; </a:t>
            </a:r>
          </a:p>
          <a:p>
            <a:endParaRPr lang="tr-TR" b="1" dirty="0">
              <a:solidFill>
                <a:schemeClr val="accent2"/>
              </a:solidFill>
            </a:endParaRPr>
          </a:p>
          <a:p>
            <a:r>
              <a:rPr lang="tr-TR" b="1" dirty="0">
                <a:solidFill>
                  <a:schemeClr val="accent2"/>
                </a:solidFill>
              </a:rPr>
              <a:t>635 km * 200 </a:t>
            </a:r>
            <a:r>
              <a:rPr lang="tr-TR" b="1" dirty="0" err="1">
                <a:solidFill>
                  <a:schemeClr val="accent2"/>
                </a:solidFill>
              </a:rPr>
              <a:t>gr</a:t>
            </a:r>
            <a:r>
              <a:rPr lang="tr-TR" b="1" dirty="0">
                <a:solidFill>
                  <a:schemeClr val="accent2"/>
                </a:solidFill>
              </a:rPr>
              <a:t>/km = 127.000 </a:t>
            </a:r>
            <a:r>
              <a:rPr lang="tr-TR" b="1" dirty="0" err="1">
                <a:solidFill>
                  <a:schemeClr val="accent2"/>
                </a:solidFill>
              </a:rPr>
              <a:t>gr</a:t>
            </a:r>
            <a:r>
              <a:rPr lang="tr-TR" b="1" dirty="0">
                <a:solidFill>
                  <a:schemeClr val="accent2"/>
                </a:solidFill>
              </a:rPr>
              <a:t> CO2</a:t>
            </a:r>
          </a:p>
          <a:p>
            <a:r>
              <a:rPr lang="tr-TR" b="1" dirty="0">
                <a:solidFill>
                  <a:schemeClr val="accent2"/>
                </a:solidFill>
              </a:rPr>
              <a:t>5 ton = 5000 kg olduğundan </a:t>
            </a:r>
          </a:p>
          <a:p>
            <a:r>
              <a:rPr lang="tr-TR" b="1" dirty="0">
                <a:solidFill>
                  <a:schemeClr val="accent2"/>
                </a:solidFill>
              </a:rPr>
              <a:t>127.000 </a:t>
            </a:r>
            <a:r>
              <a:rPr lang="tr-TR" b="1" dirty="0" err="1">
                <a:solidFill>
                  <a:schemeClr val="accent2"/>
                </a:solidFill>
              </a:rPr>
              <a:t>gr</a:t>
            </a:r>
            <a:r>
              <a:rPr lang="tr-TR" b="1" dirty="0">
                <a:solidFill>
                  <a:schemeClr val="accent2"/>
                </a:solidFill>
              </a:rPr>
              <a:t> CO2 / 5000kg ceviz = 25,4 </a:t>
            </a:r>
            <a:r>
              <a:rPr lang="tr-TR" b="1" dirty="0" err="1">
                <a:solidFill>
                  <a:schemeClr val="accent2"/>
                </a:solidFill>
              </a:rPr>
              <a:t>gr</a:t>
            </a:r>
            <a:r>
              <a:rPr lang="tr-TR" b="1" dirty="0">
                <a:solidFill>
                  <a:schemeClr val="accent2"/>
                </a:solidFill>
              </a:rPr>
              <a:t> CO2/kg ceviz</a:t>
            </a:r>
          </a:p>
          <a:p>
            <a:r>
              <a:rPr lang="tr-TR" b="1" dirty="0">
                <a:solidFill>
                  <a:schemeClr val="accent2"/>
                </a:solidFill>
              </a:rPr>
              <a:t>Sonuç olarak 1 kg ceviz başına 25,4 </a:t>
            </a:r>
            <a:r>
              <a:rPr lang="tr-TR" b="1" dirty="0" err="1">
                <a:solidFill>
                  <a:schemeClr val="accent2"/>
                </a:solidFill>
              </a:rPr>
              <a:t>gr</a:t>
            </a:r>
            <a:r>
              <a:rPr lang="tr-TR" b="1" dirty="0">
                <a:solidFill>
                  <a:schemeClr val="accent2"/>
                </a:solidFill>
              </a:rPr>
              <a:t> CO2 salınımı gerçekleşmiş olur. </a:t>
            </a:r>
          </a:p>
        </p:txBody>
      </p:sp>
    </p:spTree>
    <p:extLst>
      <p:ext uri="{BB962C8B-B14F-4D97-AF65-F5344CB8AC3E}">
        <p14:creationId xmlns:p14="http://schemas.microsoft.com/office/powerpoint/2010/main" val="129823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12</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Nasıl Küçültülür ?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B210AB4-E2EA-4F3B-05E9-A1513B95E2DE}"/>
              </a:ext>
            </a:extLst>
          </p:cNvPr>
          <p:cNvSpPr>
            <a:spLocks noGrp="1"/>
          </p:cNvSpPr>
          <p:nvPr>
            <p:ph idx="1"/>
          </p:nvPr>
        </p:nvSpPr>
        <p:spPr/>
        <p:txBody>
          <a:bodyPr>
            <a:normAutofit/>
          </a:bodyPr>
          <a:lstStyle/>
          <a:p>
            <a:r>
              <a:rPr lang="tr-TR" sz="2400" b="1" dirty="0">
                <a:solidFill>
                  <a:schemeClr val="accent2"/>
                </a:solidFill>
              </a:rPr>
              <a:t>Birincil karbon ayak izi bireysel olarak;</a:t>
            </a:r>
          </a:p>
          <a:p>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 Atıklar azaltılarak,</a:t>
            </a:r>
          </a:p>
          <a:p>
            <a:pPr>
              <a:buFont typeface="Wingdings" panose="05000000000000000000" pitchFamily="2" charset="2"/>
              <a:buChar char="v"/>
            </a:pPr>
            <a:r>
              <a:rPr lang="tr-TR" sz="2400" b="1" dirty="0">
                <a:solidFill>
                  <a:schemeClr val="accent2"/>
                </a:solidFill>
              </a:rPr>
              <a:t> Toplu taşıma araçları tercih edilerek,</a:t>
            </a:r>
          </a:p>
          <a:p>
            <a:pPr>
              <a:buFont typeface="Wingdings" panose="05000000000000000000" pitchFamily="2" charset="2"/>
              <a:buChar char="v"/>
            </a:pPr>
            <a:r>
              <a:rPr lang="tr-TR" sz="2400" b="1" dirty="0">
                <a:solidFill>
                  <a:schemeClr val="accent2"/>
                </a:solidFill>
              </a:rPr>
              <a:t> Gereksiz enerji harcamalarından (ısınma vb.) kaçınılarak,</a:t>
            </a:r>
          </a:p>
          <a:p>
            <a:pPr>
              <a:buFont typeface="Wingdings" panose="05000000000000000000" pitchFamily="2" charset="2"/>
              <a:buChar char="v"/>
            </a:pPr>
            <a:r>
              <a:rPr lang="tr-TR" sz="2400" b="1" dirty="0">
                <a:solidFill>
                  <a:schemeClr val="accent2"/>
                </a:solidFill>
              </a:rPr>
              <a:t>Doğal gaz gibi enerji kaynakları yerine güneş enerjisi gibi sürdürülebilir enerji kaynakları kullanılarak küçültülebilir.</a:t>
            </a:r>
          </a:p>
        </p:txBody>
      </p:sp>
    </p:spTree>
    <p:extLst>
      <p:ext uri="{BB962C8B-B14F-4D97-AF65-F5344CB8AC3E}">
        <p14:creationId xmlns:p14="http://schemas.microsoft.com/office/powerpoint/2010/main" val="3078623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Nasıl Küçültülür ?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B210AB4-E2EA-4F3B-05E9-A1513B95E2DE}"/>
              </a:ext>
            </a:extLst>
          </p:cNvPr>
          <p:cNvSpPr>
            <a:spLocks noGrp="1"/>
          </p:cNvSpPr>
          <p:nvPr>
            <p:ph idx="1"/>
          </p:nvPr>
        </p:nvSpPr>
        <p:spPr/>
        <p:txBody>
          <a:bodyPr>
            <a:normAutofit/>
          </a:bodyPr>
          <a:lstStyle/>
          <a:p>
            <a:r>
              <a:rPr lang="tr-TR" sz="2400" b="1" dirty="0">
                <a:solidFill>
                  <a:schemeClr val="accent2"/>
                </a:solidFill>
              </a:rPr>
              <a:t>İkincil karbon ayak izi de;</a:t>
            </a:r>
          </a:p>
          <a:p>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 Et tüketimini  azaltarak,</a:t>
            </a:r>
          </a:p>
          <a:p>
            <a:pPr>
              <a:buFont typeface="Wingdings" panose="05000000000000000000" pitchFamily="2" charset="2"/>
              <a:buChar char="v"/>
            </a:pPr>
            <a:r>
              <a:rPr lang="tr-TR" sz="2400" b="1" dirty="0">
                <a:solidFill>
                  <a:schemeClr val="accent2"/>
                </a:solidFill>
              </a:rPr>
              <a:t> Eğer musluk suyu imek için güvenli ise pet şişe su yerine musluk suyunu tercih ederek,</a:t>
            </a:r>
          </a:p>
          <a:p>
            <a:pPr>
              <a:buFont typeface="Wingdings" panose="05000000000000000000" pitchFamily="2" charset="2"/>
              <a:buChar char="v"/>
            </a:pPr>
            <a:r>
              <a:rPr lang="tr-TR" sz="2400" b="1" dirty="0">
                <a:solidFill>
                  <a:schemeClr val="accent2"/>
                </a:solidFill>
              </a:rPr>
              <a:t> yabancı mallar yerine yerli malları tercih ederek,</a:t>
            </a:r>
          </a:p>
          <a:p>
            <a:pPr>
              <a:buFont typeface="Wingdings" panose="05000000000000000000" pitchFamily="2" charset="2"/>
              <a:buChar char="v"/>
            </a:pPr>
            <a:r>
              <a:rPr lang="tr-TR" sz="2400" b="1" dirty="0">
                <a:solidFill>
                  <a:schemeClr val="accent2"/>
                </a:solidFill>
              </a:rPr>
              <a:t>Geri dönüşüme önem verilerek, doğada geri dönüşebilen ürünleri tercih ederek küçültülebilir.</a:t>
            </a:r>
          </a:p>
        </p:txBody>
      </p:sp>
    </p:spTree>
    <p:extLst>
      <p:ext uri="{BB962C8B-B14F-4D97-AF65-F5344CB8AC3E}">
        <p14:creationId xmlns:p14="http://schemas.microsoft.com/office/powerpoint/2010/main" val="294782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Nasıl Küçültülür ?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B210AB4-E2EA-4F3B-05E9-A1513B95E2DE}"/>
              </a:ext>
            </a:extLst>
          </p:cNvPr>
          <p:cNvSpPr>
            <a:spLocks noGrp="1"/>
          </p:cNvSpPr>
          <p:nvPr>
            <p:ph idx="1"/>
          </p:nvPr>
        </p:nvSpPr>
        <p:spPr/>
        <p:txBody>
          <a:bodyPr>
            <a:normAutofit/>
          </a:bodyPr>
          <a:lstStyle/>
          <a:p>
            <a:r>
              <a:rPr lang="tr-TR" sz="2400" b="1" dirty="0">
                <a:solidFill>
                  <a:schemeClr val="accent2"/>
                </a:solidFill>
              </a:rPr>
              <a:t>Bu konuda en önemli güç ve etken olan hükümetlere düşen görevler;</a:t>
            </a:r>
          </a:p>
          <a:p>
            <a:pPr>
              <a:buFont typeface="Wingdings" panose="05000000000000000000" pitchFamily="2" charset="2"/>
              <a:buChar char="v"/>
            </a:pPr>
            <a:r>
              <a:rPr lang="tr-TR" sz="2400" b="1" dirty="0">
                <a:solidFill>
                  <a:schemeClr val="accent2"/>
                </a:solidFill>
              </a:rPr>
              <a:t> Sürdürebilir kaynak temelli enerji politikası,</a:t>
            </a:r>
          </a:p>
          <a:p>
            <a:pPr>
              <a:buFont typeface="Wingdings" panose="05000000000000000000" pitchFamily="2" charset="2"/>
              <a:buChar char="v"/>
            </a:pPr>
            <a:r>
              <a:rPr lang="tr-TR" sz="2400" b="1" dirty="0">
                <a:solidFill>
                  <a:schemeClr val="accent2"/>
                </a:solidFill>
              </a:rPr>
              <a:t> Tarım, ormancılık, ulaşım, sanayi sektörlerinde de küresel ısınma odaklı politikaların oluşturulması,</a:t>
            </a:r>
          </a:p>
          <a:p>
            <a:pPr>
              <a:buFont typeface="Wingdings" panose="05000000000000000000" pitchFamily="2" charset="2"/>
              <a:buChar char="v"/>
            </a:pPr>
            <a:r>
              <a:rPr lang="tr-TR" sz="2400" b="1" dirty="0">
                <a:solidFill>
                  <a:schemeClr val="accent2"/>
                </a:solidFill>
              </a:rPr>
              <a:t> Yasal düzenlemeler, vergiler, teşvikler ve cezalar,</a:t>
            </a:r>
          </a:p>
          <a:p>
            <a:pPr>
              <a:buFont typeface="Wingdings" panose="05000000000000000000" pitchFamily="2" charset="2"/>
              <a:buChar char="v"/>
            </a:pPr>
            <a:r>
              <a:rPr lang="tr-TR" sz="2400" b="1" dirty="0">
                <a:solidFill>
                  <a:schemeClr val="accent2"/>
                </a:solidFill>
              </a:rPr>
              <a:t>Düşük karbonlu ve yüksek enerji verimli ekonomiye geçiş,</a:t>
            </a:r>
          </a:p>
          <a:p>
            <a:pPr>
              <a:buFont typeface="Wingdings" panose="05000000000000000000" pitchFamily="2" charset="2"/>
              <a:buChar char="v"/>
            </a:pPr>
            <a:r>
              <a:rPr lang="tr-TR" sz="2400" b="1" dirty="0">
                <a:solidFill>
                  <a:schemeClr val="accent2"/>
                </a:solidFill>
              </a:rPr>
              <a:t> Bu konuda topluma gerekli eğitimlerin verilmesi ve ormanlık alanları arttırmak.</a:t>
            </a:r>
          </a:p>
        </p:txBody>
      </p:sp>
    </p:spTree>
    <p:extLst>
      <p:ext uri="{BB962C8B-B14F-4D97-AF65-F5344CB8AC3E}">
        <p14:creationId xmlns:p14="http://schemas.microsoft.com/office/powerpoint/2010/main" val="389202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799913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Nasıl Küçültülür ?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B210AB4-E2EA-4F3B-05E9-A1513B95E2DE}"/>
              </a:ext>
            </a:extLst>
          </p:cNvPr>
          <p:cNvSpPr>
            <a:spLocks noGrp="1"/>
          </p:cNvSpPr>
          <p:nvPr>
            <p:ph idx="1"/>
          </p:nvPr>
        </p:nvSpPr>
        <p:spPr/>
        <p:txBody>
          <a:bodyPr>
            <a:normAutofit/>
          </a:bodyPr>
          <a:lstStyle/>
          <a:p>
            <a:r>
              <a:rPr lang="tr-TR" sz="2400" b="1" dirty="0">
                <a:solidFill>
                  <a:schemeClr val="accent2"/>
                </a:solidFill>
              </a:rPr>
              <a:t>Az önce saydığımız hükümet görevleri içinde en önemlisi olan karbon ayak izi küçültme yöntemlerinden biri, olabildiğince ağaç dikilerek ve orman alanları artırılarak karbon depolama yöntemidir.</a:t>
            </a:r>
          </a:p>
          <a:p>
            <a:r>
              <a:rPr lang="tr-TR" sz="2400" b="1" dirty="0">
                <a:solidFill>
                  <a:schemeClr val="accent2"/>
                </a:solidFill>
              </a:rPr>
              <a:t>Ağaçlarda depolanan karbon miktarı ağacın;</a:t>
            </a:r>
          </a:p>
          <a:p>
            <a:pPr>
              <a:buFont typeface="Wingdings" panose="05000000000000000000" pitchFamily="2" charset="2"/>
              <a:buChar char="v"/>
            </a:pPr>
            <a:r>
              <a:rPr lang="tr-TR" sz="2400" b="1" dirty="0">
                <a:solidFill>
                  <a:schemeClr val="accent2"/>
                </a:solidFill>
              </a:rPr>
              <a:t> Yaşına,</a:t>
            </a:r>
          </a:p>
          <a:p>
            <a:pPr>
              <a:buFont typeface="Wingdings" panose="05000000000000000000" pitchFamily="2" charset="2"/>
              <a:buChar char="v"/>
            </a:pPr>
            <a:r>
              <a:rPr lang="tr-TR" sz="2400" b="1" dirty="0">
                <a:solidFill>
                  <a:schemeClr val="accent2"/>
                </a:solidFill>
              </a:rPr>
              <a:t>Türüne,</a:t>
            </a:r>
          </a:p>
          <a:p>
            <a:pPr>
              <a:buFont typeface="Wingdings" panose="05000000000000000000" pitchFamily="2" charset="2"/>
              <a:buChar char="v"/>
            </a:pPr>
            <a:r>
              <a:rPr lang="tr-TR" sz="2400" b="1" dirty="0">
                <a:solidFill>
                  <a:schemeClr val="accent2"/>
                </a:solidFill>
              </a:rPr>
              <a:t>Çapına, boyuna ve bölge iklimine göre değişiklikler gösterebilir.</a:t>
            </a:r>
          </a:p>
        </p:txBody>
      </p:sp>
    </p:spTree>
    <p:extLst>
      <p:ext uri="{BB962C8B-B14F-4D97-AF65-F5344CB8AC3E}">
        <p14:creationId xmlns:p14="http://schemas.microsoft.com/office/powerpoint/2010/main" val="177918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TEŞEKKÜRLER</a:t>
            </a: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Dış ilişkiler ve proje Birimi</a:t>
            </a:r>
          </a:p>
          <a:p>
            <a:pPr algn="r"/>
            <a:r>
              <a:rPr lang="tr-TR" sz="1800" b="1" dirty="0">
                <a:solidFill>
                  <a:schemeClr val="bg2">
                    <a:lumMod val="10000"/>
                  </a:schemeClr>
                </a:solidFill>
                <a:latin typeface="+mn-lt"/>
                <a:cs typeface="Arial" panose="020B0604020202020204" pitchFamily="34" charset="0"/>
              </a:rPr>
              <a:t>Veysel dönmez</a:t>
            </a:r>
          </a:p>
          <a:p>
            <a:pPr algn="r"/>
            <a:r>
              <a:rPr lang="tr-TR" sz="1800" b="1" dirty="0">
                <a:solidFill>
                  <a:schemeClr val="bg2">
                    <a:lumMod val="10000"/>
                  </a:schemeClr>
                </a:solidFill>
                <a:latin typeface="+mn-lt"/>
                <a:cs typeface="Arial" panose="020B0604020202020204" pitchFamily="34" charset="0"/>
              </a:rPr>
              <a:t>Çerkezköy, Tekirdağ – ekim/2022</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rPr>
              <a:t>Resim</a:t>
            </a:r>
          </a:p>
        </p:txBody>
      </p:sp>
    </p:spTree>
    <p:extLst>
      <p:ext uri="{BB962C8B-B14F-4D97-AF65-F5344CB8AC3E}">
        <p14:creationId xmlns:p14="http://schemas.microsoft.com/office/powerpoint/2010/main" val="10849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Nedir ?</a:t>
            </a:r>
          </a:p>
          <a:p>
            <a:pPr marL="0" indent="0">
              <a:buFont typeface="Calibri" panose="020F0502020204030204" pitchFamily="34" charset="0"/>
              <a:buNone/>
            </a:pPr>
            <a:endParaRPr lang="tr-TR" sz="1800" dirty="0">
              <a:solidFill>
                <a:schemeClr val="accent1"/>
              </a:solidFill>
            </a:endParaRPr>
          </a:p>
        </p:txBody>
      </p:sp>
      <p:pic>
        <p:nvPicPr>
          <p:cNvPr id="4" name="İçerik Yer Tutucusu 3">
            <a:extLst>
              <a:ext uri="{FF2B5EF4-FFF2-40B4-BE49-F238E27FC236}">
                <a16:creationId xmlns:a16="http://schemas.microsoft.com/office/drawing/2014/main" xmlns="" id="{5D7FE514-9727-3559-675E-3E81BC794713}"/>
              </a:ext>
            </a:extLst>
          </p:cNvPr>
          <p:cNvPicPr>
            <a:picLocks noGrp="1"/>
          </p:cNvPicPr>
          <p:nvPr>
            <p:ph idx="1"/>
          </p:nvPr>
        </p:nvPicPr>
        <p:blipFill rotWithShape="1">
          <a:blip r:embed="rId4">
            <a:duotone>
              <a:prstClr val="black"/>
              <a:schemeClr val="accent6">
                <a:tint val="45000"/>
                <a:satMod val="400000"/>
              </a:schemeClr>
            </a:duotone>
          </a:blip>
          <a:srcRect l="15476" t="5644" r="19180" b="18871"/>
          <a:stretch/>
        </p:blipFill>
        <p:spPr bwMode="auto">
          <a:xfrm>
            <a:off x="681037" y="1892300"/>
            <a:ext cx="8233199" cy="4379913"/>
          </a:xfrm>
          <a:prstGeom prst="rect">
            <a:avLst/>
          </a:prstGeom>
          <a:ln>
            <a:noFill/>
          </a:ln>
        </p:spPr>
      </p:pic>
    </p:spTree>
    <p:extLst>
      <p:ext uri="{BB962C8B-B14F-4D97-AF65-F5344CB8AC3E}">
        <p14:creationId xmlns:p14="http://schemas.microsoft.com/office/powerpoint/2010/main" val="359180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Dünyadaki Karbon Ayak İzi Payı</a:t>
            </a:r>
            <a:endParaRPr lang="tr-TR" sz="1800" dirty="0">
              <a:solidFill>
                <a:schemeClr val="accent1"/>
              </a:solidFill>
            </a:endParaRPr>
          </a:p>
        </p:txBody>
      </p:sp>
      <p:pic>
        <p:nvPicPr>
          <p:cNvPr id="7" name="Resim 3">
            <a:extLst>
              <a:ext uri="{FF2B5EF4-FFF2-40B4-BE49-F238E27FC236}">
                <a16:creationId xmlns:a16="http://schemas.microsoft.com/office/drawing/2014/main" xmlns="" id="{D9E2917C-11A0-0FBF-E92A-E7073223770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1038" y="1846263"/>
            <a:ext cx="82332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2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Bir Kişinin Tipik Karbon Ayak İzi Dökümü</a:t>
            </a:r>
            <a:endParaRPr lang="tr-TR" sz="1800" dirty="0">
              <a:solidFill>
                <a:schemeClr val="accent1"/>
              </a:solidFill>
            </a:endParaRPr>
          </a:p>
        </p:txBody>
      </p:sp>
      <p:pic>
        <p:nvPicPr>
          <p:cNvPr id="4" name="Resim 4">
            <a:extLst>
              <a:ext uri="{FF2B5EF4-FFF2-40B4-BE49-F238E27FC236}">
                <a16:creationId xmlns:a16="http://schemas.microsoft.com/office/drawing/2014/main" xmlns="" id="{89FB9C7B-C762-890F-00F8-64F3C2D7A6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3776" t="28999" r="31100" b="27600"/>
          <a:stretch>
            <a:fillRect/>
          </a:stretch>
        </p:blipFill>
        <p:spPr bwMode="auto">
          <a:xfrm>
            <a:off x="892175" y="1712617"/>
            <a:ext cx="8172450" cy="405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91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 Ölçümlerinde Kullanılan Standartlar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F97C965-BD5E-05F1-2596-315A420916FD}"/>
              </a:ext>
            </a:extLst>
          </p:cNvPr>
          <p:cNvSpPr>
            <a:spLocks noGrp="1"/>
          </p:cNvSpPr>
          <p:nvPr>
            <p:ph idx="1"/>
          </p:nvPr>
        </p:nvSpPr>
        <p:spPr/>
        <p:txBody>
          <a:bodyPr/>
          <a:lstStyle/>
          <a:p>
            <a:pPr>
              <a:buFont typeface="Wingdings" panose="05000000000000000000" pitchFamily="2" charset="2"/>
              <a:buChar char="v"/>
            </a:pPr>
            <a:r>
              <a:rPr lang="tr-TR" dirty="0"/>
              <a:t> </a:t>
            </a:r>
            <a:r>
              <a:rPr lang="tr-TR" sz="2400" b="1" dirty="0">
                <a:solidFill>
                  <a:schemeClr val="accent2"/>
                </a:solidFill>
              </a:rPr>
              <a:t>ISO 14064, 14065 ve Sera Gazları (GHG) Protokol Standartları</a:t>
            </a:r>
          </a:p>
          <a:p>
            <a:pPr>
              <a:buFont typeface="Wingdings" panose="05000000000000000000" pitchFamily="2" charset="2"/>
              <a:buChar char="v"/>
            </a:pPr>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Kamuya Açık Beyanname(</a:t>
            </a:r>
            <a:r>
              <a:rPr lang="tr-TR" sz="2400" b="1" dirty="0" err="1">
                <a:solidFill>
                  <a:schemeClr val="accent2"/>
                </a:solidFill>
              </a:rPr>
              <a:t>Publicly</a:t>
            </a:r>
            <a:r>
              <a:rPr lang="tr-TR" sz="2400" b="1" dirty="0">
                <a:solidFill>
                  <a:schemeClr val="accent2"/>
                </a:solidFill>
              </a:rPr>
              <a:t> </a:t>
            </a:r>
            <a:r>
              <a:rPr lang="tr-TR" sz="2400" b="1" dirty="0" err="1">
                <a:solidFill>
                  <a:schemeClr val="accent2"/>
                </a:solidFill>
              </a:rPr>
              <a:t>Available</a:t>
            </a:r>
            <a:r>
              <a:rPr lang="tr-TR" sz="2400" b="1" dirty="0">
                <a:solidFill>
                  <a:schemeClr val="accent2"/>
                </a:solidFill>
              </a:rPr>
              <a:t> </a:t>
            </a:r>
            <a:r>
              <a:rPr lang="tr-TR" sz="2400" b="1" dirty="0" err="1">
                <a:solidFill>
                  <a:schemeClr val="accent2"/>
                </a:solidFill>
              </a:rPr>
              <a:t>Specification</a:t>
            </a:r>
            <a:r>
              <a:rPr lang="tr-TR" sz="2400" b="1" dirty="0">
                <a:solidFill>
                  <a:schemeClr val="accent2"/>
                </a:solidFill>
              </a:rPr>
              <a:t>)-PAS 2050</a:t>
            </a:r>
          </a:p>
          <a:p>
            <a:pPr>
              <a:buFont typeface="Wingdings" panose="05000000000000000000" pitchFamily="2" charset="2"/>
              <a:buChar char="v"/>
            </a:pPr>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Karbon Ayak İzi İçin ISO 14067 Standardı Geliştirmektedir.</a:t>
            </a:r>
          </a:p>
        </p:txBody>
      </p:sp>
    </p:spTree>
    <p:extLst>
      <p:ext uri="{BB962C8B-B14F-4D97-AF65-F5344CB8AC3E}">
        <p14:creationId xmlns:p14="http://schemas.microsoft.com/office/powerpoint/2010/main" val="390419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6</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ISO 14064 VE 14065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F97C965-BD5E-05F1-2596-315A420916FD}"/>
              </a:ext>
            </a:extLst>
          </p:cNvPr>
          <p:cNvSpPr>
            <a:spLocks noGrp="1"/>
          </p:cNvSpPr>
          <p:nvPr>
            <p:ph idx="1"/>
          </p:nvPr>
        </p:nvSpPr>
        <p:spPr/>
        <p:txBody>
          <a:bodyPr>
            <a:normAutofit/>
          </a:bodyPr>
          <a:lstStyle/>
          <a:p>
            <a:pPr marL="0" indent="0">
              <a:buNone/>
            </a:pPr>
            <a:r>
              <a:rPr lang="tr-TR" dirty="0"/>
              <a:t> </a:t>
            </a:r>
            <a:r>
              <a:rPr lang="tr-TR" sz="2400" b="1" dirty="0">
                <a:solidFill>
                  <a:schemeClr val="accent2"/>
                </a:solidFill>
              </a:rPr>
              <a:t>Bir kuruluşun;</a:t>
            </a:r>
          </a:p>
          <a:p>
            <a:pPr>
              <a:buFont typeface="Wingdings" panose="05000000000000000000" pitchFamily="2" charset="2"/>
              <a:buChar char="v"/>
            </a:pPr>
            <a:r>
              <a:rPr lang="tr-TR" sz="2400" b="1" dirty="0">
                <a:solidFill>
                  <a:schemeClr val="accent2"/>
                </a:solidFill>
              </a:rPr>
              <a:t>Sera gazı emisyonlarının ve uzaklaştırmalarının istikrarlı raporlanması,</a:t>
            </a:r>
          </a:p>
          <a:p>
            <a:pPr>
              <a:buFont typeface="Wingdings" panose="05000000000000000000" pitchFamily="2" charset="2"/>
              <a:buChar char="v"/>
            </a:pPr>
            <a:r>
              <a:rPr lang="tr-TR" sz="2400" b="1" dirty="0">
                <a:solidFill>
                  <a:schemeClr val="accent2"/>
                </a:solidFill>
              </a:rPr>
              <a:t> </a:t>
            </a:r>
            <a:r>
              <a:rPr lang="tr-TR" sz="2400" b="1" dirty="0" err="1">
                <a:solidFill>
                  <a:schemeClr val="accent2"/>
                </a:solidFill>
              </a:rPr>
              <a:t>Envarterlerinin</a:t>
            </a:r>
            <a:r>
              <a:rPr lang="tr-TR" sz="2400" b="1" dirty="0">
                <a:solidFill>
                  <a:schemeClr val="accent2"/>
                </a:solidFill>
              </a:rPr>
              <a:t> çıkartılması, sera gazı emisyon azaltımı veya,</a:t>
            </a:r>
          </a:p>
          <a:p>
            <a:pPr>
              <a:buFont typeface="Wingdings" panose="05000000000000000000" pitchFamily="2" charset="2"/>
              <a:buChar char="v"/>
            </a:pPr>
            <a:r>
              <a:rPr lang="tr-TR" sz="2400" b="1" dirty="0">
                <a:solidFill>
                  <a:schemeClr val="accent2"/>
                </a:solidFill>
              </a:rPr>
              <a:t> Uzaklaştırılması iyileştirme projeleri ve sera gazı bildirimlerinin doğrulanması ve </a:t>
            </a:r>
          </a:p>
          <a:p>
            <a:pPr>
              <a:buFont typeface="Wingdings" panose="05000000000000000000" pitchFamily="2" charset="2"/>
              <a:buChar char="v"/>
            </a:pPr>
            <a:r>
              <a:rPr lang="tr-TR" sz="2400" b="1" dirty="0">
                <a:solidFill>
                  <a:schemeClr val="accent2"/>
                </a:solidFill>
              </a:rPr>
              <a:t> Geçerli kılınması için bir rehber olarak kullanılmak üzere önerilen bir standartlar serisidir.</a:t>
            </a:r>
          </a:p>
          <a:p>
            <a:pPr marL="0" indent="0">
              <a:buNone/>
            </a:pPr>
            <a:endParaRPr lang="tr-TR" sz="2400" b="1" dirty="0">
              <a:solidFill>
                <a:schemeClr val="accent2"/>
              </a:solidFill>
            </a:endParaRPr>
          </a:p>
        </p:txBody>
      </p:sp>
    </p:spTree>
    <p:extLst>
      <p:ext uri="{BB962C8B-B14F-4D97-AF65-F5344CB8AC3E}">
        <p14:creationId xmlns:p14="http://schemas.microsoft.com/office/powerpoint/2010/main" val="3618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7</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ISO 14065 Standardı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F97C965-BD5E-05F1-2596-315A420916FD}"/>
              </a:ext>
            </a:extLst>
          </p:cNvPr>
          <p:cNvSpPr>
            <a:spLocks noGrp="1"/>
          </p:cNvSpPr>
          <p:nvPr>
            <p:ph idx="1"/>
          </p:nvPr>
        </p:nvSpPr>
        <p:spPr/>
        <p:txBody>
          <a:bodyPr>
            <a:normAutofit/>
          </a:bodyPr>
          <a:lstStyle/>
          <a:p>
            <a:pPr>
              <a:buFont typeface="Wingdings" panose="05000000000000000000" pitchFamily="2" charset="2"/>
              <a:buChar char="v"/>
            </a:pPr>
            <a:endParaRPr lang="tr-TR" sz="2400" b="1" dirty="0">
              <a:solidFill>
                <a:schemeClr val="accent2"/>
              </a:solidFill>
            </a:endParaRPr>
          </a:p>
          <a:p>
            <a:pPr>
              <a:buFont typeface="Wingdings" panose="05000000000000000000" pitchFamily="2" charset="2"/>
              <a:buChar char="v"/>
            </a:pPr>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 30 Ülkede, Uluslararası Akreditasyon Formunun da içinde yer aldığı pek çok kuruluş ve 70 uzmandan oluşan bir çalışma grubu tarafından geliştirilmiştir. Buna ek olarak, İklim Değişikliği Birleşmiş Milletler Çerçeve Komisyonu (UNFCCC) bu çalışmalara gözlemci statüsünde katılmıştır. </a:t>
            </a:r>
          </a:p>
          <a:p>
            <a:pPr marL="0" indent="0">
              <a:buNone/>
            </a:pPr>
            <a:endParaRPr lang="tr-TR" sz="2400" b="1" dirty="0">
              <a:solidFill>
                <a:schemeClr val="accent2"/>
              </a:solidFill>
            </a:endParaRPr>
          </a:p>
        </p:txBody>
      </p:sp>
    </p:spTree>
    <p:extLst>
      <p:ext uri="{BB962C8B-B14F-4D97-AF65-F5344CB8AC3E}">
        <p14:creationId xmlns:p14="http://schemas.microsoft.com/office/powerpoint/2010/main" val="258963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8</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Sera Gazı Envanterinin Amacı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F97C965-BD5E-05F1-2596-315A420916FD}"/>
              </a:ext>
            </a:extLst>
          </p:cNvPr>
          <p:cNvSpPr>
            <a:spLocks noGrp="1"/>
          </p:cNvSpPr>
          <p:nvPr>
            <p:ph idx="1"/>
          </p:nvPr>
        </p:nvSpPr>
        <p:spPr/>
        <p:txBody>
          <a:bodyPr>
            <a:normAutofit/>
          </a:bodyPr>
          <a:lstStyle/>
          <a:p>
            <a:pPr marL="0" indent="0">
              <a:buNone/>
            </a:pPr>
            <a:endParaRPr lang="tr-TR" sz="2400" b="1" dirty="0">
              <a:solidFill>
                <a:schemeClr val="accent2"/>
              </a:solidFill>
            </a:endParaRPr>
          </a:p>
          <a:p>
            <a:pPr>
              <a:buFont typeface="Wingdings" panose="05000000000000000000" pitchFamily="2" charset="2"/>
              <a:buChar char="v"/>
            </a:pPr>
            <a:r>
              <a:rPr lang="tr-TR" sz="2400" b="1" dirty="0">
                <a:solidFill>
                  <a:schemeClr val="accent2"/>
                </a:solidFill>
              </a:rPr>
              <a:t>Sera gazı risklerini yönetmek ve azaltım fırsatlarını belirlemek,</a:t>
            </a:r>
          </a:p>
          <a:p>
            <a:pPr>
              <a:buFont typeface="Wingdings" panose="05000000000000000000" pitchFamily="2" charset="2"/>
              <a:buChar char="v"/>
            </a:pPr>
            <a:r>
              <a:rPr lang="tr-TR" sz="2400" b="1" dirty="0">
                <a:solidFill>
                  <a:schemeClr val="accent2"/>
                </a:solidFill>
              </a:rPr>
              <a:t>Gönüllü sera gazı programlarına katılmak ve halka açık raporlama yapmak,</a:t>
            </a:r>
          </a:p>
          <a:p>
            <a:pPr>
              <a:buFont typeface="Wingdings" panose="05000000000000000000" pitchFamily="2" charset="2"/>
              <a:buChar char="v"/>
            </a:pPr>
            <a:r>
              <a:rPr lang="tr-TR" sz="2400" b="1" dirty="0">
                <a:solidFill>
                  <a:schemeClr val="accent2"/>
                </a:solidFill>
              </a:rPr>
              <a:t>Zorunlu raporlama programlarına katılmak,</a:t>
            </a:r>
          </a:p>
          <a:p>
            <a:pPr>
              <a:buFont typeface="Wingdings" panose="05000000000000000000" pitchFamily="2" charset="2"/>
              <a:buChar char="v"/>
            </a:pPr>
            <a:r>
              <a:rPr lang="tr-TR" sz="2400" b="1" dirty="0">
                <a:solidFill>
                  <a:schemeClr val="accent2"/>
                </a:solidFill>
              </a:rPr>
              <a:t>Sera gazı piyasalarına katılmak,</a:t>
            </a:r>
          </a:p>
          <a:p>
            <a:pPr>
              <a:buFont typeface="Wingdings" panose="05000000000000000000" pitchFamily="2" charset="2"/>
              <a:buChar char="v"/>
            </a:pPr>
            <a:r>
              <a:rPr lang="tr-TR" sz="2400" b="1" dirty="0">
                <a:solidFill>
                  <a:schemeClr val="accent2"/>
                </a:solidFill>
              </a:rPr>
              <a:t>Erkenden yapılan gönüllü hareketlerle tanınmak. </a:t>
            </a:r>
          </a:p>
          <a:p>
            <a:pPr marL="0" indent="0">
              <a:buNone/>
            </a:pPr>
            <a:endParaRPr lang="tr-TR" sz="2400" b="1" dirty="0">
              <a:solidFill>
                <a:schemeClr val="accent2"/>
              </a:solidFill>
            </a:endParaRPr>
          </a:p>
        </p:txBody>
      </p:sp>
    </p:spTree>
    <p:extLst>
      <p:ext uri="{BB962C8B-B14F-4D97-AF65-F5344CB8AC3E}">
        <p14:creationId xmlns:p14="http://schemas.microsoft.com/office/powerpoint/2010/main" val="370276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KARBON AYAK İZİ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9</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4238" y="285468"/>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Karbon Ayak İzinin Hesaplanması	</a:t>
            </a:r>
            <a:endParaRPr lang="tr-TR" sz="1800" dirty="0">
              <a:solidFill>
                <a:schemeClr val="accent1"/>
              </a:solidFill>
            </a:endParaRPr>
          </a:p>
        </p:txBody>
      </p:sp>
      <p:sp>
        <p:nvSpPr>
          <p:cNvPr id="2" name="İçerik Yer Tutucusu 1">
            <a:extLst>
              <a:ext uri="{FF2B5EF4-FFF2-40B4-BE49-F238E27FC236}">
                <a16:creationId xmlns:a16="http://schemas.microsoft.com/office/drawing/2014/main" xmlns="" id="{1F97C965-BD5E-05F1-2596-315A420916FD}"/>
              </a:ext>
            </a:extLst>
          </p:cNvPr>
          <p:cNvSpPr>
            <a:spLocks noGrp="1"/>
          </p:cNvSpPr>
          <p:nvPr>
            <p:ph idx="1"/>
          </p:nvPr>
        </p:nvSpPr>
        <p:spPr/>
        <p:txBody>
          <a:bodyPr>
            <a:normAutofit/>
          </a:bodyPr>
          <a:lstStyle/>
          <a:p>
            <a:pPr marL="0" indent="0">
              <a:buNone/>
            </a:pPr>
            <a:r>
              <a:rPr lang="tr-TR" sz="2400" b="1" dirty="0">
                <a:solidFill>
                  <a:schemeClr val="accent2"/>
                </a:solidFill>
              </a:rPr>
              <a:t>Karbon ayak izi, bir kişinin bir yılda doğaya salınmasına vesile olduğu toplam Karbondioksit miktarının ölçülmesi ile hesaplanır.</a:t>
            </a:r>
          </a:p>
          <a:p>
            <a:pPr marL="0" indent="0">
              <a:buNone/>
            </a:pPr>
            <a:endParaRPr lang="tr-TR" sz="2400" b="1" dirty="0">
              <a:solidFill>
                <a:schemeClr val="accent2"/>
              </a:solidFill>
            </a:endParaRPr>
          </a:p>
          <a:p>
            <a:pPr marL="0" indent="0">
              <a:buNone/>
            </a:pPr>
            <a:r>
              <a:rPr lang="tr-TR" sz="2400" b="1" dirty="0">
                <a:solidFill>
                  <a:schemeClr val="accent2"/>
                </a:solidFill>
              </a:rPr>
              <a:t>Genelde Birincil ayak izi hesabında;</a:t>
            </a:r>
          </a:p>
          <a:p>
            <a:pPr>
              <a:buFont typeface="Wingdings" panose="05000000000000000000" pitchFamily="2" charset="2"/>
              <a:buChar char="v"/>
            </a:pPr>
            <a:r>
              <a:rPr lang="tr-TR" sz="2400" b="1" dirty="0">
                <a:solidFill>
                  <a:schemeClr val="accent2"/>
                </a:solidFill>
              </a:rPr>
              <a:t> Kaç kilometre araba ile yol gidildiği,</a:t>
            </a:r>
          </a:p>
          <a:p>
            <a:pPr>
              <a:buFont typeface="Wingdings" panose="05000000000000000000" pitchFamily="2" charset="2"/>
              <a:buChar char="v"/>
            </a:pPr>
            <a:r>
              <a:rPr lang="tr-TR" sz="2400" b="1" dirty="0">
                <a:solidFill>
                  <a:schemeClr val="accent2"/>
                </a:solidFill>
              </a:rPr>
              <a:t>Uçağa ne kadar binildiği,</a:t>
            </a:r>
          </a:p>
          <a:p>
            <a:pPr>
              <a:buFont typeface="Wingdings" panose="05000000000000000000" pitchFamily="2" charset="2"/>
              <a:buChar char="v"/>
            </a:pPr>
            <a:r>
              <a:rPr lang="tr-TR" sz="2400" b="1" dirty="0">
                <a:solidFill>
                  <a:schemeClr val="accent2"/>
                </a:solidFill>
              </a:rPr>
              <a:t>Ev ısıtması,</a:t>
            </a:r>
          </a:p>
          <a:p>
            <a:pPr>
              <a:buFont typeface="Wingdings" panose="05000000000000000000" pitchFamily="2" charset="2"/>
              <a:buChar char="v"/>
            </a:pPr>
            <a:r>
              <a:rPr lang="tr-TR" sz="2400" b="1" dirty="0">
                <a:solidFill>
                  <a:schemeClr val="accent2"/>
                </a:solidFill>
              </a:rPr>
              <a:t>Kaç kişi yaşandığı gibi değişkenler dikkate alınır.</a:t>
            </a:r>
          </a:p>
        </p:txBody>
      </p:sp>
    </p:spTree>
    <p:extLst>
      <p:ext uri="{BB962C8B-B14F-4D97-AF65-F5344CB8AC3E}">
        <p14:creationId xmlns:p14="http://schemas.microsoft.com/office/powerpoint/2010/main" val="393808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çmişe bakış">
  <a:themeElements>
    <a:clrScheme name="Özel 7">
      <a:dk1>
        <a:srgbClr val="E7E6E6"/>
      </a:dk1>
      <a:lt1>
        <a:sysClr val="window" lastClr="FFFFFF"/>
      </a:lt1>
      <a:dk2>
        <a:srgbClr val="D7AED3"/>
      </a:dk2>
      <a:lt2>
        <a:srgbClr val="E7E6E6"/>
      </a:lt2>
      <a:accent1>
        <a:srgbClr val="FFC000"/>
      </a:accent1>
      <a:accent2>
        <a:srgbClr val="171616"/>
      </a:accent2>
      <a:accent3>
        <a:srgbClr val="FFFF66"/>
      </a:accent3>
      <a:accent4>
        <a:srgbClr val="FFFF00"/>
      </a:accent4>
      <a:accent5>
        <a:srgbClr val="CCCC00"/>
      </a:accent5>
      <a:accent6>
        <a:srgbClr val="808000"/>
      </a:accent6>
      <a:hlink>
        <a:srgbClr val="666633"/>
      </a:hlink>
      <a:folHlink>
        <a:srgbClr val="33330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732</Words>
  <Application>Microsoft Office PowerPoint</Application>
  <PresentationFormat>A4 Kağıt (210x297 mm)</PresentationFormat>
  <Paragraphs>124</Paragraphs>
  <Slides>16</Slides>
  <Notes>2</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Geçmişe bakış</vt:lpstr>
      <vt:lpstr>KARBON AYAK İZİ </vt:lpstr>
      <vt:lpstr>KARBON AYAKİZİ</vt:lpstr>
      <vt:lpstr>KARBON AYAK İZİ</vt:lpstr>
      <vt:lpstr>KARBON AYAK İZİ</vt:lpstr>
      <vt:lpstr>KARBON AYAK İZİ</vt:lpstr>
      <vt:lpstr>KARBON AYAK İZİ</vt:lpstr>
      <vt:lpstr>KARBON AYAK İZİ</vt:lpstr>
      <vt:lpstr>KARBON AYAK İZİ</vt:lpstr>
      <vt:lpstr>KARBON AYAK İZİ</vt:lpstr>
      <vt:lpstr>KARBON AYAK İZİ</vt:lpstr>
      <vt:lpstr>KARBON AYAK İZİ</vt:lpstr>
      <vt:lpstr>KARBON AYAK İZİ</vt:lpstr>
      <vt:lpstr>KARBON AYAK İZİ</vt:lpstr>
      <vt:lpstr>KARBON AYAK İZİ</vt:lpstr>
      <vt:lpstr>KARBON AYAK İZİ</vt:lpstr>
      <vt:lpstr>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2013-05-28T07:56:56Z</dcterms:created>
  <dcterms:modified xsi:type="dcterms:W3CDTF">2022-10-28T07:40:06Z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